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19" r:id="rId2"/>
  </p:sldMasterIdLst>
  <p:notesMasterIdLst>
    <p:notesMasterId r:id="rId29"/>
  </p:notesMasterIdLst>
  <p:sldIdLst>
    <p:sldId id="270" r:id="rId3"/>
    <p:sldId id="262" r:id="rId4"/>
    <p:sldId id="264" r:id="rId5"/>
    <p:sldId id="257" r:id="rId6"/>
    <p:sldId id="277" r:id="rId7"/>
    <p:sldId id="296" r:id="rId8"/>
    <p:sldId id="273" r:id="rId9"/>
    <p:sldId id="282" r:id="rId10"/>
    <p:sldId id="290" r:id="rId11"/>
    <p:sldId id="291" r:id="rId12"/>
    <p:sldId id="292" r:id="rId13"/>
    <p:sldId id="293" r:id="rId14"/>
    <p:sldId id="294" r:id="rId15"/>
    <p:sldId id="295" r:id="rId16"/>
    <p:sldId id="271" r:id="rId17"/>
    <p:sldId id="272" r:id="rId18"/>
    <p:sldId id="267" r:id="rId19"/>
    <p:sldId id="274" r:id="rId20"/>
    <p:sldId id="275" r:id="rId21"/>
    <p:sldId id="276" r:id="rId22"/>
    <p:sldId id="278" r:id="rId23"/>
    <p:sldId id="265" r:id="rId24"/>
    <p:sldId id="266" r:id="rId25"/>
    <p:sldId id="279"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5BCFC9-B1F5-4B40-99DC-8F160D9C6F34}">
          <p14:sldIdLst>
            <p14:sldId id="270"/>
            <p14:sldId id="262"/>
            <p14:sldId id="264"/>
            <p14:sldId id="257"/>
            <p14:sldId id="277"/>
            <p14:sldId id="296"/>
            <p14:sldId id="273"/>
            <p14:sldId id="282"/>
            <p14:sldId id="290"/>
            <p14:sldId id="291"/>
            <p14:sldId id="292"/>
            <p14:sldId id="293"/>
            <p14:sldId id="294"/>
            <p14:sldId id="295"/>
            <p14:sldId id="271"/>
            <p14:sldId id="272"/>
            <p14:sldId id="267"/>
            <p14:sldId id="274"/>
            <p14:sldId id="275"/>
            <p14:sldId id="276"/>
            <p14:sldId id="278"/>
            <p14:sldId id="265"/>
            <p14:sldId id="266"/>
            <p14:sldId id="279"/>
            <p14:sldId id="298"/>
            <p14:sldId id="299"/>
          </p14:sldIdLst>
        </p14:section>
        <p14:section name="Untitled Section" id="{B6F3173B-0612-4DF8-9A9C-BF41C93290B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3" autoAdjust="0"/>
  </p:normalViewPr>
  <p:slideViewPr>
    <p:cSldViewPr>
      <p:cViewPr varScale="1">
        <p:scale>
          <a:sx n="70" d="100"/>
          <a:sy n="70" d="100"/>
        </p:scale>
        <p:origin x="11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05CABE-F37A-4634-8B4D-BD60777913E2}" type="datetimeFigureOut">
              <a:rPr lang="en-US" smtClean="0"/>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CB0A2-4578-4C13-97EF-4E2F28EDC2CD}" type="slidenum">
              <a:rPr lang="en-US" smtClean="0"/>
              <a:t>‹#›</a:t>
            </a:fld>
            <a:endParaRPr lang="en-US"/>
          </a:p>
        </p:txBody>
      </p:sp>
    </p:spTree>
    <p:extLst>
      <p:ext uri="{BB962C8B-B14F-4D97-AF65-F5344CB8AC3E}">
        <p14:creationId xmlns:p14="http://schemas.microsoft.com/office/powerpoint/2010/main" val="415786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We all know there are resources in the health sector. But </a:t>
            </a:r>
            <a:r>
              <a:rPr lang="en-US" baseline="0" dirty="0">
                <a:latin typeface="Calibri" charset="0"/>
              </a:rPr>
              <a:t>where is it going?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And is it really achieving the results we want? i.e. Aid effectiveness.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What can we do to ensure that it does? And what role does data have to play? </a:t>
            </a:r>
          </a:p>
          <a:p>
            <a:pPr eaLnBrk="1" hangingPunct="1">
              <a:spcBef>
                <a:spcPct val="0"/>
              </a:spcBef>
            </a:pPr>
            <a:endParaRPr lang="en-US" baseline="0" dirty="0">
              <a:latin typeface="Calibri" charset="0"/>
            </a:endParaRPr>
          </a:p>
          <a:p>
            <a:pPr eaLnBrk="1" hangingPunct="1">
              <a:spcBef>
                <a:spcPct val="0"/>
              </a:spcBef>
            </a:pPr>
            <a:r>
              <a:rPr lang="en-US" baseline="0" dirty="0">
                <a:latin typeface="Calibri" charset="0"/>
              </a:rPr>
              <a:t>Ultimately this is about a shift in thinking </a:t>
            </a:r>
            <a:r>
              <a:rPr lang="en-US" baseline="0" dirty="0">
                <a:latin typeface="Calibri" charset="0"/>
                <a:sym typeface="Wingdings"/>
              </a:rPr>
              <a:t>  We need to focus on PERFORMANCE and RESULTS.  That is the goal. Now how do we get there?   </a:t>
            </a: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03545" indent="-270594" eaLnBrk="0" hangingPunct="0">
              <a:defRPr sz="2300">
                <a:solidFill>
                  <a:schemeClr val="tx1"/>
                </a:solidFill>
                <a:latin typeface="Arial" charset="0"/>
                <a:ea typeface="ＭＳ Ｐゴシック" charset="0"/>
              </a:defRPr>
            </a:lvl2pPr>
            <a:lvl3pPr marL="1082376" indent="-216476" eaLnBrk="0" hangingPunct="0">
              <a:defRPr sz="2300">
                <a:solidFill>
                  <a:schemeClr val="tx1"/>
                </a:solidFill>
                <a:latin typeface="Arial" charset="0"/>
                <a:ea typeface="ＭＳ Ｐゴシック" charset="0"/>
              </a:defRPr>
            </a:lvl3pPr>
            <a:lvl4pPr marL="1515325" indent="-216476" eaLnBrk="0" hangingPunct="0">
              <a:defRPr sz="2300">
                <a:solidFill>
                  <a:schemeClr val="tx1"/>
                </a:solidFill>
                <a:latin typeface="Arial" charset="0"/>
                <a:ea typeface="ＭＳ Ｐゴシック" charset="0"/>
              </a:defRPr>
            </a:lvl4pPr>
            <a:lvl5pPr marL="1948276" indent="-216476" eaLnBrk="0" hangingPunct="0">
              <a:defRPr sz="2300">
                <a:solidFill>
                  <a:schemeClr val="tx1"/>
                </a:solidFill>
                <a:latin typeface="Arial" charset="0"/>
                <a:ea typeface="ＭＳ Ｐゴシック" charset="0"/>
              </a:defRPr>
            </a:lvl5pPr>
            <a:lvl6pPr marL="2381227" indent="-216476" eaLnBrk="0" fontAlgn="base" hangingPunct="0">
              <a:spcBef>
                <a:spcPct val="0"/>
              </a:spcBef>
              <a:spcAft>
                <a:spcPct val="0"/>
              </a:spcAft>
              <a:defRPr sz="2300">
                <a:solidFill>
                  <a:schemeClr val="tx1"/>
                </a:solidFill>
                <a:latin typeface="Arial" charset="0"/>
                <a:ea typeface="ＭＳ Ｐゴシック" charset="0"/>
              </a:defRPr>
            </a:lvl6pPr>
            <a:lvl7pPr marL="2814177" indent="-216476" eaLnBrk="0" fontAlgn="base" hangingPunct="0">
              <a:spcBef>
                <a:spcPct val="0"/>
              </a:spcBef>
              <a:spcAft>
                <a:spcPct val="0"/>
              </a:spcAft>
              <a:defRPr sz="2300">
                <a:solidFill>
                  <a:schemeClr val="tx1"/>
                </a:solidFill>
                <a:latin typeface="Arial" charset="0"/>
                <a:ea typeface="ＭＳ Ｐゴシック" charset="0"/>
              </a:defRPr>
            </a:lvl7pPr>
            <a:lvl8pPr marL="3247128" indent="-216476" eaLnBrk="0" fontAlgn="base" hangingPunct="0">
              <a:spcBef>
                <a:spcPct val="0"/>
              </a:spcBef>
              <a:spcAft>
                <a:spcPct val="0"/>
              </a:spcAft>
              <a:defRPr sz="2300">
                <a:solidFill>
                  <a:schemeClr val="tx1"/>
                </a:solidFill>
                <a:latin typeface="Arial" charset="0"/>
                <a:ea typeface="ＭＳ Ｐゴシック" charset="0"/>
              </a:defRPr>
            </a:lvl8pPr>
            <a:lvl9pPr marL="3680077" indent="-216476"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A4DE4BBE-5923-FA4E-956F-66B597628135}"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13</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14</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The GFF Trust Fund plays a catalytic</a:t>
            </a:r>
            <a:r>
              <a:rPr lang="en-US" sz="1200" b="0" baseline="0" dirty="0"/>
              <a:t> role to </a:t>
            </a:r>
            <a:r>
              <a:rPr lang="en-US" sz="1200" b="0" dirty="0"/>
              <a:t>first to mobilize IDA financing and increasingly resources from other identified sources (domestic and external) until the country becomes reasonably self-sufficient. </a:t>
            </a:r>
          </a:p>
          <a:p>
            <a:endParaRPr lang="en-US" b="0" dirty="0"/>
          </a:p>
        </p:txBody>
      </p:sp>
      <p:sp>
        <p:nvSpPr>
          <p:cNvPr id="4" name="Slide Number Placeholder 3"/>
          <p:cNvSpPr>
            <a:spLocks noGrp="1"/>
          </p:cNvSpPr>
          <p:nvPr>
            <p:ph type="sldNum" sz="quarter" idx="10"/>
          </p:nvPr>
        </p:nvSpPr>
        <p:spPr/>
        <p:txBody>
          <a:bodyPr/>
          <a:lstStyle/>
          <a:p>
            <a:fld id="{EB4CB0A2-4578-4C13-97EF-4E2F28EDC2CD}" type="slidenum">
              <a:rPr lang="en-US" smtClean="0"/>
              <a:t>3</a:t>
            </a:fld>
            <a:endParaRPr lang="en-US"/>
          </a:p>
        </p:txBody>
      </p:sp>
    </p:spTree>
    <p:extLst>
      <p:ext uri="{BB962C8B-B14F-4D97-AF65-F5344CB8AC3E}">
        <p14:creationId xmlns:p14="http://schemas.microsoft.com/office/powerpoint/2010/main" val="347119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Coherent Approach:</a:t>
            </a:r>
            <a:r>
              <a:rPr lang="en-US" b="1" baseline="0" dirty="0"/>
              <a:t> </a:t>
            </a:r>
            <a:r>
              <a:rPr lang="en-US" sz="1200" b="0" i="0" u="none" strike="noStrike" kern="1200" baseline="0" dirty="0">
                <a:solidFill>
                  <a:schemeClr val="tx1"/>
                </a:solidFill>
                <a:latin typeface="+mn-lt"/>
                <a:ea typeface="+mn-ea"/>
                <a:cs typeface="+mn-cs"/>
              </a:rPr>
              <a:t>In many countries, a number of plans have been developed to address different parts of the RMNCAH continuum, which results in a lack of coherence across the RMNCAH spectrum. Additionally, in many countries, some highly effective (and cost-effective) interventions (e.g. family planning, nutrition) and some key target audiences (e.g. adolescents) are neglected in existing plans.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4CB0A2-4578-4C13-97EF-4E2F28EDC2CD}" type="slidenum">
              <a:rPr lang="en-US" smtClean="0"/>
              <a:t>6</a:t>
            </a:fld>
            <a:endParaRPr lang="en-US"/>
          </a:p>
        </p:txBody>
      </p:sp>
    </p:spTree>
    <p:extLst>
      <p:ext uri="{BB962C8B-B14F-4D97-AF65-F5344CB8AC3E}">
        <p14:creationId xmlns:p14="http://schemas.microsoft.com/office/powerpoint/2010/main" val="355414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7</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involves determining </a:t>
            </a:r>
            <a:r>
              <a:rPr lang="en-US" sz="1200" b="1" i="0" u="none" strike="noStrike" kern="1200" baseline="0" dirty="0">
                <a:solidFill>
                  <a:schemeClr val="tx1"/>
                </a:solidFill>
                <a:latin typeface="+mn-lt"/>
                <a:ea typeface="+mn-ea"/>
                <a:cs typeface="+mn-cs"/>
              </a:rPr>
              <a:t>which aspects </a:t>
            </a:r>
            <a:r>
              <a:rPr lang="en-US" sz="1200" b="0" i="0" u="none" strike="noStrike" kern="1200" baseline="0" dirty="0">
                <a:solidFill>
                  <a:schemeClr val="tx1"/>
                </a:solidFill>
                <a:latin typeface="+mn-lt"/>
                <a:ea typeface="+mn-ea"/>
                <a:cs typeface="+mn-cs"/>
              </a:rPr>
              <a:t>of the RMNCAH continuum and/or the health system that </a:t>
            </a:r>
            <a:r>
              <a:rPr lang="en-US" sz="1200" b="1" i="0" u="none" strike="noStrike" kern="1200" baseline="0" dirty="0">
                <a:solidFill>
                  <a:schemeClr val="tx1"/>
                </a:solidFill>
                <a:latin typeface="+mn-lt"/>
                <a:ea typeface="+mn-ea"/>
                <a:cs typeface="+mn-cs"/>
              </a:rPr>
              <a:t>the country wishes to focus on </a:t>
            </a:r>
            <a:r>
              <a:rPr lang="en-US" sz="1200" b="0" i="0" u="none" strike="noStrike" kern="1200" baseline="0" dirty="0">
                <a:solidFill>
                  <a:schemeClr val="tx1"/>
                </a:solidFill>
                <a:latin typeface="+mn-lt"/>
                <a:ea typeface="+mn-ea"/>
                <a:cs typeface="+mn-cs"/>
              </a:rPr>
              <a:t>(e.g., maternal health, newborn health, human resources for health, supply chain management) and then describing both where a country is starting with on these aspects (e.g. the baseline) and where it wants to go over the next 15 years (aligned with the SDG timeframe). It should include concrete targets for the initial period of 3-5 years, and should clearly articulate how the desired trajectory differs from the status quo. </a:t>
            </a:r>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8</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9</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10</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11</a:t>
            </a:fld>
            <a:endParaRPr lang="en-US"/>
          </a:p>
        </p:txBody>
      </p:sp>
    </p:spTree>
    <p:extLst>
      <p:ext uri="{BB962C8B-B14F-4D97-AF65-F5344CB8AC3E}">
        <p14:creationId xmlns:p14="http://schemas.microsoft.com/office/powerpoint/2010/main" val="234036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96C77-254E-46FD-BE6D-377931F47F9F}" type="slidenum">
              <a:rPr lang="en-US" smtClean="0"/>
              <a:t>12</a:t>
            </a:fld>
            <a:endParaRPr lang="en-US"/>
          </a:p>
        </p:txBody>
      </p:sp>
    </p:spTree>
    <p:extLst>
      <p:ext uri="{BB962C8B-B14F-4D97-AF65-F5344CB8AC3E}">
        <p14:creationId xmlns:p14="http://schemas.microsoft.com/office/powerpoint/2010/main" val="2340369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0" y="2057400"/>
            <a:ext cx="9144000" cy="1676400"/>
          </a:xfrm>
          <a:prstGeom prst="rect">
            <a:avLst/>
          </a:prstGeom>
          <a:solidFill>
            <a:srgbClr val="002060"/>
          </a:solidFill>
          <a:ln>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1600">
              <a:solidFill>
                <a:prstClr val="white"/>
              </a:solidFill>
              <a:latin typeface="Arial" pitchFamily="-110" charset="0"/>
            </a:endParaRPr>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194" y="304800"/>
            <a:ext cx="1371613" cy="14333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p:custDataLst>
              <p:tags r:id="rId1"/>
            </p:custDataLst>
          </p:nvPr>
        </p:nvSpPr>
        <p:spPr bwMode="auto">
          <a:xfrm>
            <a:off x="0" y="1"/>
            <a:ext cx="9144000"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sz="3600" b="1" i="1" baseline="-25000">
              <a:solidFill>
                <a:prstClr val="black"/>
              </a:solidFill>
            </a:endParaRPr>
          </a:p>
        </p:txBody>
      </p:sp>
      <p:sp>
        <p:nvSpPr>
          <p:cNvPr id="35845" name="Rectangle 5"/>
          <p:cNvSpPr>
            <a:spLocks noGrp="1" noChangeArrowheads="1"/>
          </p:cNvSpPr>
          <p:nvPr>
            <p:ph type="ctrTitle" sz="quarter"/>
          </p:nvPr>
        </p:nvSpPr>
        <p:spPr bwMode="auto">
          <a:xfrm>
            <a:off x="711200" y="1373188"/>
            <a:ext cx="7772400" cy="3230562"/>
          </a:xfrm>
          <a:noFill/>
        </p:spPr>
        <p:txBody>
          <a:bodyPr anchor="b"/>
          <a:lstStyle>
            <a:lvl1pPr marL="0" indent="0" algn="l">
              <a:tabLst/>
              <a:defRPr sz="2200" b="1">
                <a:solidFill>
                  <a:schemeClr val="bg1"/>
                </a:solidFill>
              </a:defRPr>
            </a:lvl1pPr>
          </a:lstStyle>
          <a:p>
            <a:r>
              <a:rPr lang="en-US"/>
              <a:t>Click to edit Master title style</a:t>
            </a:r>
            <a:endParaRPr lang="en-US" dirty="0"/>
          </a:p>
        </p:txBody>
      </p:sp>
      <p:sp>
        <p:nvSpPr>
          <p:cNvPr id="4" name="Rectangle 3"/>
          <p:cNvSpPr>
            <a:spLocks noChangeArrowheads="1"/>
          </p:cNvSpPr>
          <p:nvPr userDrawn="1">
            <p:custDataLst>
              <p:tags r:id="rId2"/>
            </p:custDataLst>
          </p:nvPr>
        </p:nvSpPr>
        <p:spPr bwMode="auto">
          <a:xfrm>
            <a:off x="0" y="1"/>
            <a:ext cx="9144000" cy="5165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sz="3600" b="1" i="1" baseline="-25000">
              <a:solidFill>
                <a:prstClr val="black"/>
              </a:solidFill>
            </a:endParaRPr>
          </a:p>
        </p:txBody>
      </p:sp>
    </p:spTree>
    <p:extLst>
      <p:ext uri="{BB962C8B-B14F-4D97-AF65-F5344CB8AC3E}">
        <p14:creationId xmlns:p14="http://schemas.microsoft.com/office/powerpoint/2010/main" val="1406200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single bullet lis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 y="1060704"/>
            <a:ext cx="8915400" cy="5166360"/>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3193259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FD24-B7C7-4CC0-8A8F-15B973DBF042}" type="slidenum">
              <a:rPr lang="en-US" smtClean="0"/>
              <a:t>‹#›</a:t>
            </a:fld>
            <a:endParaRPr lang="en-US"/>
          </a:p>
        </p:txBody>
      </p:sp>
    </p:spTree>
    <p:extLst>
      <p:ext uri="{BB962C8B-B14F-4D97-AF65-F5344CB8AC3E}">
        <p14:creationId xmlns:p14="http://schemas.microsoft.com/office/powerpoint/2010/main" val="422058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346494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1666643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4AE18-D1F9-421D-A2C7-1D22D1683B3B}"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93627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4AE18-D1F9-421D-A2C7-1D22D1683B3B}"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2630851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4AE18-D1F9-421D-A2C7-1D22D1683B3B}"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297580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a:spLocks noChangeArrowheads="1"/>
          </p:cNvSpPr>
          <p:nvPr/>
        </p:nvSpPr>
        <p:spPr bwMode="gray">
          <a:xfrm>
            <a:off x="0" y="0"/>
            <a:ext cx="9144000" cy="1066800"/>
          </a:xfrm>
          <a:prstGeom prst="rect">
            <a:avLst/>
          </a:prstGeom>
          <a:solidFill>
            <a:srgbClr val="003366"/>
          </a:solidFill>
          <a:ln w="9525">
            <a:noFill/>
            <a:miter lim="800000"/>
            <a:headEnd/>
            <a:tailEnd/>
          </a:ln>
        </p:spPr>
        <p:txBody>
          <a:bodyPr anchor="ctr"/>
          <a:lstStyle/>
          <a:p>
            <a:pPr marL="231775"/>
            <a:endParaRPr lang="en-US" sz="2400" dirty="0">
              <a:solidFill>
                <a:prstClr val="white"/>
              </a:solidFill>
              <a:cs typeface="Calibri"/>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92875"/>
            <a:ext cx="2133600" cy="365125"/>
          </a:xfrm>
        </p:spPr>
        <p:txBody>
          <a:bodyPr/>
          <a:lstStyle/>
          <a:p>
            <a:fld id="{83AF100A-2083-416C-94EA-DB237D019986}" type="slidenum">
              <a:rPr lang="en-US" smtClean="0"/>
              <a:t>‹#›</a:t>
            </a:fld>
            <a:endParaRPr lang="en-US"/>
          </a:p>
        </p:txBody>
      </p:sp>
      <p:sp>
        <p:nvSpPr>
          <p:cNvPr id="9" name="Title 1"/>
          <p:cNvSpPr>
            <a:spLocks noGrp="1"/>
          </p:cNvSpPr>
          <p:nvPr>
            <p:ph type="title" hasCustomPrompt="1"/>
          </p:nvPr>
        </p:nvSpPr>
        <p:spPr>
          <a:xfrm>
            <a:off x="0" y="44450"/>
            <a:ext cx="9143999" cy="977900"/>
          </a:xfrm>
        </p:spPr>
        <p:txBody>
          <a:bodyPr>
            <a:noAutofit/>
          </a:bodyPr>
          <a:lstStyle>
            <a:lvl1pPr>
              <a:defRPr sz="2800" baseline="0">
                <a:solidFill>
                  <a:schemeClr val="bg1"/>
                </a:solidFill>
              </a:defRPr>
            </a:lvl1pPr>
          </a:lstStyle>
          <a:p>
            <a:pPr algn="l"/>
            <a:r>
              <a:rPr lang="en-US" sz="3200" dirty="0">
                <a:solidFill>
                  <a:schemeClr val="bg1"/>
                </a:solidFill>
              </a:rPr>
              <a:t>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4AE18-D1F9-421D-A2C7-1D22D1683B3B}"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2056012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4AE18-D1F9-421D-A2C7-1D22D1683B3B}"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822507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4AE18-D1F9-421D-A2C7-1D22D1683B3B}"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1967212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3673752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extLst>
      <p:ext uri="{BB962C8B-B14F-4D97-AF65-F5344CB8AC3E}">
        <p14:creationId xmlns:p14="http://schemas.microsoft.com/office/powerpoint/2010/main" val="280660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4AE18-D1F9-421D-A2C7-1D22D1683B3B}"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4AE18-D1F9-421D-A2C7-1D22D1683B3B}"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4AE18-D1F9-421D-A2C7-1D22D1683B3B}"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4AE18-D1F9-421D-A2C7-1D22D1683B3B}"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4AE18-D1F9-421D-A2C7-1D22D1683B3B}"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4AE18-D1F9-421D-A2C7-1D22D1683B3B}"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4AE18-D1F9-421D-A2C7-1D22D1683B3B}"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F100A-2083-416C-94EA-DB237D0199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4AE18-D1F9-421D-A2C7-1D22D1683B3B}" type="datetimeFigureOut">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F100A-2083-416C-94EA-DB237D019986}" type="slidenum">
              <a:rPr lang="en-US" smtClean="0"/>
              <a:t>‹#›</a:t>
            </a:fld>
            <a:endParaRPr lang="en-US"/>
          </a:p>
        </p:txBody>
      </p:sp>
      <p:sp>
        <p:nvSpPr>
          <p:cNvPr id="8" name="Slide Number Placeholder 5"/>
          <p:cNvSpPr txBox="1">
            <a:spLocks/>
          </p:cNvSpPr>
          <p:nvPr/>
        </p:nvSpPr>
        <p:spPr>
          <a:xfrm>
            <a:off x="7010400" y="6492875"/>
            <a:ext cx="2133600" cy="365125"/>
          </a:xfrm>
          <a:prstGeom prst="rect">
            <a:avLst/>
          </a:prstGeom>
        </p:spPr>
        <p:txBody>
          <a:bodyPr anchor="ctr"/>
          <a:lstStyle/>
          <a:p>
            <a:pPr algn="r">
              <a:defRPr/>
            </a:pPr>
            <a:fld id="{AEE9E37A-4EAF-44F7-BC9F-FB713F1B08BE}" type="slidenum">
              <a:rPr lang="en-US" sz="1200">
                <a:solidFill>
                  <a:prstClr val="black">
                    <a:tint val="75000"/>
                  </a:prstClr>
                </a:solidFill>
              </a:rPr>
              <a:pPr algn="r">
                <a:defRPr/>
              </a:pPr>
              <a:t>‹#›</a:t>
            </a:fld>
            <a:endParaRPr lang="en-US" sz="12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4AE18-D1F9-421D-A2C7-1D22D1683B3B}" type="datetimeFigureOut">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F100A-2083-416C-94EA-DB237D019986}" type="slidenum">
              <a:rPr lang="en-US" smtClean="0"/>
              <a:t>‹#›</a:t>
            </a:fld>
            <a:endParaRPr lang="en-US"/>
          </a:p>
        </p:txBody>
      </p:sp>
    </p:spTree>
    <p:extLst>
      <p:ext uri="{BB962C8B-B14F-4D97-AF65-F5344CB8AC3E}">
        <p14:creationId xmlns:p14="http://schemas.microsoft.com/office/powerpoint/2010/main" val="415397123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Grp="1" noChangeArrowheads="1"/>
          </p:cNvSpPr>
          <p:nvPr>
            <p:ph type="ctrTitle" sz="quarter"/>
          </p:nvPr>
        </p:nvSpPr>
        <p:spPr>
          <a:xfrm>
            <a:off x="1035240" y="1524000"/>
            <a:ext cx="7270560" cy="3230562"/>
          </a:xfrm>
        </p:spPr>
        <p:txBody>
          <a:bodyPr anchor="ctr">
            <a:noAutofit/>
          </a:bodyPr>
          <a:lstStyle/>
          <a:p>
            <a:pPr marL="231775" algn="ctr"/>
            <a:r>
              <a:rPr lang="en-US" sz="4000" dirty="0"/>
              <a:t>Building an Investment Case </a:t>
            </a:r>
            <a:br>
              <a:rPr lang="en-US" sz="4000" dirty="0"/>
            </a:br>
            <a:r>
              <a:rPr lang="en-US" sz="4000" dirty="0"/>
              <a:t>for RMNCAH+N in Malawi</a:t>
            </a:r>
            <a:br>
              <a:rPr lang="en-US" sz="4000" dirty="0"/>
            </a:br>
            <a:br>
              <a:rPr lang="en-US" sz="4000" b="0" dirty="0"/>
            </a:br>
            <a:r>
              <a:rPr lang="en-US" sz="3400" b="0" dirty="0"/>
              <a:t>Updates  July 2018</a:t>
            </a:r>
            <a:br>
              <a:rPr lang="en-US" sz="3400" b="0" dirty="0"/>
            </a:br>
            <a:r>
              <a:rPr lang="en-US" sz="3400" b="0" dirty="0"/>
              <a:t>Maziko Matemba</a:t>
            </a:r>
            <a:endParaRPr lang="en-US" sz="2400" b="0" dirty="0">
              <a:latin typeface="Calibri" charset="0"/>
              <a:ea typeface="ヒラギノ角ゴ Pro W3" charset="0"/>
              <a:cs typeface="ヒラギノ角ゴ Pro W3" charset="0"/>
            </a:endParaRPr>
          </a:p>
        </p:txBody>
      </p:sp>
      <p:sp>
        <p:nvSpPr>
          <p:cNvPr id="7" name="Rectangle 6"/>
          <p:cNvSpPr/>
          <p:nvPr/>
        </p:nvSpPr>
        <p:spPr>
          <a:xfrm>
            <a:off x="8839200" y="64770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588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4:  Costing, Cost Effectiveness, and Resource Mapping </a:t>
            </a:r>
          </a:p>
        </p:txBody>
      </p:sp>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8" name="Rectangle 7"/>
          <p:cNvSpPr/>
          <p:nvPr/>
        </p:nvSpPr>
        <p:spPr>
          <a:xfrm>
            <a:off x="609600" y="2590799"/>
            <a:ext cx="1752600" cy="206028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876800"/>
            <a:ext cx="1752600" cy="1524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578100"/>
            <a:ext cx="5715000" cy="207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Cost draft strategies and interventions </a:t>
            </a:r>
            <a:r>
              <a:rPr lang="en-US" dirty="0"/>
              <a:t>(including </a:t>
            </a:r>
            <a:r>
              <a:rPr lang="en-US" dirty="0" err="1"/>
              <a:t>multisectoral</a:t>
            </a:r>
            <a:r>
              <a:rPr lang="en-US" dirty="0"/>
              <a:t> components) – could be based on previous costings</a:t>
            </a:r>
          </a:p>
          <a:p>
            <a:pPr marL="285750" lvl="0" indent="-285750">
              <a:buFont typeface="Arial" charset="0"/>
              <a:buChar char="•"/>
            </a:pPr>
            <a:r>
              <a:rPr lang="en-US" b="1" dirty="0"/>
              <a:t>Retrieve Resource Mapping </a:t>
            </a:r>
            <a:r>
              <a:rPr lang="en-US" dirty="0"/>
              <a:t>Round 5 data on RMNCAH+N total projected resources available</a:t>
            </a:r>
          </a:p>
        </p:txBody>
      </p:sp>
      <p:sp>
        <p:nvSpPr>
          <p:cNvPr id="12" name="Rectangle 11"/>
          <p:cNvSpPr/>
          <p:nvPr/>
        </p:nvSpPr>
        <p:spPr>
          <a:xfrm>
            <a:off x="2590800" y="4876800"/>
            <a:ext cx="57150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Costed interventions and strategies</a:t>
            </a:r>
          </a:p>
          <a:p>
            <a:pPr marL="285750" lvl="0" indent="-285750">
              <a:buFont typeface="Arial" charset="0"/>
              <a:buChar char="•"/>
            </a:pPr>
            <a:r>
              <a:rPr lang="en-US" b="1" dirty="0"/>
              <a:t>Resource availability analysis against costs </a:t>
            </a:r>
            <a:r>
              <a:rPr lang="en-US" dirty="0"/>
              <a:t>(i.e. financial gap analysis)</a:t>
            </a:r>
          </a:p>
        </p:txBody>
      </p:sp>
      <p:sp>
        <p:nvSpPr>
          <p:cNvPr id="14" name="Rectangle 13"/>
          <p:cNvSpPr/>
          <p:nvPr/>
        </p:nvSpPr>
        <p:spPr>
          <a:xfrm>
            <a:off x="609600" y="1371600"/>
            <a:ext cx="7696200" cy="8382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Assess costs/cost-effectiveness of proposed interventions</a:t>
            </a:r>
          </a:p>
          <a:p>
            <a:r>
              <a:rPr lang="en-US" sz="2000" b="1" dirty="0"/>
              <a:t>Map resources potentially available for the above costed need</a:t>
            </a:r>
          </a:p>
        </p:txBody>
      </p:sp>
    </p:spTree>
    <p:extLst>
      <p:ext uri="{BB962C8B-B14F-4D97-AF65-F5344CB8AC3E}">
        <p14:creationId xmlns:p14="http://schemas.microsoft.com/office/powerpoint/2010/main" val="336630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5: Prioritization and Maximization of Returns on Investment</a:t>
            </a:r>
          </a:p>
        </p:txBody>
      </p:sp>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8" name="Rectangle 7"/>
          <p:cNvSpPr/>
          <p:nvPr/>
        </p:nvSpPr>
        <p:spPr>
          <a:xfrm>
            <a:off x="609600" y="2590800"/>
            <a:ext cx="1752600" cy="2057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876800"/>
            <a:ext cx="1752600" cy="1524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578100"/>
            <a:ext cx="5715000" cy="20671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Prioritize wishlist </a:t>
            </a:r>
            <a:r>
              <a:rPr lang="en-US" dirty="0"/>
              <a:t>of strategies and interventions to create a financially realistic proposal</a:t>
            </a:r>
          </a:p>
          <a:p>
            <a:pPr marL="285750" lvl="0" indent="-285750">
              <a:buFont typeface="Arial" charset="0"/>
              <a:buChar char="•"/>
            </a:pPr>
            <a:r>
              <a:rPr lang="en-US" b="1" dirty="0"/>
              <a:t>Explore efficiency opportunities </a:t>
            </a:r>
            <a:r>
              <a:rPr lang="en-US" dirty="0"/>
              <a:t>to reduce costs of proposed strategies and interventions</a:t>
            </a:r>
          </a:p>
          <a:p>
            <a:pPr marL="285750" lvl="0" indent="-285750">
              <a:buFont typeface="Arial" charset="0"/>
              <a:buChar char="•"/>
            </a:pPr>
            <a:r>
              <a:rPr lang="en-US" dirty="0"/>
              <a:t>If appropriate, </a:t>
            </a:r>
            <a:r>
              <a:rPr lang="en-US" b="1" dirty="0"/>
              <a:t>scenario analysis </a:t>
            </a:r>
            <a:r>
              <a:rPr lang="en-US" dirty="0"/>
              <a:t>with different sets of interventions, strategies, and scale-up</a:t>
            </a:r>
          </a:p>
        </p:txBody>
      </p:sp>
      <p:sp>
        <p:nvSpPr>
          <p:cNvPr id="12" name="Rectangle 11"/>
          <p:cNvSpPr/>
          <p:nvPr/>
        </p:nvSpPr>
        <p:spPr>
          <a:xfrm>
            <a:off x="2590800" y="4876800"/>
            <a:ext cx="5715000" cy="15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Clear set of prioritized strategies and interventions that fit within resource envelope</a:t>
            </a:r>
          </a:p>
        </p:txBody>
      </p:sp>
      <p:sp>
        <p:nvSpPr>
          <p:cNvPr id="14" name="Rectangle 13"/>
          <p:cNvSpPr/>
          <p:nvPr/>
        </p:nvSpPr>
        <p:spPr>
          <a:xfrm>
            <a:off x="609600" y="1371600"/>
            <a:ext cx="7696200" cy="8382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Identify priority interventions and strategies that can be implemented </a:t>
            </a:r>
            <a:r>
              <a:rPr lang="en-US" sz="2000" b="1" u="sng" dirty="0"/>
              <a:t>within the available resources</a:t>
            </a:r>
          </a:p>
        </p:txBody>
      </p:sp>
    </p:spTree>
    <p:extLst>
      <p:ext uri="{BB962C8B-B14F-4D97-AF65-F5344CB8AC3E}">
        <p14:creationId xmlns:p14="http://schemas.microsoft.com/office/powerpoint/2010/main" val="2086628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6:  Monitoring and Evaluation</a:t>
            </a:r>
          </a:p>
        </p:txBody>
      </p:sp>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8" name="Rectangle 7"/>
          <p:cNvSpPr/>
          <p:nvPr/>
        </p:nvSpPr>
        <p:spPr>
          <a:xfrm>
            <a:off x="609600" y="2590800"/>
            <a:ext cx="1752600" cy="1828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648200"/>
            <a:ext cx="1752600" cy="1752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578100"/>
            <a:ext cx="5715000" cy="18375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Develop results framework and indicators for monitoring and evaluation, including M&amp;E of financing</a:t>
            </a:r>
          </a:p>
          <a:p>
            <a:pPr marL="285750" lvl="0" indent="-285750">
              <a:buFont typeface="Arial" charset="0"/>
              <a:buChar char="•"/>
            </a:pPr>
            <a:r>
              <a:rPr lang="en-US" dirty="0"/>
              <a:t>Identification of key investments required for M&amp;E (including CRVS)</a:t>
            </a:r>
          </a:p>
        </p:txBody>
      </p:sp>
      <p:sp>
        <p:nvSpPr>
          <p:cNvPr id="12" name="Rectangle 11"/>
          <p:cNvSpPr/>
          <p:nvPr/>
        </p:nvSpPr>
        <p:spPr>
          <a:xfrm>
            <a:off x="2590800" y="4660900"/>
            <a:ext cx="5715000" cy="1752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3-5 year Results Framework</a:t>
            </a:r>
          </a:p>
          <a:p>
            <a:pPr marL="285750" lvl="0" indent="-285750">
              <a:buFont typeface="Arial" charset="0"/>
              <a:buChar char="•"/>
            </a:pPr>
            <a:r>
              <a:rPr lang="en-US" dirty="0"/>
              <a:t>List of key indicators</a:t>
            </a:r>
          </a:p>
          <a:p>
            <a:pPr marL="285750" lvl="0" indent="-285750">
              <a:buFont typeface="Arial" charset="0"/>
              <a:buChar char="•"/>
            </a:pPr>
            <a:r>
              <a:rPr lang="en-US" dirty="0"/>
              <a:t>M&amp;E implementation plan, including investment planning</a:t>
            </a:r>
          </a:p>
        </p:txBody>
      </p:sp>
      <p:sp>
        <p:nvSpPr>
          <p:cNvPr id="14" name="Rectangle 13"/>
          <p:cNvSpPr/>
          <p:nvPr/>
        </p:nvSpPr>
        <p:spPr>
          <a:xfrm>
            <a:off x="609600" y="1371600"/>
            <a:ext cx="7696200" cy="8382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Define results framework approach for monitoring and evaluating progress</a:t>
            </a:r>
          </a:p>
        </p:txBody>
      </p:sp>
    </p:spTree>
    <p:extLst>
      <p:ext uri="{BB962C8B-B14F-4D97-AF65-F5344CB8AC3E}">
        <p14:creationId xmlns:p14="http://schemas.microsoft.com/office/powerpoint/2010/main" val="2086628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7:  Mobilize, Pool, and Coordinate Resources for IC </a:t>
            </a:r>
          </a:p>
        </p:txBody>
      </p:sp>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8" name="Rectangle 7"/>
          <p:cNvSpPr/>
          <p:nvPr/>
        </p:nvSpPr>
        <p:spPr>
          <a:xfrm>
            <a:off x="609600" y="2590800"/>
            <a:ext cx="1752600" cy="1447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343400"/>
            <a:ext cx="1752600" cy="2057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578100"/>
            <a:ext cx="5715000" cy="14546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Conduct detailed resource mapping and gap analysis to identify over- and under-funded areas of the IC</a:t>
            </a:r>
          </a:p>
          <a:p>
            <a:pPr marL="285750" lvl="0" indent="-285750">
              <a:buFont typeface="Arial" charset="0"/>
              <a:buChar char="•"/>
            </a:pPr>
            <a:r>
              <a:rPr lang="en-US" dirty="0"/>
              <a:t>Secure domestic commitments for plan</a:t>
            </a:r>
          </a:p>
          <a:p>
            <a:pPr marL="285750" lvl="0" indent="-285750">
              <a:buFont typeface="Arial" charset="0"/>
              <a:buChar char="•"/>
            </a:pPr>
            <a:r>
              <a:rPr lang="en-US" dirty="0"/>
              <a:t>Secure external commitments for plan</a:t>
            </a:r>
          </a:p>
        </p:txBody>
      </p:sp>
      <p:sp>
        <p:nvSpPr>
          <p:cNvPr id="12" name="Rectangle 11"/>
          <p:cNvSpPr/>
          <p:nvPr/>
        </p:nvSpPr>
        <p:spPr>
          <a:xfrm>
            <a:off x="2590800" y="4343400"/>
            <a:ext cx="5715000"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Documentation of high-level agreement among:</a:t>
            </a:r>
          </a:p>
          <a:p>
            <a:pPr marL="742950" lvl="1" indent="-285750">
              <a:buFont typeface="Arial" charset="0"/>
              <a:buChar char="•"/>
            </a:pPr>
            <a:r>
              <a:rPr lang="en-US" dirty="0"/>
              <a:t>Government and partners</a:t>
            </a:r>
          </a:p>
          <a:p>
            <a:pPr marL="742950" lvl="1" indent="-285750">
              <a:buFont typeface="Arial" charset="0"/>
              <a:buChar char="•"/>
            </a:pPr>
            <a:r>
              <a:rPr lang="en-US" dirty="0"/>
              <a:t>Government agencies (MoF, MoH, and other MDAs)</a:t>
            </a:r>
          </a:p>
          <a:p>
            <a:pPr marL="285750" indent="-285750">
              <a:buFont typeface="Arial" charset="0"/>
              <a:buChar char="•"/>
            </a:pPr>
            <a:r>
              <a:rPr lang="en-US" dirty="0"/>
              <a:t>Detailed investment framework mapping out IC funding status and commitments</a:t>
            </a:r>
          </a:p>
          <a:p>
            <a:pPr marL="285750" lvl="0" indent="-285750">
              <a:buFont typeface="Arial" charset="0"/>
              <a:buChar char="•"/>
            </a:pPr>
            <a:endParaRPr lang="en-US" dirty="0"/>
          </a:p>
        </p:txBody>
      </p:sp>
      <p:sp>
        <p:nvSpPr>
          <p:cNvPr id="14" name="Rectangle 13"/>
          <p:cNvSpPr/>
          <p:nvPr/>
        </p:nvSpPr>
        <p:spPr>
          <a:xfrm>
            <a:off x="609600" y="1371600"/>
            <a:ext cx="7696200" cy="8382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Agreement among government agencies and partners on the financing of the Investment Case</a:t>
            </a:r>
          </a:p>
        </p:txBody>
      </p:sp>
    </p:spTree>
    <p:extLst>
      <p:ext uri="{BB962C8B-B14F-4D97-AF65-F5344CB8AC3E}">
        <p14:creationId xmlns:p14="http://schemas.microsoft.com/office/powerpoint/2010/main" val="208662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8:  Draft Investment Case </a:t>
            </a:r>
          </a:p>
        </p:txBody>
      </p:sp>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8" name="Rectangle 7"/>
          <p:cNvSpPr/>
          <p:nvPr/>
        </p:nvSpPr>
        <p:spPr>
          <a:xfrm>
            <a:off x="609600" y="2590800"/>
            <a:ext cx="1752600" cy="1828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648200"/>
            <a:ext cx="1752600" cy="17526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578100"/>
            <a:ext cx="5715000" cy="18375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Identify documentation requirements of IC</a:t>
            </a:r>
          </a:p>
          <a:p>
            <a:pPr marL="285750" lvl="0" indent="-285750">
              <a:buFont typeface="Arial" charset="0"/>
              <a:buChar char="•"/>
            </a:pPr>
            <a:r>
              <a:rPr lang="en-US" dirty="0"/>
              <a:t>Develop outline and components of IC</a:t>
            </a:r>
          </a:p>
          <a:p>
            <a:pPr marL="285750" lvl="0" indent="-285750">
              <a:buFont typeface="Arial" charset="0"/>
              <a:buChar char="•"/>
            </a:pPr>
            <a:r>
              <a:rPr lang="en-US" dirty="0"/>
              <a:t>Write up technical components of IC</a:t>
            </a:r>
          </a:p>
          <a:p>
            <a:pPr marL="285750" lvl="0" indent="-285750">
              <a:buFont typeface="Arial" charset="0"/>
              <a:buChar char="•"/>
            </a:pPr>
            <a:r>
              <a:rPr lang="en-US" dirty="0"/>
              <a:t>Finalize cost/quantitative components of IC</a:t>
            </a:r>
          </a:p>
          <a:p>
            <a:pPr marL="285750" lvl="0" indent="-285750">
              <a:buFont typeface="Arial" charset="0"/>
              <a:buChar char="•"/>
            </a:pPr>
            <a:r>
              <a:rPr lang="en-US" dirty="0"/>
              <a:t>Circulate for feedback and finalize</a:t>
            </a:r>
          </a:p>
        </p:txBody>
      </p:sp>
      <p:sp>
        <p:nvSpPr>
          <p:cNvPr id="12" name="Rectangle 11"/>
          <p:cNvSpPr/>
          <p:nvPr/>
        </p:nvSpPr>
        <p:spPr>
          <a:xfrm>
            <a:off x="2590800" y="4648200"/>
            <a:ext cx="5715000" cy="1752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Completed and validated investment case package for submission to WB/GFF Trust Fund Board Committee</a:t>
            </a:r>
          </a:p>
        </p:txBody>
      </p:sp>
      <p:sp>
        <p:nvSpPr>
          <p:cNvPr id="14" name="Rectangle 13"/>
          <p:cNvSpPr/>
          <p:nvPr/>
        </p:nvSpPr>
        <p:spPr>
          <a:xfrm>
            <a:off x="609600" y="1447800"/>
            <a:ext cx="7696200" cy="8382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Document and finalize the Investment Case for submission</a:t>
            </a:r>
          </a:p>
        </p:txBody>
      </p:sp>
    </p:spTree>
    <p:extLst>
      <p:ext uri="{BB962C8B-B14F-4D97-AF65-F5344CB8AC3E}">
        <p14:creationId xmlns:p14="http://schemas.microsoft.com/office/powerpoint/2010/main" val="46846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p:nvPr/>
        </p:nvSpPr>
        <p:spPr>
          <a:xfrm>
            <a:off x="5704723" y="1524000"/>
            <a:ext cx="238877" cy="4876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spc="300" dirty="0">
                <a:solidFill>
                  <a:schemeClr val="tx1"/>
                </a:solidFill>
              </a:rPr>
              <a:t>LAUNCH   MEETING</a:t>
            </a:r>
          </a:p>
        </p:txBody>
      </p:sp>
      <p:cxnSp>
        <p:nvCxnSpPr>
          <p:cNvPr id="5" name="Straight Arrow Connector 4"/>
          <p:cNvCxnSpPr/>
          <p:nvPr/>
        </p:nvCxnSpPr>
        <p:spPr>
          <a:xfrm>
            <a:off x="381000" y="914400"/>
            <a:ext cx="4174788"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939225"/>
            <a:ext cx="3886200" cy="584775"/>
          </a:xfrm>
          <a:prstGeom prst="rect">
            <a:avLst/>
          </a:prstGeom>
          <a:noFill/>
        </p:spPr>
        <p:txBody>
          <a:bodyPr wrap="square" rtlCol="0">
            <a:spAutoFit/>
          </a:bodyPr>
          <a:lstStyle/>
          <a:p>
            <a:r>
              <a:rPr lang="en-US" sz="1600" dirty="0"/>
              <a:t>Design</a:t>
            </a:r>
            <a:r>
              <a:rPr lang="en-US" sz="1600" b="1" dirty="0"/>
              <a:t> stakeholder engagement strategy </a:t>
            </a:r>
            <a:r>
              <a:rPr lang="en-US" sz="1600" dirty="0"/>
              <a:t>and </a:t>
            </a:r>
            <a:r>
              <a:rPr lang="en-US" sz="1600" b="1" dirty="0"/>
              <a:t>Country Platform </a:t>
            </a:r>
            <a:r>
              <a:rPr lang="en-US" sz="1600" dirty="0"/>
              <a:t>(CP)</a:t>
            </a:r>
          </a:p>
        </p:txBody>
      </p:sp>
      <p:cxnSp>
        <p:nvCxnSpPr>
          <p:cNvPr id="9" name="Straight Arrow Connector 8"/>
          <p:cNvCxnSpPr/>
          <p:nvPr/>
        </p:nvCxnSpPr>
        <p:spPr>
          <a:xfrm>
            <a:off x="762000" y="1752600"/>
            <a:ext cx="16002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1752600"/>
            <a:ext cx="1600200" cy="1077218"/>
          </a:xfrm>
          <a:prstGeom prst="rect">
            <a:avLst/>
          </a:prstGeom>
          <a:noFill/>
        </p:spPr>
        <p:txBody>
          <a:bodyPr wrap="square" rtlCol="0">
            <a:spAutoFit/>
          </a:bodyPr>
          <a:lstStyle/>
          <a:p>
            <a:r>
              <a:rPr lang="en-US" sz="1600" b="1" dirty="0"/>
              <a:t>Determine approach</a:t>
            </a:r>
          </a:p>
          <a:p>
            <a:r>
              <a:rPr lang="en-US" sz="1600" dirty="0"/>
              <a:t>through govt-partner dialogue</a:t>
            </a:r>
          </a:p>
        </p:txBody>
      </p:sp>
      <p:sp>
        <p:nvSpPr>
          <p:cNvPr id="12" name="TextBox 11"/>
          <p:cNvSpPr txBox="1"/>
          <p:nvPr/>
        </p:nvSpPr>
        <p:spPr>
          <a:xfrm>
            <a:off x="2324099" y="2404646"/>
            <a:ext cx="3195205" cy="830997"/>
          </a:xfrm>
          <a:prstGeom prst="rect">
            <a:avLst/>
          </a:prstGeom>
          <a:noFill/>
        </p:spPr>
        <p:txBody>
          <a:bodyPr wrap="square" rtlCol="0">
            <a:spAutoFit/>
          </a:bodyPr>
          <a:lstStyle/>
          <a:p>
            <a:r>
              <a:rPr lang="en-US" sz="1600" b="1" dirty="0"/>
              <a:t>Update situation assessment</a:t>
            </a:r>
          </a:p>
          <a:p>
            <a:r>
              <a:rPr lang="en-US" sz="1600" dirty="0"/>
              <a:t>Using existing strategies and latest data (epi, population, HSS, etc.)</a:t>
            </a:r>
          </a:p>
        </p:txBody>
      </p:sp>
      <p:cxnSp>
        <p:nvCxnSpPr>
          <p:cNvPr id="13" name="Straight Arrow Connector 12"/>
          <p:cNvCxnSpPr/>
          <p:nvPr/>
        </p:nvCxnSpPr>
        <p:spPr>
          <a:xfrm>
            <a:off x="2333148" y="2366089"/>
            <a:ext cx="3354029" cy="457"/>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324100" y="3280946"/>
            <a:ext cx="338078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24100" y="3342382"/>
            <a:ext cx="3429000" cy="1077218"/>
          </a:xfrm>
          <a:prstGeom prst="rect">
            <a:avLst/>
          </a:prstGeom>
          <a:noFill/>
        </p:spPr>
        <p:txBody>
          <a:bodyPr wrap="square" rtlCol="0">
            <a:spAutoFit/>
          </a:bodyPr>
          <a:lstStyle/>
          <a:p>
            <a:r>
              <a:rPr lang="en-US" sz="1600" b="1" dirty="0"/>
              <a:t>Supplement with analyses</a:t>
            </a:r>
          </a:p>
          <a:p>
            <a:r>
              <a:rPr lang="en-US" sz="1600" dirty="0"/>
              <a:t>(e.g. equity, efficiency, multi-sectoral determinants, demand-side factors, etc.)</a:t>
            </a:r>
          </a:p>
        </p:txBody>
      </p:sp>
      <p:cxnSp>
        <p:nvCxnSpPr>
          <p:cNvPr id="24" name="Straight Connector 23"/>
          <p:cNvCxnSpPr/>
          <p:nvPr/>
        </p:nvCxnSpPr>
        <p:spPr>
          <a:xfrm>
            <a:off x="2324100" y="17526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43600" y="4866382"/>
            <a:ext cx="2438400" cy="1569660"/>
          </a:xfrm>
          <a:prstGeom prst="rect">
            <a:avLst/>
          </a:prstGeom>
          <a:noFill/>
        </p:spPr>
        <p:txBody>
          <a:bodyPr wrap="square" rtlCol="0">
            <a:spAutoFit/>
          </a:bodyPr>
          <a:lstStyle/>
          <a:p>
            <a:r>
              <a:rPr lang="en-US" sz="1600" b="1" dirty="0"/>
              <a:t>Identify bottlenecks and priority interventions to address them </a:t>
            </a:r>
            <a:r>
              <a:rPr lang="en-US" sz="1600" dirty="0"/>
              <a:t>(RMNCAH+N and systems strengthening; health and multi-sector)</a:t>
            </a:r>
          </a:p>
        </p:txBody>
      </p:sp>
      <p:cxnSp>
        <p:nvCxnSpPr>
          <p:cNvPr id="34" name="Straight Arrow Connector 33"/>
          <p:cNvCxnSpPr/>
          <p:nvPr/>
        </p:nvCxnSpPr>
        <p:spPr>
          <a:xfrm>
            <a:off x="5943600" y="4855964"/>
            <a:ext cx="2590800" cy="10418"/>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534400" y="4866382"/>
            <a:ext cx="0" cy="1534418"/>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06398" y="4503003"/>
            <a:ext cx="2592290" cy="830997"/>
          </a:xfrm>
          <a:prstGeom prst="rect">
            <a:avLst/>
          </a:prstGeom>
          <a:noFill/>
        </p:spPr>
        <p:txBody>
          <a:bodyPr wrap="square" rtlCol="0">
            <a:spAutoFit/>
          </a:bodyPr>
          <a:lstStyle/>
          <a:p>
            <a:r>
              <a:rPr lang="en-US" sz="1600" b="1" dirty="0"/>
              <a:t>Agree on goals</a:t>
            </a:r>
            <a:r>
              <a:rPr lang="en-US" sz="1600" dirty="0"/>
              <a:t>, including 2030 targets, and 3-5 year milestones</a:t>
            </a:r>
          </a:p>
        </p:txBody>
      </p:sp>
      <p:cxnSp>
        <p:nvCxnSpPr>
          <p:cNvPr id="42" name="Straight Arrow Connector 41"/>
          <p:cNvCxnSpPr/>
          <p:nvPr/>
        </p:nvCxnSpPr>
        <p:spPr>
          <a:xfrm>
            <a:off x="2333148" y="4508500"/>
            <a:ext cx="3343752"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95800" y="914400"/>
            <a:ext cx="4038600"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95800" y="939225"/>
            <a:ext cx="3733800" cy="584775"/>
          </a:xfrm>
          <a:prstGeom prst="rect">
            <a:avLst/>
          </a:prstGeom>
          <a:noFill/>
        </p:spPr>
        <p:txBody>
          <a:bodyPr wrap="square" rtlCol="0">
            <a:spAutoFit/>
          </a:bodyPr>
          <a:lstStyle/>
          <a:p>
            <a:r>
              <a:rPr lang="en-US" sz="1600" b="1" dirty="0"/>
              <a:t>Engage stakeholders </a:t>
            </a:r>
            <a:r>
              <a:rPr lang="en-US" sz="1600" dirty="0"/>
              <a:t>via CP</a:t>
            </a:r>
            <a:br>
              <a:rPr lang="en-US" sz="1600" dirty="0"/>
            </a:br>
            <a:endParaRPr lang="en-US" sz="1600" dirty="0"/>
          </a:p>
        </p:txBody>
      </p:sp>
      <p:cxnSp>
        <p:nvCxnSpPr>
          <p:cNvPr id="54" name="Straight Connector 53"/>
          <p:cNvCxnSpPr/>
          <p:nvPr/>
        </p:nvCxnSpPr>
        <p:spPr>
          <a:xfrm>
            <a:off x="4495800" y="914400"/>
            <a:ext cx="0" cy="375790"/>
          </a:xfrm>
          <a:prstGeom prst="line">
            <a:avLst/>
          </a:prstGeom>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81000" y="152400"/>
            <a:ext cx="19050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Nov</a:t>
            </a:r>
          </a:p>
        </p:txBody>
      </p:sp>
      <p:cxnSp>
        <p:nvCxnSpPr>
          <p:cNvPr id="114" name="Straight Arrow Connector 113"/>
          <p:cNvCxnSpPr/>
          <p:nvPr/>
        </p:nvCxnSpPr>
        <p:spPr>
          <a:xfrm>
            <a:off x="762000" y="3048000"/>
            <a:ext cx="16002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85800" y="3166646"/>
            <a:ext cx="1600200" cy="584775"/>
          </a:xfrm>
          <a:prstGeom prst="rect">
            <a:avLst/>
          </a:prstGeom>
          <a:noFill/>
        </p:spPr>
        <p:txBody>
          <a:bodyPr wrap="square" rtlCol="0">
            <a:spAutoFit/>
          </a:bodyPr>
          <a:lstStyle/>
          <a:p>
            <a:r>
              <a:rPr lang="en-US" sz="1600" b="1" dirty="0"/>
              <a:t>Assess TA needs</a:t>
            </a:r>
          </a:p>
          <a:p>
            <a:r>
              <a:rPr lang="en-US" sz="1600" dirty="0"/>
              <a:t>against workplan</a:t>
            </a:r>
          </a:p>
        </p:txBody>
      </p:sp>
      <p:sp>
        <p:nvSpPr>
          <p:cNvPr id="130" name="Rectangle 129"/>
          <p:cNvSpPr/>
          <p:nvPr/>
        </p:nvSpPr>
        <p:spPr>
          <a:xfrm>
            <a:off x="4495800" y="147171"/>
            <a:ext cx="19050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Jan</a:t>
            </a:r>
          </a:p>
        </p:txBody>
      </p:sp>
      <p:sp>
        <p:nvSpPr>
          <p:cNvPr id="131" name="Rectangle 130"/>
          <p:cNvSpPr/>
          <p:nvPr/>
        </p:nvSpPr>
        <p:spPr>
          <a:xfrm>
            <a:off x="6492688" y="152400"/>
            <a:ext cx="19812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Feb</a:t>
            </a:r>
          </a:p>
        </p:txBody>
      </p:sp>
      <p:sp>
        <p:nvSpPr>
          <p:cNvPr id="141" name="Rectangle 140"/>
          <p:cNvSpPr/>
          <p:nvPr/>
        </p:nvSpPr>
        <p:spPr>
          <a:xfrm>
            <a:off x="337704" y="152400"/>
            <a:ext cx="19812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Nov</a:t>
            </a:r>
          </a:p>
        </p:txBody>
      </p:sp>
      <p:sp>
        <p:nvSpPr>
          <p:cNvPr id="142" name="Rectangle 141"/>
          <p:cNvSpPr/>
          <p:nvPr/>
        </p:nvSpPr>
        <p:spPr>
          <a:xfrm>
            <a:off x="2413033" y="152400"/>
            <a:ext cx="19812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Dec</a:t>
            </a:r>
          </a:p>
        </p:txBody>
      </p:sp>
    </p:spTree>
    <p:extLst>
      <p:ext uri="{BB962C8B-B14F-4D97-AF65-F5344CB8AC3E}">
        <p14:creationId xmlns:p14="http://schemas.microsoft.com/office/powerpoint/2010/main" val="282285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304800" y="1524000"/>
            <a:ext cx="20574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 y="1524000"/>
            <a:ext cx="2057400" cy="830997"/>
          </a:xfrm>
          <a:prstGeom prst="rect">
            <a:avLst/>
          </a:prstGeom>
          <a:noFill/>
        </p:spPr>
        <p:txBody>
          <a:bodyPr wrap="square" rtlCol="0">
            <a:spAutoFit/>
          </a:bodyPr>
          <a:lstStyle/>
          <a:p>
            <a:r>
              <a:rPr lang="en-US" sz="1600" b="1" dirty="0"/>
              <a:t>Validate high-level resource envelope </a:t>
            </a:r>
            <a:r>
              <a:rPr lang="en-US" sz="1600" dirty="0"/>
              <a:t>for RMNCAH+N</a:t>
            </a:r>
          </a:p>
        </p:txBody>
      </p:sp>
      <p:cxnSp>
        <p:nvCxnSpPr>
          <p:cNvPr id="9" name="Straight Arrow Connector 8"/>
          <p:cNvCxnSpPr/>
          <p:nvPr/>
        </p:nvCxnSpPr>
        <p:spPr>
          <a:xfrm>
            <a:off x="304800" y="2438400"/>
            <a:ext cx="20574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438400"/>
            <a:ext cx="1915510" cy="1323439"/>
          </a:xfrm>
          <a:prstGeom prst="rect">
            <a:avLst/>
          </a:prstGeom>
          <a:noFill/>
        </p:spPr>
        <p:txBody>
          <a:bodyPr wrap="square" rtlCol="0">
            <a:spAutoFit/>
          </a:bodyPr>
          <a:lstStyle/>
          <a:p>
            <a:r>
              <a:rPr lang="en-US" sz="1600" b="1" dirty="0"/>
              <a:t>Update costs for priority strategies and interventions </a:t>
            </a:r>
            <a:r>
              <a:rPr lang="en-US" sz="1600" dirty="0"/>
              <a:t>(including multi-sector approaches)</a:t>
            </a:r>
          </a:p>
        </p:txBody>
      </p:sp>
      <p:sp>
        <p:nvSpPr>
          <p:cNvPr id="12" name="TextBox 11"/>
          <p:cNvSpPr txBox="1"/>
          <p:nvPr/>
        </p:nvSpPr>
        <p:spPr>
          <a:xfrm>
            <a:off x="2362200" y="2952709"/>
            <a:ext cx="4495800" cy="584775"/>
          </a:xfrm>
          <a:prstGeom prst="rect">
            <a:avLst/>
          </a:prstGeom>
          <a:noFill/>
        </p:spPr>
        <p:txBody>
          <a:bodyPr wrap="square" rtlCol="0">
            <a:spAutoFit/>
          </a:bodyPr>
          <a:lstStyle/>
          <a:p>
            <a:r>
              <a:rPr lang="en-US" sz="1600" b="1" dirty="0"/>
              <a:t>High-level gap analysis:</a:t>
            </a:r>
          </a:p>
          <a:p>
            <a:r>
              <a:rPr lang="en-US" sz="1600" dirty="0"/>
              <a:t>Total Resources –  Total Costs = Gaps</a:t>
            </a:r>
          </a:p>
        </p:txBody>
      </p:sp>
      <p:cxnSp>
        <p:nvCxnSpPr>
          <p:cNvPr id="13" name="Straight Arrow Connector 12"/>
          <p:cNvCxnSpPr/>
          <p:nvPr/>
        </p:nvCxnSpPr>
        <p:spPr>
          <a:xfrm>
            <a:off x="2362200" y="2831068"/>
            <a:ext cx="8382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669268"/>
            <a:ext cx="14097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00400" y="3741003"/>
            <a:ext cx="3124200" cy="830997"/>
          </a:xfrm>
          <a:prstGeom prst="rect">
            <a:avLst/>
          </a:prstGeom>
          <a:noFill/>
        </p:spPr>
        <p:txBody>
          <a:bodyPr wrap="square" rtlCol="0">
            <a:spAutoFit/>
          </a:bodyPr>
          <a:lstStyle/>
          <a:p>
            <a:r>
              <a:rPr lang="en-US" sz="1600" b="1" dirty="0">
                <a:solidFill>
                  <a:srgbClr val="FF0000"/>
                </a:solidFill>
              </a:rPr>
              <a:t>PRIORITIZE</a:t>
            </a:r>
          </a:p>
          <a:p>
            <a:r>
              <a:rPr lang="en-US" sz="1600" dirty="0"/>
              <a:t>High-impact interventions</a:t>
            </a:r>
          </a:p>
          <a:p>
            <a:endParaRPr lang="en-US" sz="1600" b="1" dirty="0">
              <a:solidFill>
                <a:srgbClr val="FF0000"/>
              </a:solidFill>
            </a:endParaRPr>
          </a:p>
        </p:txBody>
      </p:sp>
      <p:cxnSp>
        <p:nvCxnSpPr>
          <p:cNvPr id="24" name="Straight Connector 23"/>
          <p:cNvCxnSpPr/>
          <p:nvPr/>
        </p:nvCxnSpPr>
        <p:spPr>
          <a:xfrm>
            <a:off x="2362200" y="1524000"/>
            <a:ext cx="0" cy="2013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00400" y="2831068"/>
            <a:ext cx="0" cy="143613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572000" y="4419600"/>
            <a:ext cx="2438400" cy="830997"/>
          </a:xfrm>
          <a:prstGeom prst="rect">
            <a:avLst/>
          </a:prstGeom>
          <a:noFill/>
        </p:spPr>
        <p:txBody>
          <a:bodyPr wrap="square" rtlCol="0">
            <a:spAutoFit/>
          </a:bodyPr>
          <a:lstStyle/>
          <a:p>
            <a:r>
              <a:rPr lang="en-US" sz="1600" b="1" dirty="0"/>
              <a:t>Detailed gap analysis</a:t>
            </a:r>
          </a:p>
          <a:p>
            <a:r>
              <a:rPr lang="en-US" sz="1600" dirty="0"/>
              <a:t>Identify over- and under-funded areas</a:t>
            </a:r>
          </a:p>
        </p:txBody>
      </p:sp>
      <p:cxnSp>
        <p:nvCxnSpPr>
          <p:cNvPr id="34" name="Straight Arrow Connector 33"/>
          <p:cNvCxnSpPr/>
          <p:nvPr/>
        </p:nvCxnSpPr>
        <p:spPr>
          <a:xfrm>
            <a:off x="4572000" y="4419600"/>
            <a:ext cx="23622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72000" y="3669268"/>
            <a:ext cx="0" cy="2917686"/>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72000" y="5334000"/>
            <a:ext cx="2286000" cy="830997"/>
          </a:xfrm>
          <a:prstGeom prst="rect">
            <a:avLst/>
          </a:prstGeom>
          <a:noFill/>
        </p:spPr>
        <p:txBody>
          <a:bodyPr wrap="square" rtlCol="0">
            <a:spAutoFit/>
          </a:bodyPr>
          <a:lstStyle/>
          <a:p>
            <a:r>
              <a:rPr lang="en-US" sz="1600" b="1" dirty="0"/>
              <a:t>Secure commitments</a:t>
            </a:r>
          </a:p>
          <a:p>
            <a:r>
              <a:rPr lang="en-US" sz="1600" dirty="0"/>
              <a:t>onto largest gaps (domestic + external)</a:t>
            </a:r>
          </a:p>
        </p:txBody>
      </p:sp>
      <p:cxnSp>
        <p:nvCxnSpPr>
          <p:cNvPr id="42" name="Straight Arrow Connector 41"/>
          <p:cNvCxnSpPr/>
          <p:nvPr/>
        </p:nvCxnSpPr>
        <p:spPr>
          <a:xfrm>
            <a:off x="4572000" y="5322332"/>
            <a:ext cx="23622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 y="685800"/>
            <a:ext cx="0" cy="3076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04800" y="914400"/>
            <a:ext cx="8169088"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4800" y="956846"/>
            <a:ext cx="5257800" cy="338554"/>
          </a:xfrm>
          <a:prstGeom prst="rect">
            <a:avLst/>
          </a:prstGeom>
          <a:noFill/>
        </p:spPr>
        <p:txBody>
          <a:bodyPr wrap="square" rtlCol="0">
            <a:spAutoFit/>
          </a:bodyPr>
          <a:lstStyle/>
          <a:p>
            <a:r>
              <a:rPr lang="en-US" sz="1600" b="1" dirty="0"/>
              <a:t>Continued stakeholder engagement </a:t>
            </a:r>
            <a:r>
              <a:rPr lang="en-US" sz="1600" dirty="0"/>
              <a:t>via Country Platform</a:t>
            </a:r>
          </a:p>
        </p:txBody>
      </p:sp>
      <p:sp>
        <p:nvSpPr>
          <p:cNvPr id="54" name="Rectangle 53"/>
          <p:cNvSpPr/>
          <p:nvPr/>
        </p:nvSpPr>
        <p:spPr>
          <a:xfrm>
            <a:off x="381000" y="152400"/>
            <a:ext cx="19050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Nov</a:t>
            </a:r>
          </a:p>
        </p:txBody>
      </p:sp>
      <p:sp>
        <p:nvSpPr>
          <p:cNvPr id="55" name="Rectangle 54"/>
          <p:cNvSpPr/>
          <p:nvPr/>
        </p:nvSpPr>
        <p:spPr>
          <a:xfrm>
            <a:off x="4495800" y="147171"/>
            <a:ext cx="19050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May</a:t>
            </a:r>
          </a:p>
        </p:txBody>
      </p:sp>
      <p:sp>
        <p:nvSpPr>
          <p:cNvPr id="56" name="Rectangle 55"/>
          <p:cNvSpPr/>
          <p:nvPr/>
        </p:nvSpPr>
        <p:spPr>
          <a:xfrm>
            <a:off x="6492688" y="152400"/>
            <a:ext cx="19812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June</a:t>
            </a:r>
          </a:p>
        </p:txBody>
      </p:sp>
      <p:sp>
        <p:nvSpPr>
          <p:cNvPr id="57" name="Rectangle 56"/>
          <p:cNvSpPr/>
          <p:nvPr/>
        </p:nvSpPr>
        <p:spPr>
          <a:xfrm>
            <a:off x="304800" y="152400"/>
            <a:ext cx="2014104"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Mar</a:t>
            </a:r>
          </a:p>
        </p:txBody>
      </p:sp>
      <p:sp>
        <p:nvSpPr>
          <p:cNvPr id="58" name="Rectangle 57"/>
          <p:cNvSpPr/>
          <p:nvPr/>
        </p:nvSpPr>
        <p:spPr>
          <a:xfrm>
            <a:off x="2413033" y="152400"/>
            <a:ext cx="1981200" cy="533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Apr</a:t>
            </a:r>
          </a:p>
        </p:txBody>
      </p:sp>
      <p:cxnSp>
        <p:nvCxnSpPr>
          <p:cNvPr id="67" name="Straight Connector 66"/>
          <p:cNvCxnSpPr/>
          <p:nvPr/>
        </p:nvCxnSpPr>
        <p:spPr>
          <a:xfrm>
            <a:off x="6948854" y="4419600"/>
            <a:ext cx="0" cy="2151185"/>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934200" y="4977825"/>
            <a:ext cx="1905000" cy="584775"/>
          </a:xfrm>
          <a:prstGeom prst="rect">
            <a:avLst/>
          </a:prstGeom>
          <a:noFill/>
        </p:spPr>
        <p:txBody>
          <a:bodyPr wrap="square" rtlCol="0">
            <a:spAutoFit/>
          </a:bodyPr>
          <a:lstStyle/>
          <a:p>
            <a:r>
              <a:rPr lang="en-US" sz="1600" b="1" dirty="0"/>
              <a:t>Conclude negotiations</a:t>
            </a:r>
            <a:endParaRPr lang="en-US" sz="1600" dirty="0"/>
          </a:p>
        </p:txBody>
      </p:sp>
      <p:cxnSp>
        <p:nvCxnSpPr>
          <p:cNvPr id="70" name="Straight Arrow Connector 69"/>
          <p:cNvCxnSpPr/>
          <p:nvPr/>
        </p:nvCxnSpPr>
        <p:spPr>
          <a:xfrm>
            <a:off x="6934200" y="4953000"/>
            <a:ext cx="13716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34200" y="6294566"/>
            <a:ext cx="1785938" cy="338554"/>
          </a:xfrm>
          <a:prstGeom prst="rect">
            <a:avLst/>
          </a:prstGeom>
          <a:noFill/>
        </p:spPr>
        <p:txBody>
          <a:bodyPr wrap="square" rtlCol="0">
            <a:spAutoFit/>
          </a:bodyPr>
          <a:lstStyle/>
          <a:p>
            <a:r>
              <a:rPr lang="en-US" sz="1600" b="1" dirty="0"/>
              <a:t>Finalize IC</a:t>
            </a:r>
          </a:p>
        </p:txBody>
      </p:sp>
      <p:cxnSp>
        <p:nvCxnSpPr>
          <p:cNvPr id="72" name="Straight Arrow Connector 71"/>
          <p:cNvCxnSpPr/>
          <p:nvPr/>
        </p:nvCxnSpPr>
        <p:spPr>
          <a:xfrm>
            <a:off x="6934200" y="6236732"/>
            <a:ext cx="13716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296400" y="4572000"/>
            <a:ext cx="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572000" y="6248400"/>
            <a:ext cx="2324100"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572000" y="6248400"/>
            <a:ext cx="2133600" cy="338554"/>
          </a:xfrm>
          <a:prstGeom prst="rect">
            <a:avLst/>
          </a:prstGeom>
          <a:noFill/>
        </p:spPr>
        <p:txBody>
          <a:bodyPr wrap="square" rtlCol="0">
            <a:spAutoFit/>
          </a:bodyPr>
          <a:lstStyle/>
          <a:p>
            <a:r>
              <a:rPr lang="en-US" sz="1600" b="1" dirty="0"/>
              <a:t>Draft Investment Case</a:t>
            </a:r>
            <a:endParaRPr lang="en-US" sz="1600" dirty="0"/>
          </a:p>
        </p:txBody>
      </p:sp>
      <p:sp>
        <p:nvSpPr>
          <p:cNvPr id="93" name="Rectangle 92"/>
          <p:cNvSpPr/>
          <p:nvPr/>
        </p:nvSpPr>
        <p:spPr>
          <a:xfrm>
            <a:off x="8295523" y="1752600"/>
            <a:ext cx="238877" cy="4876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spc="300" dirty="0">
                <a:solidFill>
                  <a:schemeClr val="tx1"/>
                </a:solidFill>
              </a:rPr>
              <a:t>IC   SUBMISSION</a:t>
            </a:r>
          </a:p>
        </p:txBody>
      </p:sp>
    </p:spTree>
    <p:extLst>
      <p:ext uri="{BB962C8B-B14F-4D97-AF65-F5344CB8AC3E}">
        <p14:creationId xmlns:p14="http://schemas.microsoft.com/office/powerpoint/2010/main" val="306175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SWOT Analysis: </a:t>
            </a:r>
            <a:r>
              <a:rPr lang="en-US" b="1" dirty="0"/>
              <a:t>Strengths</a:t>
            </a:r>
          </a:p>
        </p:txBody>
      </p:sp>
      <p:sp>
        <p:nvSpPr>
          <p:cNvPr id="3" name="Content Placeholder 2"/>
          <p:cNvSpPr>
            <a:spLocks noGrp="1"/>
          </p:cNvSpPr>
          <p:nvPr>
            <p:ph idx="1"/>
          </p:nvPr>
        </p:nvSpPr>
        <p:spPr/>
        <p:txBody>
          <a:bodyPr>
            <a:normAutofit/>
          </a:bodyPr>
          <a:lstStyle/>
          <a:p>
            <a:pPr marL="285750" indent="-285750"/>
            <a:r>
              <a:rPr lang="en-US" sz="2100" dirty="0"/>
              <a:t>Existing relevant national strategies and plans with RMNCH components or focus</a:t>
            </a:r>
          </a:p>
          <a:p>
            <a:pPr marL="285750" indent="-285750"/>
            <a:r>
              <a:rPr lang="en-US" sz="2100" dirty="0"/>
              <a:t>Useful multi-stakeholder engagement platforms</a:t>
            </a:r>
          </a:p>
          <a:p>
            <a:pPr marL="285750" indent="-285750"/>
            <a:r>
              <a:rPr lang="en-US" sz="2100" dirty="0"/>
              <a:t>Engagement of the private sector – CHAM through Service Level Agreements</a:t>
            </a:r>
          </a:p>
          <a:p>
            <a:pPr marL="285750" indent="-285750"/>
            <a:r>
              <a:rPr lang="en-US" sz="2100" dirty="0"/>
              <a:t>EQUIST updated to 2015</a:t>
            </a:r>
          </a:p>
          <a:p>
            <a:pPr marL="285750" indent="-285750"/>
            <a:r>
              <a:rPr lang="en-US" sz="2100" dirty="0"/>
              <a:t>Preliminary situation analyses informed development of new national strategies </a:t>
            </a:r>
          </a:p>
          <a:p>
            <a:endParaRPr lang="en-US" sz="2100" dirty="0"/>
          </a:p>
        </p:txBody>
      </p:sp>
    </p:spTree>
    <p:extLst>
      <p:ext uri="{BB962C8B-B14F-4D97-AF65-F5344CB8AC3E}">
        <p14:creationId xmlns:p14="http://schemas.microsoft.com/office/powerpoint/2010/main" val="197109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SWOT Analysis: </a:t>
            </a:r>
            <a:r>
              <a:rPr lang="en-US" b="1" dirty="0"/>
              <a:t>Weaknesses</a:t>
            </a:r>
          </a:p>
        </p:txBody>
      </p:sp>
      <p:sp>
        <p:nvSpPr>
          <p:cNvPr id="3" name="Content Placeholder 2"/>
          <p:cNvSpPr>
            <a:spLocks noGrp="1"/>
          </p:cNvSpPr>
          <p:nvPr>
            <p:ph idx="1"/>
          </p:nvPr>
        </p:nvSpPr>
        <p:spPr/>
        <p:txBody>
          <a:bodyPr>
            <a:normAutofit/>
          </a:bodyPr>
          <a:lstStyle/>
          <a:p>
            <a:pPr marL="285750" indent="-285750"/>
            <a:r>
              <a:rPr lang="en-US" sz="2100" dirty="0"/>
              <a:t>Incomplete situation analysis (in terms of equity, efficiency, multi-sectoral determinants and demand side factors)</a:t>
            </a:r>
          </a:p>
          <a:p>
            <a:pPr marL="285750" indent="-285750"/>
            <a:r>
              <a:rPr lang="en-US" sz="2100" dirty="0"/>
              <a:t>Current approaches are limited to health sector with little attention to multi-sectoral determinants </a:t>
            </a:r>
          </a:p>
          <a:p>
            <a:pPr marL="285750" indent="-285750"/>
            <a:r>
              <a:rPr lang="en-US" sz="2100" dirty="0"/>
              <a:t>No RMNCAH+N-focused resource mapping </a:t>
            </a:r>
          </a:p>
          <a:p>
            <a:pPr marL="285750" indent="-285750"/>
            <a:r>
              <a:rPr lang="en-US" sz="2100" dirty="0"/>
              <a:t>Low domestic financing for health and low potential for expansion</a:t>
            </a:r>
          </a:p>
          <a:p>
            <a:pPr marL="285750" indent="-285750"/>
            <a:r>
              <a:rPr lang="en-US" sz="2100" dirty="0"/>
              <a:t>Limited involvement of the private sector (apart from CHAM) in strategic planning </a:t>
            </a:r>
          </a:p>
        </p:txBody>
      </p:sp>
    </p:spTree>
    <p:extLst>
      <p:ext uri="{BB962C8B-B14F-4D97-AF65-F5344CB8AC3E}">
        <p14:creationId xmlns:p14="http://schemas.microsoft.com/office/powerpoint/2010/main" val="303810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SWOT Analysis: </a:t>
            </a:r>
            <a:r>
              <a:rPr lang="en-US" b="1" dirty="0"/>
              <a:t>Opportunities</a:t>
            </a:r>
          </a:p>
        </p:txBody>
      </p:sp>
      <p:sp>
        <p:nvSpPr>
          <p:cNvPr id="3" name="Content Placeholder 2"/>
          <p:cNvSpPr>
            <a:spLocks noGrp="1"/>
          </p:cNvSpPr>
          <p:nvPr>
            <p:ph idx="1"/>
          </p:nvPr>
        </p:nvSpPr>
        <p:spPr/>
        <p:txBody>
          <a:bodyPr>
            <a:normAutofit/>
          </a:bodyPr>
          <a:lstStyle/>
          <a:p>
            <a:pPr marL="285750" indent="-285750"/>
            <a:r>
              <a:rPr lang="en-US" sz="2100" dirty="0"/>
              <a:t>Political will at Presidency and Ministry of Health: Minister of Health prioritizes aid coordination for RMNCAH and civil registration and vital statistics;  </a:t>
            </a:r>
            <a:endParaRPr lang="en-US" sz="2100" dirty="0">
              <a:solidFill>
                <a:srgbClr val="FF0000"/>
              </a:solidFill>
            </a:endParaRPr>
          </a:p>
          <a:p>
            <a:pPr marL="285750" indent="-285750"/>
            <a:r>
              <a:rPr lang="en-US" sz="2100" dirty="0"/>
              <a:t>Leverage existing strategies and policies to develop investment case </a:t>
            </a:r>
          </a:p>
          <a:p>
            <a:pPr marL="285750" indent="-285750"/>
            <a:r>
              <a:rPr lang="en-US" sz="2100" dirty="0"/>
              <a:t>Leverage existing health financing reforms to finalize a comprehensive health financing strategy</a:t>
            </a:r>
          </a:p>
          <a:p>
            <a:pPr marL="285750" indent="-285750"/>
            <a:r>
              <a:rPr lang="en-US" sz="2100" dirty="0"/>
              <a:t>Leverage existing government-led collaborative platforms to create the GFF Country platforms.</a:t>
            </a:r>
          </a:p>
          <a:p>
            <a:pPr marL="285750" indent="-285750"/>
            <a:r>
              <a:rPr lang="en-US" sz="2100" dirty="0"/>
              <a:t>Prioritize RMNCAH+N in EHP Implementation</a:t>
            </a:r>
          </a:p>
          <a:p>
            <a:endParaRPr lang="en-US" sz="2100" dirty="0"/>
          </a:p>
        </p:txBody>
      </p:sp>
    </p:spTree>
    <p:extLst>
      <p:ext uri="{BB962C8B-B14F-4D97-AF65-F5344CB8AC3E}">
        <p14:creationId xmlns:p14="http://schemas.microsoft.com/office/powerpoint/2010/main" val="303810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100" b="1" dirty="0"/>
              <a:t>Problem:  Annual funding gap for RMNCAH+N exceeds US$33 billion in high-burden, low- and lower-middle income countries</a:t>
            </a:r>
          </a:p>
        </p:txBody>
      </p:sp>
      <p:pic>
        <p:nvPicPr>
          <p:cNvPr id="3074" name="Picture 2" descr="https://www.globalfinancingfacility.org/sites/gff_new/files/images/GFF%20Eff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09391"/>
            <a:ext cx="6905090" cy="5420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6474768"/>
            <a:ext cx="1752600" cy="230832"/>
          </a:xfrm>
          <a:prstGeom prst="rect">
            <a:avLst/>
          </a:prstGeom>
          <a:noFill/>
        </p:spPr>
        <p:txBody>
          <a:bodyPr wrap="square" rtlCol="0">
            <a:spAutoFit/>
          </a:bodyPr>
          <a:lstStyle/>
          <a:p>
            <a:r>
              <a:rPr lang="en-US" sz="900" i="1" dirty="0"/>
              <a:t>Source: Global Financing Facility</a:t>
            </a:r>
            <a:endParaRPr lang="en-US" i="1" dirty="0"/>
          </a:p>
        </p:txBody>
      </p:sp>
    </p:spTree>
    <p:extLst>
      <p:ext uri="{BB962C8B-B14F-4D97-AF65-F5344CB8AC3E}">
        <p14:creationId xmlns:p14="http://schemas.microsoft.com/office/powerpoint/2010/main" val="208858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SWOT Analysis: </a:t>
            </a:r>
            <a:r>
              <a:rPr lang="en-US" b="1" dirty="0"/>
              <a:t>Threats</a:t>
            </a:r>
          </a:p>
        </p:txBody>
      </p:sp>
      <p:sp>
        <p:nvSpPr>
          <p:cNvPr id="3" name="Content Placeholder 2"/>
          <p:cNvSpPr>
            <a:spLocks noGrp="1"/>
          </p:cNvSpPr>
          <p:nvPr>
            <p:ph idx="1"/>
          </p:nvPr>
        </p:nvSpPr>
        <p:spPr/>
        <p:txBody>
          <a:bodyPr>
            <a:normAutofit/>
          </a:bodyPr>
          <a:lstStyle/>
          <a:p>
            <a:pPr marL="285750" indent="-285750"/>
            <a:r>
              <a:rPr lang="en-US" sz="2100" dirty="0"/>
              <a:t>Unpredictable political economy with upcoming elections</a:t>
            </a:r>
          </a:p>
          <a:p>
            <a:pPr marL="285750" indent="-285750"/>
            <a:r>
              <a:rPr lang="en-US" sz="2100" dirty="0"/>
              <a:t>Bureaucracy in review and approval of investment case and strategy</a:t>
            </a:r>
          </a:p>
          <a:p>
            <a:pPr marL="285750" indent="-285750"/>
            <a:r>
              <a:rPr lang="en-US" sz="2100" dirty="0"/>
              <a:t>Delayed negotiation with Treasury on terms of IDA finance </a:t>
            </a:r>
          </a:p>
          <a:p>
            <a:pPr marL="285750" indent="-285750"/>
            <a:r>
              <a:rPr lang="en-US" sz="2100" dirty="0"/>
              <a:t>Non-alignment of country priorities with World Bank expectations </a:t>
            </a:r>
          </a:p>
          <a:p>
            <a:pPr marL="285750" indent="-285750"/>
            <a:r>
              <a:rPr lang="en-US" sz="2100" dirty="0"/>
              <a:t>Supply chain management issues – drug pilferage </a:t>
            </a:r>
          </a:p>
          <a:p>
            <a:pPr marL="285750" indent="-285750"/>
            <a:r>
              <a:rPr lang="en-US" sz="2100" dirty="0"/>
              <a:t>Implementation challenge with decentralization </a:t>
            </a:r>
          </a:p>
          <a:p>
            <a:endParaRPr lang="en-US" sz="2100" dirty="0"/>
          </a:p>
        </p:txBody>
      </p:sp>
    </p:spTree>
    <p:extLst>
      <p:ext uri="{BB962C8B-B14F-4D97-AF65-F5344CB8AC3E}">
        <p14:creationId xmlns:p14="http://schemas.microsoft.com/office/powerpoint/2010/main" val="303810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US" b="1" dirty="0"/>
              <a:t>Agree on Basis of Investment Case</a:t>
            </a:r>
          </a:p>
          <a:p>
            <a:pPr marL="514350" indent="-514350">
              <a:buAutoNum type="arabicPeriod"/>
            </a:pPr>
            <a:r>
              <a:rPr lang="en-US" dirty="0"/>
              <a:t>Collect, validate, and review existing strategies, policies, and evidence to inform situation analysis</a:t>
            </a:r>
          </a:p>
          <a:p>
            <a:pPr marL="514350" indent="-514350">
              <a:buAutoNum type="arabicPeriod"/>
            </a:pPr>
            <a:r>
              <a:rPr lang="en-US" dirty="0"/>
              <a:t>Agree on which/how the above evidence will be used to form basis of investment case</a:t>
            </a:r>
          </a:p>
          <a:p>
            <a:pPr marL="514350" indent="-514350">
              <a:buAutoNum type="arabicPeriod"/>
            </a:pPr>
            <a:endParaRPr lang="en-US" dirty="0"/>
          </a:p>
          <a:p>
            <a:pPr marL="0" indent="0">
              <a:buNone/>
            </a:pPr>
            <a:r>
              <a:rPr lang="en-US" b="1" dirty="0"/>
              <a:t>Planning: </a:t>
            </a:r>
          </a:p>
          <a:p>
            <a:pPr marL="514350" indent="-514350">
              <a:buFont typeface="+mj-lt"/>
              <a:buAutoNum type="arabicPeriod"/>
            </a:pPr>
            <a:r>
              <a:rPr lang="en-US" dirty="0"/>
              <a:t>Validate draft workplan with roles and responsibilities, cost it, and identify TA needs</a:t>
            </a:r>
          </a:p>
          <a:p>
            <a:pPr marL="514350" indent="-514350">
              <a:buFont typeface="+mj-lt"/>
              <a:buAutoNum type="arabicPeriod"/>
            </a:pPr>
            <a:r>
              <a:rPr lang="en-US" dirty="0"/>
              <a:t>Plan and mobilize partner TA through IC submission</a:t>
            </a:r>
          </a:p>
          <a:p>
            <a:pPr marL="0" indent="0">
              <a:buNone/>
            </a:pPr>
            <a:endParaRPr lang="en-US" dirty="0"/>
          </a:p>
          <a:p>
            <a:pPr marL="0" indent="0">
              <a:buNone/>
            </a:pPr>
            <a:r>
              <a:rPr lang="en-US" b="1" dirty="0"/>
              <a:t>Stakeholder Engagement: </a:t>
            </a:r>
          </a:p>
          <a:p>
            <a:pPr marL="514350" indent="-514350">
              <a:buAutoNum type="arabicPeriod"/>
            </a:pPr>
            <a:r>
              <a:rPr lang="en-US" dirty="0"/>
              <a:t>Map stakeholders, develop engagement strategy, and design country platform</a:t>
            </a:r>
          </a:p>
          <a:p>
            <a:pPr marL="514350" indent="-514350">
              <a:buAutoNum type="arabicPeriod"/>
            </a:pPr>
            <a:r>
              <a:rPr lang="en-US" dirty="0"/>
              <a:t>Plan for Global Financing Facility Launch in January 2018</a:t>
            </a:r>
          </a:p>
          <a:p>
            <a:pPr marL="514350" indent="-514350">
              <a:buAutoNum type="arabicPeriod"/>
            </a:pPr>
            <a:endParaRPr lang="en-US" dirty="0"/>
          </a:p>
          <a:p>
            <a:endParaRPr lang="en-US" dirty="0"/>
          </a:p>
          <a:p>
            <a:endParaRPr lang="en-US" dirty="0"/>
          </a:p>
          <a:p>
            <a:endParaRPr lang="en-US" b="1" dirty="0"/>
          </a:p>
        </p:txBody>
      </p:sp>
      <p:sp>
        <p:nvSpPr>
          <p:cNvPr id="3" name="Title 2"/>
          <p:cNvSpPr>
            <a:spLocks noGrp="1"/>
          </p:cNvSpPr>
          <p:nvPr>
            <p:ph type="title"/>
          </p:nvPr>
        </p:nvSpPr>
        <p:spPr/>
        <p:txBody>
          <a:bodyPr/>
          <a:lstStyle/>
          <a:p>
            <a:pPr algn="l"/>
            <a:r>
              <a:rPr lang="en-US" b="1" dirty="0"/>
              <a:t>Immediate</a:t>
            </a:r>
            <a:r>
              <a:rPr lang="en-US" dirty="0"/>
              <a:t> Steps from now through December 15</a:t>
            </a:r>
          </a:p>
        </p:txBody>
      </p:sp>
    </p:spTree>
    <p:extLst>
      <p:ext uri="{BB962C8B-B14F-4D97-AF65-F5344CB8AC3E}">
        <p14:creationId xmlns:p14="http://schemas.microsoft.com/office/powerpoint/2010/main" val="12325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5105400"/>
          </a:xfrm>
        </p:spPr>
        <p:txBody>
          <a:bodyPr>
            <a:normAutofit fontScale="85000" lnSpcReduction="20000"/>
          </a:bodyPr>
          <a:lstStyle/>
          <a:p>
            <a:r>
              <a:rPr lang="en-US" dirty="0"/>
              <a:t>Government –MoH,MoF,Education,Gender and Agriculture.</a:t>
            </a:r>
          </a:p>
          <a:p>
            <a:r>
              <a:rPr lang="en-US" dirty="0"/>
              <a:t>Multilateral institutions</a:t>
            </a:r>
          </a:p>
          <a:p>
            <a:pPr lvl="1"/>
            <a:r>
              <a:rPr lang="en-US" dirty="0"/>
              <a:t>WHO, UNICEF, UNFPA, World Bank, EU</a:t>
            </a:r>
          </a:p>
          <a:p>
            <a:r>
              <a:rPr lang="en-US" dirty="0"/>
              <a:t>International organizations</a:t>
            </a:r>
          </a:p>
          <a:p>
            <a:pPr lvl="1"/>
            <a:r>
              <a:rPr lang="en-US" dirty="0"/>
              <a:t>Global Fund</a:t>
            </a:r>
          </a:p>
          <a:p>
            <a:r>
              <a:rPr lang="en-US" dirty="0"/>
              <a:t>Bilateral donors </a:t>
            </a:r>
          </a:p>
          <a:p>
            <a:pPr lvl="1"/>
            <a:r>
              <a:rPr lang="en-US" dirty="0"/>
              <a:t>USAID, DFID, GIZ, SIDA…</a:t>
            </a:r>
          </a:p>
          <a:p>
            <a:r>
              <a:rPr lang="en-US" dirty="0"/>
              <a:t>NGOs-Local and International </a:t>
            </a:r>
          </a:p>
          <a:p>
            <a:r>
              <a:rPr lang="en-US" dirty="0"/>
              <a:t>Civil society-Local and International </a:t>
            </a:r>
          </a:p>
          <a:p>
            <a:r>
              <a:rPr lang="en-US" dirty="0"/>
              <a:t>Private sector-CHAM and Others</a:t>
            </a:r>
          </a:p>
          <a:p>
            <a:r>
              <a:rPr lang="en-US" b="1" dirty="0"/>
              <a:t>Others? </a:t>
            </a:r>
          </a:p>
          <a:p>
            <a:endParaRPr lang="en-US" dirty="0"/>
          </a:p>
          <a:p>
            <a:endParaRPr lang="en-US" dirty="0"/>
          </a:p>
        </p:txBody>
      </p:sp>
      <p:sp>
        <p:nvSpPr>
          <p:cNvPr id="2" name="Title 1"/>
          <p:cNvSpPr>
            <a:spLocks noGrp="1"/>
          </p:cNvSpPr>
          <p:nvPr>
            <p:ph type="title"/>
          </p:nvPr>
        </p:nvSpPr>
        <p:spPr/>
        <p:txBody>
          <a:bodyPr/>
          <a:lstStyle/>
          <a:p>
            <a:pPr algn="l"/>
            <a:r>
              <a:rPr lang="en-US" dirty="0"/>
              <a:t> Stakeholders </a:t>
            </a:r>
          </a:p>
        </p:txBody>
      </p:sp>
    </p:spTree>
    <p:extLst>
      <p:ext uri="{BB962C8B-B14F-4D97-AF65-F5344CB8AC3E}">
        <p14:creationId xmlns:p14="http://schemas.microsoft.com/office/powerpoint/2010/main" val="264996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Malawi Growth and Development Strategy</a:t>
            </a:r>
          </a:p>
          <a:p>
            <a:r>
              <a:rPr lang="en-US" sz="2000" dirty="0"/>
              <a:t>Health Sector Strategic Plan II</a:t>
            </a:r>
          </a:p>
          <a:p>
            <a:r>
              <a:rPr lang="en-US" sz="2000" dirty="0"/>
              <a:t>Community Health Strategy</a:t>
            </a:r>
          </a:p>
          <a:p>
            <a:r>
              <a:rPr lang="en-US" sz="2000" dirty="0"/>
              <a:t>Reproductive Health Strategy (Draft)</a:t>
            </a:r>
          </a:p>
          <a:p>
            <a:r>
              <a:rPr lang="en-US" sz="2000" dirty="0"/>
              <a:t>Roadmap for Accelerating the Reduction of Maternal and Neonatal Mortality in Malawi</a:t>
            </a:r>
          </a:p>
          <a:p>
            <a:r>
              <a:rPr lang="en-US" sz="2000" dirty="0"/>
              <a:t>Every Newborn Action Plan: An Action Plan to end Preventable Deaths in Malawi </a:t>
            </a:r>
          </a:p>
          <a:p>
            <a:r>
              <a:rPr lang="en-US" sz="2000" dirty="0"/>
              <a:t>Malawi Costed Implementation Plan for Family Planning </a:t>
            </a:r>
            <a:endParaRPr lang="en-US" sz="2000" b="1" dirty="0"/>
          </a:p>
          <a:p>
            <a:r>
              <a:rPr lang="en-US" sz="2000" dirty="0"/>
              <a:t>IMCI Approach Policy for Accelerated Child Survival and Development</a:t>
            </a:r>
          </a:p>
          <a:p>
            <a:r>
              <a:rPr lang="en-US" sz="2000" dirty="0"/>
              <a:t>Youth Friendly Health Services Strategy</a:t>
            </a:r>
          </a:p>
          <a:p>
            <a:r>
              <a:rPr lang="en-US" sz="2000" dirty="0"/>
              <a:t>Child Health Strategy</a:t>
            </a:r>
          </a:p>
          <a:p>
            <a:r>
              <a:rPr lang="en-US" sz="2000" b="1" dirty="0"/>
              <a:t>Others? </a:t>
            </a:r>
          </a:p>
        </p:txBody>
      </p:sp>
      <p:sp>
        <p:nvSpPr>
          <p:cNvPr id="2" name="Title 1"/>
          <p:cNvSpPr>
            <a:spLocks noGrp="1"/>
          </p:cNvSpPr>
          <p:nvPr>
            <p:ph type="title"/>
          </p:nvPr>
        </p:nvSpPr>
        <p:spPr/>
        <p:txBody>
          <a:bodyPr>
            <a:normAutofit/>
          </a:bodyPr>
          <a:lstStyle/>
          <a:p>
            <a:pPr algn="l"/>
            <a:r>
              <a:rPr lang="en-US" dirty="0"/>
              <a:t> Strategy/Policy Mapping – for discussion</a:t>
            </a:r>
          </a:p>
        </p:txBody>
      </p:sp>
    </p:spTree>
    <p:extLst>
      <p:ext uri="{BB962C8B-B14F-4D97-AF65-F5344CB8AC3E}">
        <p14:creationId xmlns:p14="http://schemas.microsoft.com/office/powerpoint/2010/main" val="410578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5135563"/>
          </a:xfrm>
        </p:spPr>
        <p:txBody>
          <a:bodyPr>
            <a:normAutofit fontScale="25000" lnSpcReduction="20000"/>
          </a:bodyPr>
          <a:lstStyle/>
          <a:p>
            <a:endParaRPr lang="en-US" sz="2800" dirty="0"/>
          </a:p>
          <a:p>
            <a:endParaRPr lang="en-US" sz="2800" dirty="0"/>
          </a:p>
          <a:p>
            <a:r>
              <a:rPr lang="en-US" sz="7200" dirty="0"/>
              <a:t>Finalize and validate the roadmap and submit to  GFF and World Bank: to submit for inputs by </a:t>
            </a:r>
            <a:r>
              <a:rPr lang="en-US" sz="7200" dirty="0">
                <a:solidFill>
                  <a:srgbClr val="FF0000"/>
                </a:solidFill>
              </a:rPr>
              <a:t>week from 18</a:t>
            </a:r>
            <a:r>
              <a:rPr lang="en-US" sz="7200" baseline="30000" dirty="0">
                <a:solidFill>
                  <a:srgbClr val="FF0000"/>
                </a:solidFill>
              </a:rPr>
              <a:t>th</a:t>
            </a:r>
            <a:r>
              <a:rPr lang="en-US" sz="7200" dirty="0">
                <a:solidFill>
                  <a:srgbClr val="FF0000"/>
                </a:solidFill>
              </a:rPr>
              <a:t>, June</a:t>
            </a:r>
            <a:r>
              <a:rPr lang="en-US" sz="7200" dirty="0"/>
              <a:t> </a:t>
            </a:r>
          </a:p>
          <a:p>
            <a:r>
              <a:rPr lang="en-US" sz="7200" dirty="0"/>
              <a:t>Full time Coordinators (</a:t>
            </a:r>
            <a:r>
              <a:rPr lang="en-US" sz="7200" dirty="0">
                <a:highlight>
                  <a:srgbClr val="FFFF00"/>
                </a:highlight>
              </a:rPr>
              <a:t>2</a:t>
            </a:r>
            <a:r>
              <a:rPr lang="en-US" sz="7200" dirty="0"/>
              <a:t>) of the overall process co-financed by UNICEF, WB, BMGF by </a:t>
            </a:r>
            <a:r>
              <a:rPr lang="en-US" sz="7200" dirty="0">
                <a:solidFill>
                  <a:srgbClr val="FF0000"/>
                </a:solidFill>
              </a:rPr>
              <a:t>end June</a:t>
            </a:r>
          </a:p>
          <a:p>
            <a:r>
              <a:rPr lang="en-US" sz="7200" dirty="0"/>
              <a:t>Unicef Regional office  to  share information from   on investment case ( IC )from other GFF countries (Mozambique, Kenya, Uganda) by </a:t>
            </a:r>
            <a:r>
              <a:rPr lang="en-US" sz="7200" dirty="0">
                <a:solidFill>
                  <a:srgbClr val="FF0000"/>
                </a:solidFill>
              </a:rPr>
              <a:t>end  June</a:t>
            </a:r>
          </a:p>
          <a:p>
            <a:pPr marL="0" indent="0">
              <a:buNone/>
            </a:pPr>
            <a:r>
              <a:rPr lang="en-US" sz="7200" dirty="0"/>
              <a:t>All groups- I</a:t>
            </a:r>
            <a:r>
              <a:rPr lang="en-US" sz="7200" b="1" dirty="0"/>
              <a:t>nternal </a:t>
            </a:r>
            <a:r>
              <a:rPr lang="en-US" sz="7200" dirty="0"/>
              <a:t> (MNH, Child Health, WASH&amp;Nutrition) to finalize Equist scenarios (prioritized districts, rest of the country) --- by </a:t>
            </a:r>
            <a:r>
              <a:rPr lang="en-US" sz="7200" dirty="0">
                <a:solidFill>
                  <a:srgbClr val="0070C0"/>
                </a:solidFill>
              </a:rPr>
              <a:t> </a:t>
            </a:r>
            <a:r>
              <a:rPr lang="en-US" sz="7200" dirty="0">
                <a:solidFill>
                  <a:srgbClr val="FF0000"/>
                </a:solidFill>
              </a:rPr>
              <a:t>end June</a:t>
            </a:r>
            <a:endParaRPr lang="en-US" sz="7200" dirty="0"/>
          </a:p>
          <a:p>
            <a:r>
              <a:rPr lang="en-US" sz="7200" b="1" dirty="0"/>
              <a:t>Launch of the GFF Roadmap (</a:t>
            </a:r>
            <a:r>
              <a:rPr lang="en-US" sz="7200" b="1" dirty="0">
                <a:solidFill>
                  <a:srgbClr val="FF0000"/>
                </a:solidFill>
              </a:rPr>
              <a:t>early July</a:t>
            </a:r>
            <a:r>
              <a:rPr lang="en-US" sz="7200" b="1" dirty="0"/>
              <a:t>)</a:t>
            </a:r>
          </a:p>
          <a:p>
            <a:r>
              <a:rPr lang="en-US" sz="7200" dirty="0"/>
              <a:t>Non-Equist (Adolescent/SRH, NCD, investment in early years, decentralized registration/CRVS, Enabling Environment): engage the right stakeholders --- by Agriculture, Education, Gender, Youth; (</a:t>
            </a:r>
            <a:r>
              <a:rPr lang="en-US" sz="7200" dirty="0">
                <a:solidFill>
                  <a:srgbClr val="FF0000"/>
                </a:solidFill>
              </a:rPr>
              <a:t>early July</a:t>
            </a:r>
            <a:r>
              <a:rPr lang="en-US" sz="7200" dirty="0"/>
              <a:t>), </a:t>
            </a:r>
            <a:endParaRPr lang="en-US" sz="7200" dirty="0">
              <a:solidFill>
                <a:srgbClr val="0070C0"/>
              </a:solidFill>
            </a:endParaRPr>
          </a:p>
          <a:p>
            <a:r>
              <a:rPr lang="en-US" sz="7200" dirty="0"/>
              <a:t>Obtain draft working areas (revised </a:t>
            </a:r>
            <a:r>
              <a:rPr lang="en-US" sz="7200" dirty="0" err="1"/>
              <a:t>ToC</a:t>
            </a:r>
            <a:r>
              <a:rPr lang="en-US" sz="7200" dirty="0"/>
              <a:t>) (</a:t>
            </a:r>
            <a:r>
              <a:rPr lang="en-US" sz="7200" dirty="0">
                <a:solidFill>
                  <a:srgbClr val="FF0000"/>
                </a:solidFill>
              </a:rPr>
              <a:t>early July</a:t>
            </a:r>
            <a:r>
              <a:rPr lang="en-US" sz="7200" dirty="0"/>
              <a:t>)</a:t>
            </a:r>
          </a:p>
          <a:p>
            <a:r>
              <a:rPr lang="en-US" sz="7200" dirty="0"/>
              <a:t>Health financing strategy :  MoH and MoFA (</a:t>
            </a:r>
            <a:r>
              <a:rPr lang="en-US" sz="7200" dirty="0">
                <a:solidFill>
                  <a:srgbClr val="FF0000"/>
                </a:solidFill>
              </a:rPr>
              <a:t>July</a:t>
            </a:r>
            <a:r>
              <a:rPr lang="en-US" sz="7200" dirty="0"/>
              <a:t>) </a:t>
            </a:r>
          </a:p>
          <a:p>
            <a:r>
              <a:rPr lang="en-US" sz="7200" b="1" dirty="0"/>
              <a:t>MoH to organize consultative workshop to finalize prioritization scenarios (</a:t>
            </a:r>
            <a:r>
              <a:rPr lang="en-US" sz="7200" b="1" dirty="0">
                <a:solidFill>
                  <a:srgbClr val="FF0000"/>
                </a:solidFill>
              </a:rPr>
              <a:t>mid July</a:t>
            </a:r>
            <a:r>
              <a:rPr lang="en-US" sz="7200" b="1" dirty="0"/>
              <a:t>)</a:t>
            </a:r>
          </a:p>
          <a:p>
            <a:r>
              <a:rPr lang="en-US" sz="7200" dirty="0"/>
              <a:t>Write up (</a:t>
            </a:r>
            <a:r>
              <a:rPr lang="en-US" sz="7200" dirty="0">
                <a:solidFill>
                  <a:srgbClr val="FF0000"/>
                </a:solidFill>
              </a:rPr>
              <a:t>start by end of July and early August 2018</a:t>
            </a:r>
            <a:r>
              <a:rPr lang="en-US" sz="7200" dirty="0"/>
              <a:t>)</a:t>
            </a:r>
          </a:p>
          <a:p>
            <a:r>
              <a:rPr lang="en-US" sz="7200" dirty="0">
                <a:solidFill>
                  <a:srgbClr val="FF0000"/>
                </a:solidFill>
              </a:rPr>
              <a:t>Submission September 2018</a:t>
            </a:r>
          </a:p>
          <a:p>
            <a:endParaRPr lang="en-US" sz="7200" i="1" dirty="0"/>
          </a:p>
        </p:txBody>
      </p:sp>
      <p:sp>
        <p:nvSpPr>
          <p:cNvPr id="2" name="Title 1"/>
          <p:cNvSpPr>
            <a:spLocks noGrp="1"/>
          </p:cNvSpPr>
          <p:nvPr>
            <p:ph type="title"/>
          </p:nvPr>
        </p:nvSpPr>
        <p:spPr/>
        <p:txBody>
          <a:bodyPr/>
          <a:lstStyle/>
          <a:p>
            <a:pPr algn="l"/>
            <a:r>
              <a:rPr lang="en-US" dirty="0"/>
              <a:t> Draft Roadmap Progress </a:t>
            </a:r>
            <a:r>
              <a:rPr lang="en-US"/>
              <a:t>as of June </a:t>
            </a:r>
            <a:r>
              <a:rPr lang="en-US" dirty="0"/>
              <a:t>2018 </a:t>
            </a:r>
          </a:p>
        </p:txBody>
      </p:sp>
    </p:spTree>
    <p:extLst>
      <p:ext uri="{BB962C8B-B14F-4D97-AF65-F5344CB8AC3E}">
        <p14:creationId xmlns:p14="http://schemas.microsoft.com/office/powerpoint/2010/main" val="18418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Facilitate coordination of CSOs to enhance information sharing for advocacy in relation to the implementation of the Investment Case for RMNCAH + Nutrition. </a:t>
            </a:r>
            <a:endParaRPr lang="en-GB" dirty="0"/>
          </a:p>
          <a:p>
            <a:pPr lvl="0"/>
            <a:r>
              <a:rPr lang="en-US" dirty="0"/>
              <a:t>Strengthen and  capacity building of CSOs, and other stakeholders regarding the implementation of the Investment Case. </a:t>
            </a:r>
            <a:endParaRPr lang="en-GB" dirty="0"/>
          </a:p>
          <a:p>
            <a:pPr lvl="0"/>
            <a:r>
              <a:rPr lang="en-US" dirty="0"/>
              <a:t>Coordinate the development of the engagement strategy and follow up for accountability; and</a:t>
            </a:r>
            <a:endParaRPr lang="en-GB" dirty="0"/>
          </a:p>
          <a:p>
            <a:pPr lvl="0"/>
            <a:r>
              <a:rPr lang="en-US" dirty="0"/>
              <a:t>Support the development of relevant accountability tools and processes.</a:t>
            </a:r>
            <a:endParaRPr lang="en-GB" dirty="0"/>
          </a:p>
          <a:p>
            <a:pPr marL="0" indent="0">
              <a:buNone/>
            </a:pPr>
            <a:endParaRPr lang="en-GB" dirty="0"/>
          </a:p>
          <a:p>
            <a:endParaRPr lang="en-GB" dirty="0"/>
          </a:p>
        </p:txBody>
      </p:sp>
      <p:sp>
        <p:nvSpPr>
          <p:cNvPr id="3" name="Title 2"/>
          <p:cNvSpPr>
            <a:spLocks noGrp="1"/>
          </p:cNvSpPr>
          <p:nvPr>
            <p:ph type="title"/>
          </p:nvPr>
        </p:nvSpPr>
        <p:spPr/>
        <p:txBody>
          <a:bodyPr/>
          <a:lstStyle/>
          <a:p>
            <a:r>
              <a:rPr lang="en-GB" dirty="0"/>
              <a:t>Examples Some  CSOs Platforms Roles </a:t>
            </a:r>
          </a:p>
        </p:txBody>
      </p:sp>
    </p:spTree>
    <p:extLst>
      <p:ext uri="{BB962C8B-B14F-4D97-AF65-F5344CB8AC3E}">
        <p14:creationId xmlns:p14="http://schemas.microsoft.com/office/powerpoint/2010/main" val="1472894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a:t> </a:t>
            </a:r>
          </a:p>
          <a:p>
            <a:endParaRPr lang="en-GB" dirty="0"/>
          </a:p>
          <a:p>
            <a:endParaRPr lang="en-GB" dirty="0"/>
          </a:p>
          <a:p>
            <a:pPr marL="0" indent="0">
              <a:buNone/>
            </a:pPr>
            <a:r>
              <a:rPr lang="en-GB" dirty="0"/>
              <a:t>                         </a:t>
            </a:r>
            <a:r>
              <a:rPr lang="en-GB" sz="4000" b="1" dirty="0"/>
              <a:t>Thank you </a:t>
            </a:r>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26125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46237"/>
            <a:ext cx="3581400" cy="4754563"/>
          </a:xfrm>
        </p:spPr>
        <p:txBody>
          <a:bodyPr>
            <a:noAutofit/>
          </a:bodyPr>
          <a:lstStyle/>
          <a:p>
            <a:pPr lvl="1"/>
            <a:r>
              <a:rPr lang="en-US" sz="2000" dirty="0"/>
              <a:t>By </a:t>
            </a:r>
            <a:r>
              <a:rPr lang="en-US" sz="2000" b="1" dirty="0"/>
              <a:t>generating efficiencies through smart financing</a:t>
            </a:r>
          </a:p>
          <a:p>
            <a:pPr lvl="1"/>
            <a:endParaRPr lang="en-US" sz="2000" dirty="0"/>
          </a:p>
          <a:p>
            <a:pPr lvl="1"/>
            <a:r>
              <a:rPr lang="en-US" sz="2000" dirty="0"/>
              <a:t>By </a:t>
            </a:r>
            <a:r>
              <a:rPr lang="en-US" sz="2000" b="1" dirty="0"/>
              <a:t>crowding in additional domestic resources</a:t>
            </a:r>
          </a:p>
          <a:p>
            <a:pPr lvl="1"/>
            <a:endParaRPr lang="en-US" sz="2000" dirty="0"/>
          </a:p>
          <a:p>
            <a:pPr lvl="1"/>
            <a:r>
              <a:rPr lang="en-US" sz="2000" dirty="0"/>
              <a:t>By </a:t>
            </a:r>
            <a:r>
              <a:rPr lang="en-US" sz="2000" b="1" dirty="0"/>
              <a:t>further mobilizing development assistance for health </a:t>
            </a:r>
            <a:r>
              <a:rPr lang="en-US" sz="2000" dirty="0"/>
              <a:t>and </a:t>
            </a:r>
            <a:r>
              <a:rPr lang="en-US" sz="2000" b="1" dirty="0"/>
              <a:t>improving coordination </a:t>
            </a:r>
            <a:r>
              <a:rPr lang="en-US" sz="2000" dirty="0"/>
              <a:t>of this assistance</a:t>
            </a:r>
          </a:p>
        </p:txBody>
      </p:sp>
      <p:sp>
        <p:nvSpPr>
          <p:cNvPr id="2" name="Title 1"/>
          <p:cNvSpPr>
            <a:spLocks noGrp="1"/>
          </p:cNvSpPr>
          <p:nvPr>
            <p:ph type="title"/>
          </p:nvPr>
        </p:nvSpPr>
        <p:spPr/>
        <p:txBody>
          <a:bodyPr/>
          <a:lstStyle/>
          <a:p>
            <a:pPr algn="l"/>
            <a:r>
              <a:rPr lang="en-US" sz="2100" b="1" dirty="0"/>
              <a:t>The Global Financing Facility works to close the gap in three ways </a:t>
            </a:r>
          </a:p>
        </p:txBody>
      </p:sp>
      <p:sp>
        <p:nvSpPr>
          <p:cNvPr id="4" name="TextBox 3"/>
          <p:cNvSpPr txBox="1"/>
          <p:nvPr/>
        </p:nvSpPr>
        <p:spPr>
          <a:xfrm>
            <a:off x="7315200" y="6474768"/>
            <a:ext cx="1752600" cy="230832"/>
          </a:xfrm>
          <a:prstGeom prst="rect">
            <a:avLst/>
          </a:prstGeom>
          <a:noFill/>
        </p:spPr>
        <p:txBody>
          <a:bodyPr wrap="square" rtlCol="0">
            <a:spAutoFit/>
          </a:bodyPr>
          <a:lstStyle/>
          <a:p>
            <a:r>
              <a:rPr lang="en-US" sz="900" i="1" dirty="0"/>
              <a:t>Source: Global Financing Facility</a:t>
            </a:r>
            <a:endParaRPr lang="en-US" i="1" dirty="0"/>
          </a:p>
        </p:txBody>
      </p:sp>
      <p:pic>
        <p:nvPicPr>
          <p:cNvPr id="6" name="Picture 2" descr="C:\Users\aeawosusi.CHAI\Desktop\Programs\GFF\gff-financing-process.png"/>
          <p:cNvPicPr>
            <a:picLocks noChangeAspect="1" noChangeArrowheads="1"/>
          </p:cNvPicPr>
          <p:nvPr/>
        </p:nvPicPr>
        <p:blipFill rotWithShape="1">
          <a:blip r:embed="rId3">
            <a:extLst>
              <a:ext uri="{28A0092B-C50C-407E-A947-70E740481C1C}">
                <a14:useLocalDpi xmlns:a14="http://schemas.microsoft.com/office/drawing/2010/main" val="0"/>
              </a:ext>
            </a:extLst>
          </a:blip>
          <a:srcRect l="37917" t="805" r="17656" b="60370"/>
          <a:stretch/>
        </p:blipFill>
        <p:spPr bwMode="auto">
          <a:xfrm>
            <a:off x="3364108" y="1752600"/>
            <a:ext cx="555129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65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100" b="1" dirty="0"/>
              <a:t>GFF can expedite Malawi’s attainment of SDGs and national priorities by catalyzing a new financing partnership for RMNCAH+N</a:t>
            </a:r>
          </a:p>
        </p:txBody>
      </p:sp>
      <p:sp>
        <p:nvSpPr>
          <p:cNvPr id="5" name="TextBox 4"/>
          <p:cNvSpPr txBox="1"/>
          <p:nvPr/>
        </p:nvSpPr>
        <p:spPr>
          <a:xfrm>
            <a:off x="7315200" y="6474768"/>
            <a:ext cx="1752600" cy="230832"/>
          </a:xfrm>
          <a:prstGeom prst="rect">
            <a:avLst/>
          </a:prstGeom>
          <a:noFill/>
        </p:spPr>
        <p:txBody>
          <a:bodyPr wrap="square" rtlCol="0">
            <a:spAutoFit/>
          </a:bodyPr>
          <a:lstStyle/>
          <a:p>
            <a:r>
              <a:rPr lang="en-US" sz="900" i="1" dirty="0"/>
              <a:t>Source: Global Financing Facility</a:t>
            </a:r>
            <a:endParaRPr lang="en-US" i="1" dirty="0"/>
          </a:p>
        </p:txBody>
      </p:sp>
      <p:sp>
        <p:nvSpPr>
          <p:cNvPr id="6" name="Content Placeholder 2"/>
          <p:cNvSpPr>
            <a:spLocks noGrp="1"/>
          </p:cNvSpPr>
          <p:nvPr>
            <p:ph idx="1"/>
          </p:nvPr>
        </p:nvSpPr>
        <p:spPr>
          <a:xfrm>
            <a:off x="609600" y="1828800"/>
            <a:ext cx="5562600" cy="3992563"/>
          </a:xfrm>
        </p:spPr>
        <p:txBody>
          <a:bodyPr>
            <a:noAutofit/>
          </a:bodyPr>
          <a:lstStyle/>
          <a:p>
            <a:pPr marL="0" indent="0">
              <a:buNone/>
            </a:pPr>
            <a:r>
              <a:rPr lang="en-US" sz="1800" dirty="0"/>
              <a:t>The Global Financing Facility in Support of </a:t>
            </a:r>
            <a:r>
              <a:rPr lang="en-US" sz="1800" b="1" dirty="0"/>
              <a:t>Every Woman Every Child </a:t>
            </a:r>
            <a:r>
              <a:rPr lang="en-US" sz="1800" dirty="0"/>
              <a:t>is a key financing platform of the UN Secretary General’s updated Global Strategy for Women’s, Children’s and Adolescents’ Health (2016-2030) and </a:t>
            </a:r>
            <a:r>
              <a:rPr lang="en-US" sz="1800" b="1" dirty="0"/>
              <a:t>aligns with the SGDs</a:t>
            </a:r>
            <a:r>
              <a:rPr lang="en-US" sz="1800" dirty="0"/>
              <a:t>.</a:t>
            </a:r>
          </a:p>
          <a:p>
            <a:pPr marL="0" indent="0">
              <a:buNone/>
            </a:pPr>
            <a:endParaRPr lang="en-US" sz="1800" dirty="0"/>
          </a:p>
          <a:p>
            <a:pPr marL="0" indent="0">
              <a:buNone/>
            </a:pPr>
            <a:r>
              <a:rPr lang="en-US" sz="1800" dirty="0"/>
              <a:t>It is a </a:t>
            </a:r>
            <a:r>
              <a:rPr lang="en-US" sz="1800" b="1" dirty="0"/>
              <a:t>multi-stakeholder partnership </a:t>
            </a:r>
            <a:r>
              <a:rPr lang="en-US" sz="1800" dirty="0"/>
              <a:t>that brings together, under </a:t>
            </a:r>
            <a:r>
              <a:rPr lang="en-US" sz="1800" b="1" dirty="0"/>
              <a:t>national leadership and ownership</a:t>
            </a:r>
            <a:r>
              <a:rPr lang="en-US" sz="1800" dirty="0"/>
              <a:t>, stakeholders in reproductive, maternal, newborn, child and adolescent health as well as nutrition </a:t>
            </a:r>
            <a:r>
              <a:rPr lang="en-US" sz="1800" b="1" dirty="0"/>
              <a:t>(RMNCAH+N).</a:t>
            </a:r>
          </a:p>
          <a:p>
            <a:pPr marL="0" indent="0">
              <a:buNone/>
            </a:pPr>
            <a:endParaRPr lang="en-US" sz="1800" dirty="0"/>
          </a:p>
          <a:p>
            <a:endParaRPr lang="en-US" sz="1800" dirty="0"/>
          </a:p>
        </p:txBody>
      </p:sp>
      <p:sp>
        <p:nvSpPr>
          <p:cNvPr id="8" name="Content Placeholder 2"/>
          <p:cNvSpPr txBox="1">
            <a:spLocks/>
          </p:cNvSpPr>
          <p:nvPr/>
        </p:nvSpPr>
        <p:spPr>
          <a:xfrm>
            <a:off x="6400800" y="1828800"/>
            <a:ext cx="2362200" cy="3429000"/>
          </a:xfrm>
          <a:prstGeom prst="rect">
            <a:avLst/>
          </a:prstGeom>
          <a:solidFill>
            <a:schemeClr val="accent1">
              <a:lumMod val="40000"/>
              <a:lumOff val="60000"/>
            </a:schemeClr>
          </a:solidFill>
          <a:ln>
            <a:solidFill>
              <a:schemeClr val="accent1">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Guiding Principles</a:t>
            </a:r>
          </a:p>
          <a:p>
            <a:r>
              <a:rPr lang="en-US" sz="1800" dirty="0"/>
              <a:t>Country ownership</a:t>
            </a:r>
          </a:p>
          <a:p>
            <a:r>
              <a:rPr lang="en-US" sz="1800" dirty="0"/>
              <a:t>International Health Partnership principles </a:t>
            </a:r>
          </a:p>
          <a:p>
            <a:r>
              <a:rPr lang="en-US" sz="1800" dirty="0"/>
              <a:t>Emphasis on domestic resource mobilization </a:t>
            </a:r>
          </a:p>
          <a:p>
            <a:r>
              <a:rPr lang="en-US" sz="1800" dirty="0"/>
              <a:t>Efficiency </a:t>
            </a:r>
          </a:p>
          <a:p>
            <a:r>
              <a:rPr lang="en-US" sz="1800" dirty="0"/>
              <a:t>Result-focused</a:t>
            </a:r>
          </a:p>
          <a:p>
            <a:endParaRPr lang="en-US" sz="1800" dirty="0"/>
          </a:p>
          <a:p>
            <a:endParaRPr lang="en-US" sz="1800" dirty="0"/>
          </a:p>
        </p:txBody>
      </p:sp>
    </p:spTree>
    <p:extLst>
      <p:ext uri="{BB962C8B-B14F-4D97-AF65-F5344CB8AC3E}">
        <p14:creationId xmlns:p14="http://schemas.microsoft.com/office/powerpoint/2010/main" val="4443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AutoNum type="arabicParenR"/>
            </a:pPr>
            <a:r>
              <a:rPr lang="en-US" sz="2400" b="1" dirty="0"/>
              <a:t>Technical Assistance</a:t>
            </a:r>
          </a:p>
          <a:p>
            <a:pPr lvl="1">
              <a:buFont typeface="Arial" charset="0"/>
              <a:buChar char="•"/>
            </a:pPr>
            <a:r>
              <a:rPr lang="en-US" sz="1800" dirty="0"/>
              <a:t>Health financing and policy development (e.g. resource mapping, HF strategy development, etc.)</a:t>
            </a:r>
          </a:p>
          <a:p>
            <a:pPr lvl="1">
              <a:buFont typeface="Arial" charset="0"/>
              <a:buChar char="•"/>
            </a:pPr>
            <a:r>
              <a:rPr lang="en-US" sz="1800" dirty="0"/>
              <a:t>Support for Investment Case development</a:t>
            </a:r>
          </a:p>
          <a:p>
            <a:pPr marL="0" indent="0">
              <a:buNone/>
            </a:pPr>
            <a:endParaRPr lang="en-US" sz="2400" dirty="0"/>
          </a:p>
          <a:p>
            <a:pPr marL="0" indent="0">
              <a:buNone/>
            </a:pPr>
            <a:r>
              <a:rPr lang="en-US" sz="2400" b="1" dirty="0"/>
              <a:t>2)   Direct grant funding </a:t>
            </a:r>
            <a:r>
              <a:rPr lang="en-US" sz="2400" dirty="0"/>
              <a:t>(“GFF grant”)</a:t>
            </a:r>
            <a:endParaRPr lang="en-US" sz="2000" dirty="0"/>
          </a:p>
          <a:p>
            <a:pPr marL="0" indent="0">
              <a:buNone/>
            </a:pPr>
            <a:endParaRPr lang="en-US" sz="2000" dirty="0"/>
          </a:p>
          <a:p>
            <a:pPr lvl="1">
              <a:buFont typeface="Arial" charset="0"/>
              <a:buChar char="•"/>
            </a:pPr>
            <a:r>
              <a:rPr lang="en-US" sz="1800" dirty="0"/>
              <a:t>Linked to World Bank IDA funding at 1:3 or 1:4 grant-to-loan ratio</a:t>
            </a:r>
          </a:p>
          <a:p>
            <a:pPr lvl="1">
              <a:buFont typeface="Arial" charset="0"/>
              <a:buChar char="•"/>
            </a:pPr>
            <a:r>
              <a:rPr lang="en-US" sz="1800" dirty="0"/>
              <a:t>Current IDA:  Investing in Early Years (IEY) – ballpark $100M cap (TBD) </a:t>
            </a:r>
          </a:p>
          <a:p>
            <a:pPr lvl="1">
              <a:buFont typeface="Arial" charset="0"/>
              <a:buChar char="•"/>
            </a:pPr>
            <a:r>
              <a:rPr lang="en-US" sz="1800" dirty="0"/>
              <a:t>GFF grant opportunity estimated at $10-$20M over 3-5 years</a:t>
            </a:r>
          </a:p>
          <a:p>
            <a:pPr lvl="1">
              <a:buFont typeface="Arial" charset="0"/>
              <a:buChar char="•"/>
            </a:pPr>
            <a:endParaRPr lang="en-US" sz="1800" dirty="0"/>
          </a:p>
          <a:p>
            <a:pPr>
              <a:buFont typeface="Arial" charset="0"/>
              <a:buChar char="•"/>
            </a:pPr>
            <a:endParaRPr lang="en-US" sz="2000" dirty="0"/>
          </a:p>
        </p:txBody>
      </p:sp>
      <p:sp>
        <p:nvSpPr>
          <p:cNvPr id="2" name="Title 1"/>
          <p:cNvSpPr>
            <a:spLocks noGrp="1"/>
          </p:cNvSpPr>
          <p:nvPr>
            <p:ph type="title"/>
          </p:nvPr>
        </p:nvSpPr>
        <p:spPr/>
        <p:txBody>
          <a:bodyPr/>
          <a:lstStyle/>
          <a:p>
            <a:pPr algn="l"/>
            <a:r>
              <a:rPr lang="en-US" sz="2100" b="1" dirty="0"/>
              <a:t>The GFF provides support to countries like Malawi through two key channels</a:t>
            </a:r>
          </a:p>
        </p:txBody>
      </p:sp>
    </p:spTree>
    <p:extLst>
      <p:ext uri="{BB962C8B-B14F-4D97-AF65-F5344CB8AC3E}">
        <p14:creationId xmlns:p14="http://schemas.microsoft.com/office/powerpoint/2010/main" val="306408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100" b="1" dirty="0"/>
              <a:t>Obtaining grant funding requires an investment case (IC). The development process vary from country to country, but strong ICs all share common elements: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0206" y="3000465"/>
            <a:ext cx="396103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1" y="2113866"/>
            <a:ext cx="1447799" cy="646331"/>
          </a:xfrm>
          <a:prstGeom prst="rect">
            <a:avLst/>
          </a:prstGeom>
          <a:solidFill>
            <a:srgbClr val="04BCA6"/>
          </a:solidFill>
        </p:spPr>
        <p:txBody>
          <a:bodyPr wrap="square" rtlCol="0">
            <a:spAutoFit/>
          </a:bodyPr>
          <a:lstStyle/>
          <a:p>
            <a:r>
              <a:rPr lang="en-US" dirty="0">
                <a:solidFill>
                  <a:schemeClr val="bg1"/>
                </a:solidFill>
              </a:rPr>
              <a:t>Explicit Prioritization</a:t>
            </a:r>
          </a:p>
        </p:txBody>
      </p:sp>
      <p:sp>
        <p:nvSpPr>
          <p:cNvPr id="6" name="TextBox 5"/>
          <p:cNvSpPr txBox="1"/>
          <p:nvPr/>
        </p:nvSpPr>
        <p:spPr>
          <a:xfrm>
            <a:off x="171451" y="2085291"/>
            <a:ext cx="1200150" cy="646331"/>
          </a:xfrm>
          <a:prstGeom prst="rect">
            <a:avLst/>
          </a:prstGeom>
          <a:solidFill>
            <a:srgbClr val="0070C0"/>
          </a:solidFill>
        </p:spPr>
        <p:txBody>
          <a:bodyPr wrap="square" rtlCol="0">
            <a:spAutoFit/>
          </a:bodyPr>
          <a:lstStyle/>
          <a:p>
            <a:r>
              <a:rPr lang="en-US" dirty="0">
                <a:solidFill>
                  <a:schemeClr val="bg1"/>
                </a:solidFill>
              </a:rPr>
              <a:t>Coherent Approach</a:t>
            </a:r>
          </a:p>
        </p:txBody>
      </p:sp>
      <p:sp>
        <p:nvSpPr>
          <p:cNvPr id="7" name="TextBox 6"/>
          <p:cNvSpPr txBox="1"/>
          <p:nvPr/>
        </p:nvSpPr>
        <p:spPr>
          <a:xfrm>
            <a:off x="3977604" y="1401544"/>
            <a:ext cx="1905000" cy="646331"/>
          </a:xfrm>
          <a:prstGeom prst="rect">
            <a:avLst/>
          </a:prstGeom>
          <a:solidFill>
            <a:srgbClr val="04BCA6"/>
          </a:solidFill>
        </p:spPr>
        <p:txBody>
          <a:bodyPr wrap="square" rtlCol="0">
            <a:spAutoFit/>
          </a:bodyPr>
          <a:lstStyle/>
          <a:p>
            <a:r>
              <a:rPr lang="en-US" dirty="0">
                <a:solidFill>
                  <a:schemeClr val="bg1"/>
                </a:solidFill>
              </a:rPr>
              <a:t>Detailed financial gap analysis</a:t>
            </a:r>
          </a:p>
        </p:txBody>
      </p:sp>
      <p:sp>
        <p:nvSpPr>
          <p:cNvPr id="8" name="TextBox 7"/>
          <p:cNvSpPr txBox="1"/>
          <p:nvPr/>
        </p:nvSpPr>
        <p:spPr>
          <a:xfrm>
            <a:off x="7757195" y="1417766"/>
            <a:ext cx="1234405" cy="1200329"/>
          </a:xfrm>
          <a:prstGeom prst="flowChartProcess">
            <a:avLst/>
          </a:prstGeom>
          <a:solidFill>
            <a:schemeClr val="bg2">
              <a:lumMod val="90000"/>
            </a:schemeClr>
          </a:solidFill>
        </p:spPr>
        <p:txBody>
          <a:bodyPr wrap="square" rtlCol="0">
            <a:spAutoFit/>
          </a:bodyPr>
          <a:lstStyle/>
          <a:p>
            <a:r>
              <a:rPr lang="en-US" dirty="0">
                <a:solidFill>
                  <a:sysClr val="windowText" lastClr="000000"/>
                </a:solidFill>
              </a:rPr>
              <a:t>Articulated Health Financing Strategy</a:t>
            </a:r>
          </a:p>
        </p:txBody>
      </p:sp>
      <p:sp>
        <p:nvSpPr>
          <p:cNvPr id="9" name="TextBox 8"/>
          <p:cNvSpPr txBox="1"/>
          <p:nvPr/>
        </p:nvSpPr>
        <p:spPr>
          <a:xfrm>
            <a:off x="5943600" y="1402227"/>
            <a:ext cx="1577305" cy="646331"/>
          </a:xfrm>
          <a:prstGeom prst="rect">
            <a:avLst/>
          </a:prstGeom>
          <a:solidFill>
            <a:srgbClr val="33CC33"/>
          </a:solidFill>
        </p:spPr>
        <p:txBody>
          <a:bodyPr wrap="square" rtlCol="0">
            <a:spAutoFit/>
          </a:bodyPr>
          <a:lstStyle/>
          <a:p>
            <a:r>
              <a:rPr lang="en-US" dirty="0">
                <a:solidFill>
                  <a:schemeClr val="bg1"/>
                </a:solidFill>
              </a:rPr>
              <a:t>Strong M&amp;E</a:t>
            </a:r>
            <a:br>
              <a:rPr lang="en-US" dirty="0">
                <a:solidFill>
                  <a:schemeClr val="bg1"/>
                </a:solidFill>
              </a:rPr>
            </a:br>
            <a:r>
              <a:rPr lang="en-US" dirty="0">
                <a:solidFill>
                  <a:schemeClr val="bg1"/>
                </a:solidFill>
              </a:rPr>
              <a:t>Framework</a:t>
            </a:r>
          </a:p>
        </p:txBody>
      </p:sp>
      <p:sp>
        <p:nvSpPr>
          <p:cNvPr id="10" name="TextBox 9"/>
          <p:cNvSpPr txBox="1"/>
          <p:nvPr/>
        </p:nvSpPr>
        <p:spPr>
          <a:xfrm>
            <a:off x="152400" y="1371600"/>
            <a:ext cx="2004095" cy="646331"/>
          </a:xfrm>
          <a:prstGeom prst="rect">
            <a:avLst/>
          </a:prstGeom>
          <a:solidFill>
            <a:srgbClr val="0070C0"/>
          </a:solidFill>
        </p:spPr>
        <p:txBody>
          <a:bodyPr wrap="square" rtlCol="0">
            <a:spAutoFit/>
          </a:bodyPr>
          <a:lstStyle/>
          <a:p>
            <a:r>
              <a:rPr lang="en-US" dirty="0">
                <a:solidFill>
                  <a:schemeClr val="bg1"/>
                </a:solidFill>
              </a:rPr>
              <a:t>Inclusive Country Dialogue</a:t>
            </a:r>
          </a:p>
        </p:txBody>
      </p:sp>
      <p:sp>
        <p:nvSpPr>
          <p:cNvPr id="11" name="TextBox 10"/>
          <p:cNvSpPr txBox="1"/>
          <p:nvPr/>
        </p:nvSpPr>
        <p:spPr>
          <a:xfrm>
            <a:off x="1447800" y="2099233"/>
            <a:ext cx="2667000" cy="646331"/>
          </a:xfrm>
          <a:prstGeom prst="rect">
            <a:avLst/>
          </a:prstGeom>
          <a:solidFill>
            <a:srgbClr val="0291BE"/>
          </a:solidFill>
        </p:spPr>
        <p:txBody>
          <a:bodyPr wrap="square" rtlCol="0">
            <a:spAutoFit/>
          </a:bodyPr>
          <a:lstStyle/>
          <a:p>
            <a:r>
              <a:rPr lang="en-US" dirty="0">
                <a:solidFill>
                  <a:schemeClr val="bg1"/>
                </a:solidFill>
              </a:rPr>
              <a:t>Attention to equity, efficiency, structural shifts</a:t>
            </a:r>
          </a:p>
        </p:txBody>
      </p:sp>
      <p:sp>
        <p:nvSpPr>
          <p:cNvPr id="5" name="Rectangle 4"/>
          <p:cNvSpPr/>
          <p:nvPr/>
        </p:nvSpPr>
        <p:spPr>
          <a:xfrm>
            <a:off x="2308895" y="3000555"/>
            <a:ext cx="4244305"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15000" y="2113866"/>
            <a:ext cx="1855453" cy="646331"/>
          </a:xfrm>
          <a:prstGeom prst="rect">
            <a:avLst/>
          </a:prstGeom>
          <a:solidFill>
            <a:schemeClr val="accent3">
              <a:lumMod val="75000"/>
            </a:schemeClr>
          </a:solidFill>
        </p:spPr>
        <p:txBody>
          <a:bodyPr wrap="square" rtlCol="0">
            <a:spAutoFit/>
          </a:bodyPr>
          <a:lstStyle/>
          <a:p>
            <a:r>
              <a:rPr lang="en-US" dirty="0">
                <a:solidFill>
                  <a:schemeClr val="bg1"/>
                </a:solidFill>
              </a:rPr>
              <a:t>Complementary financing</a:t>
            </a:r>
          </a:p>
        </p:txBody>
      </p:sp>
      <p:sp>
        <p:nvSpPr>
          <p:cNvPr id="14" name="TextBox 13"/>
          <p:cNvSpPr txBox="1"/>
          <p:nvPr/>
        </p:nvSpPr>
        <p:spPr>
          <a:xfrm>
            <a:off x="2269109" y="1389875"/>
            <a:ext cx="1617091" cy="646331"/>
          </a:xfrm>
          <a:prstGeom prst="rect">
            <a:avLst/>
          </a:prstGeom>
          <a:solidFill>
            <a:srgbClr val="0070C0"/>
          </a:solidFill>
        </p:spPr>
        <p:txBody>
          <a:bodyPr wrap="square" rtlCol="0">
            <a:spAutoFit/>
          </a:bodyPr>
          <a:lstStyle/>
          <a:p>
            <a:r>
              <a:rPr lang="en-US" dirty="0">
                <a:solidFill>
                  <a:schemeClr val="bg1"/>
                </a:solidFill>
              </a:rPr>
              <a:t>Focus on Results</a:t>
            </a:r>
          </a:p>
        </p:txBody>
      </p:sp>
      <p:sp>
        <p:nvSpPr>
          <p:cNvPr id="15" name="TextBox 14"/>
          <p:cNvSpPr txBox="1"/>
          <p:nvPr/>
        </p:nvSpPr>
        <p:spPr>
          <a:xfrm>
            <a:off x="2105155" y="5345668"/>
            <a:ext cx="4933690" cy="369332"/>
          </a:xfrm>
          <a:prstGeom prst="rect">
            <a:avLst/>
          </a:prstGeom>
          <a:noFill/>
        </p:spPr>
        <p:txBody>
          <a:bodyPr wrap="square" rtlCol="0">
            <a:spAutoFit/>
          </a:bodyPr>
          <a:lstStyle/>
          <a:p>
            <a:r>
              <a:rPr lang="en-US" i="1" dirty="0"/>
              <a:t>Indicative flow chart depicting standard process</a:t>
            </a:r>
          </a:p>
        </p:txBody>
      </p:sp>
      <p:sp>
        <p:nvSpPr>
          <p:cNvPr id="16" name="TextBox 15"/>
          <p:cNvSpPr txBox="1"/>
          <p:nvPr/>
        </p:nvSpPr>
        <p:spPr>
          <a:xfrm>
            <a:off x="228600" y="5943600"/>
            <a:ext cx="8686800" cy="738664"/>
          </a:xfrm>
          <a:prstGeom prst="rect">
            <a:avLst/>
          </a:prstGeom>
          <a:solidFill>
            <a:srgbClr val="FFFF00"/>
          </a:solidFill>
        </p:spPr>
        <p:txBody>
          <a:bodyPr wrap="square" rtlCol="0">
            <a:spAutoFit/>
          </a:bodyPr>
          <a:lstStyle/>
          <a:p>
            <a:r>
              <a:rPr lang="en-US" sz="2100" b="1" u="sng" dirty="0"/>
              <a:t>How can Malawi tailor a process that is appropriate to its health sector context, evidence to date, and timelines? </a:t>
            </a:r>
          </a:p>
        </p:txBody>
      </p:sp>
    </p:spTree>
    <p:extLst>
      <p:ext uri="{BB962C8B-B14F-4D97-AF65-F5344CB8AC3E}">
        <p14:creationId xmlns:p14="http://schemas.microsoft.com/office/powerpoint/2010/main" val="325267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2" name="Title 1"/>
          <p:cNvSpPr>
            <a:spLocks noGrp="1"/>
          </p:cNvSpPr>
          <p:nvPr>
            <p:ph type="title"/>
          </p:nvPr>
        </p:nvSpPr>
        <p:spPr/>
        <p:txBody>
          <a:bodyPr>
            <a:normAutofit/>
          </a:bodyPr>
          <a:lstStyle/>
          <a:p>
            <a:pPr algn="l"/>
            <a:r>
              <a:rPr lang="en-US" sz="2500" b="1" dirty="0"/>
              <a:t>Step 1: Determine Approach</a:t>
            </a:r>
          </a:p>
        </p:txBody>
      </p:sp>
      <p:sp>
        <p:nvSpPr>
          <p:cNvPr id="8" name="Rectangle 7"/>
          <p:cNvSpPr/>
          <p:nvPr/>
        </p:nvSpPr>
        <p:spPr>
          <a:xfrm>
            <a:off x="609600" y="2286000"/>
            <a:ext cx="1676400" cy="2057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495800"/>
            <a:ext cx="1676400" cy="1905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438400" y="2286000"/>
            <a:ext cx="5867400"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Collect </a:t>
            </a:r>
            <a:r>
              <a:rPr lang="en-US" b="1" dirty="0"/>
              <a:t>existing strategies </a:t>
            </a:r>
            <a:r>
              <a:rPr lang="en-US" dirty="0"/>
              <a:t>that are relevant to IC (e.g. HSSP II, SRH, FP, YFHS, Health Financing Strategy)</a:t>
            </a:r>
          </a:p>
          <a:p>
            <a:pPr marL="285750" lvl="0" indent="-285750">
              <a:buFont typeface="Arial" charset="0"/>
              <a:buChar char="•"/>
            </a:pPr>
            <a:r>
              <a:rPr lang="en-US" b="1" dirty="0"/>
              <a:t>Draft approach and workplan</a:t>
            </a:r>
            <a:r>
              <a:rPr lang="en-US" dirty="0"/>
              <a:t>, including intermediate outputs and interactions among them</a:t>
            </a:r>
          </a:p>
          <a:p>
            <a:pPr marL="285750" lvl="0" indent="-285750">
              <a:buFont typeface="Arial" charset="0"/>
              <a:buChar char="•"/>
            </a:pPr>
            <a:r>
              <a:rPr lang="en-US" dirty="0"/>
              <a:t>Undertake extensive stakeholder analysis </a:t>
            </a:r>
          </a:p>
          <a:p>
            <a:pPr marL="285750" lvl="0" indent="-285750">
              <a:buFont typeface="Arial" charset="0"/>
              <a:buChar char="•"/>
            </a:pPr>
            <a:r>
              <a:rPr lang="en-US" dirty="0"/>
              <a:t>Agree on design of </a:t>
            </a:r>
            <a:r>
              <a:rPr lang="en-US" b="1" dirty="0"/>
              <a:t>country platform </a:t>
            </a:r>
            <a:r>
              <a:rPr lang="en-US" dirty="0"/>
              <a:t>and</a:t>
            </a:r>
            <a:r>
              <a:rPr lang="en-US" b="1" dirty="0"/>
              <a:t>  </a:t>
            </a:r>
            <a:r>
              <a:rPr lang="en-US" dirty="0"/>
              <a:t>draft</a:t>
            </a:r>
            <a:r>
              <a:rPr lang="en-US" b="1" dirty="0"/>
              <a:t> stakeholder engagement strategy</a:t>
            </a:r>
          </a:p>
        </p:txBody>
      </p:sp>
      <p:sp>
        <p:nvSpPr>
          <p:cNvPr id="12" name="Rectangle 11"/>
          <p:cNvSpPr/>
          <p:nvPr/>
        </p:nvSpPr>
        <p:spPr>
          <a:xfrm>
            <a:off x="2451100" y="4495800"/>
            <a:ext cx="5867400" cy="1905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b="1" dirty="0"/>
              <a:t>1. Investment Case Roadmap</a:t>
            </a:r>
          </a:p>
          <a:p>
            <a:pPr lvl="1"/>
            <a:r>
              <a:rPr lang="en-US" dirty="0"/>
              <a:t>Timeline and Milestones</a:t>
            </a:r>
          </a:p>
          <a:p>
            <a:pPr lvl="1"/>
            <a:r>
              <a:rPr lang="en-US" dirty="0"/>
              <a:t>Costed TA needs </a:t>
            </a:r>
          </a:p>
          <a:p>
            <a:pPr lvl="1"/>
            <a:r>
              <a:rPr lang="en-US" dirty="0"/>
              <a:t>Clarity on linkage to Health Financing Strategy</a:t>
            </a:r>
          </a:p>
          <a:p>
            <a:pPr lvl="0"/>
            <a:r>
              <a:rPr lang="en-US" b="1" dirty="0"/>
              <a:t>2. Stakeholder Engagement Strategy </a:t>
            </a:r>
            <a:r>
              <a:rPr lang="en-US" dirty="0"/>
              <a:t>and </a:t>
            </a:r>
            <a:r>
              <a:rPr lang="en-US" b="1" dirty="0"/>
              <a:t>Country Platform Design</a:t>
            </a:r>
          </a:p>
        </p:txBody>
      </p:sp>
      <p:sp>
        <p:nvSpPr>
          <p:cNvPr id="14" name="Rectangle 13"/>
          <p:cNvSpPr/>
          <p:nvPr/>
        </p:nvSpPr>
        <p:spPr>
          <a:xfrm>
            <a:off x="609600" y="1371600"/>
            <a:ext cx="7696200" cy="6096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 Agree on what basis and form the Investment Case (IC) should take</a:t>
            </a:r>
          </a:p>
        </p:txBody>
      </p:sp>
    </p:spTree>
    <p:extLst>
      <p:ext uri="{BB962C8B-B14F-4D97-AF65-F5344CB8AC3E}">
        <p14:creationId xmlns:p14="http://schemas.microsoft.com/office/powerpoint/2010/main" val="72046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2: Analyze situation and agree on results</a:t>
            </a:r>
          </a:p>
        </p:txBody>
      </p:sp>
      <p:sp>
        <p:nvSpPr>
          <p:cNvPr id="3" name="Content Placeholder 2"/>
          <p:cNvSpPr>
            <a:spLocks noGrp="1"/>
          </p:cNvSpPr>
          <p:nvPr>
            <p:ph idx="1"/>
          </p:nvPr>
        </p:nvSpPr>
        <p:spPr/>
        <p:txBody>
          <a:bodyPr>
            <a:normAutofit/>
          </a:bodyPr>
          <a:lstStyle/>
          <a:p>
            <a:pPr marL="0" indent="0">
              <a:buNone/>
            </a:pPr>
            <a:endParaRPr lang="en-US" b="1" dirty="0"/>
          </a:p>
          <a:p>
            <a:pPr>
              <a:buFont typeface="Arial" charset="0"/>
              <a:buChar char="•"/>
            </a:pPr>
            <a:endParaRPr lang="en-US" dirty="0"/>
          </a:p>
        </p:txBody>
      </p:sp>
      <p:sp>
        <p:nvSpPr>
          <p:cNvPr id="8" name="Rectangle 7"/>
          <p:cNvSpPr/>
          <p:nvPr/>
        </p:nvSpPr>
        <p:spPr>
          <a:xfrm>
            <a:off x="609600" y="2590800"/>
            <a:ext cx="1752600" cy="2667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5486400"/>
            <a:ext cx="1752600" cy="914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578100"/>
            <a:ext cx="5715000" cy="2679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Collect and analyze both existing and new data (as needed)</a:t>
            </a:r>
            <a:r>
              <a:rPr lang="en-US" dirty="0"/>
              <a:t> on RMNCAH+N interventions/outcomes</a:t>
            </a:r>
          </a:p>
          <a:p>
            <a:pPr marL="742950" lvl="1" indent="-285750">
              <a:buFont typeface="Arial" charset="0"/>
              <a:buChar char="•"/>
            </a:pPr>
            <a:r>
              <a:rPr lang="en-US" dirty="0"/>
              <a:t>Focus on equity, efficiency,  multi-sectoral determinants, and upcoming structural shifts </a:t>
            </a:r>
          </a:p>
          <a:p>
            <a:pPr marL="285750" indent="-285750">
              <a:buFont typeface="Arial" charset="0"/>
              <a:buChar char="•"/>
            </a:pPr>
            <a:r>
              <a:rPr lang="en-US" b="1" dirty="0"/>
              <a:t>Prioritize results</a:t>
            </a:r>
            <a:r>
              <a:rPr lang="en-US" dirty="0"/>
              <a:t>: Determine which aspects of the</a:t>
            </a:r>
            <a:r>
              <a:rPr lang="en-US" b="1" dirty="0"/>
              <a:t> </a:t>
            </a:r>
            <a:r>
              <a:rPr lang="en-US" dirty="0"/>
              <a:t>RMNCAH continuum and the health system to focus on</a:t>
            </a:r>
            <a:endParaRPr lang="en-US" b="1" dirty="0"/>
          </a:p>
          <a:p>
            <a:pPr marL="285750" indent="-285750">
              <a:buFont typeface="Arial" charset="0"/>
              <a:buChar char="•"/>
            </a:pPr>
            <a:r>
              <a:rPr lang="en-US" b="1" dirty="0"/>
              <a:t>Define Targets: </a:t>
            </a:r>
            <a:r>
              <a:rPr lang="en-US" dirty="0"/>
              <a:t>Determine where the country wants to go until 2030, including 3-5 year targets and how trajectory differs from the status quo</a:t>
            </a:r>
          </a:p>
        </p:txBody>
      </p:sp>
      <p:sp>
        <p:nvSpPr>
          <p:cNvPr id="12" name="Rectangle 11"/>
          <p:cNvSpPr/>
          <p:nvPr/>
        </p:nvSpPr>
        <p:spPr>
          <a:xfrm>
            <a:off x="2590800" y="5486400"/>
            <a:ext cx="57150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Analytical outputs </a:t>
            </a:r>
            <a:r>
              <a:rPr lang="en-US" dirty="0"/>
              <a:t>as defined in workplan</a:t>
            </a:r>
          </a:p>
          <a:p>
            <a:pPr marL="285750" lvl="0" indent="-285750">
              <a:buFont typeface="Arial" charset="0"/>
              <a:buChar char="•"/>
            </a:pPr>
            <a:r>
              <a:rPr lang="en-US" b="1" dirty="0"/>
              <a:t>Agreement on result areas, 2030 targets, 5-year milestones</a:t>
            </a:r>
          </a:p>
        </p:txBody>
      </p:sp>
      <p:sp>
        <p:nvSpPr>
          <p:cNvPr id="14" name="Rectangle 13"/>
          <p:cNvSpPr/>
          <p:nvPr/>
        </p:nvSpPr>
        <p:spPr>
          <a:xfrm>
            <a:off x="609600" y="1371600"/>
            <a:ext cx="7696200" cy="8382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 Collect and analyze data on RMNCAH+N situation </a:t>
            </a:r>
          </a:p>
          <a:p>
            <a:r>
              <a:rPr lang="en-US" sz="2000" b="1" dirty="0"/>
              <a:t> Agree on the results/milestones/targets to be achieved with IC </a:t>
            </a:r>
          </a:p>
        </p:txBody>
      </p:sp>
    </p:spTree>
    <p:extLst>
      <p:ext uri="{BB962C8B-B14F-4D97-AF65-F5344CB8AC3E}">
        <p14:creationId xmlns:p14="http://schemas.microsoft.com/office/powerpoint/2010/main" val="393242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500" b="1" dirty="0"/>
              <a:t>Step 3: Bottleneck Analysis and Potential Investments</a:t>
            </a:r>
          </a:p>
        </p:txBody>
      </p:sp>
      <p:sp>
        <p:nvSpPr>
          <p:cNvPr id="8" name="Rectangle 7"/>
          <p:cNvSpPr/>
          <p:nvPr/>
        </p:nvSpPr>
        <p:spPr>
          <a:xfrm>
            <a:off x="609600" y="2298700"/>
            <a:ext cx="1752600" cy="1828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Activities</a:t>
            </a:r>
          </a:p>
        </p:txBody>
      </p:sp>
      <p:sp>
        <p:nvSpPr>
          <p:cNvPr id="9" name="Rectangle 8"/>
          <p:cNvSpPr/>
          <p:nvPr/>
        </p:nvSpPr>
        <p:spPr>
          <a:xfrm>
            <a:off x="609600" y="4343400"/>
            <a:ext cx="1752600" cy="2209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Outputs</a:t>
            </a:r>
          </a:p>
        </p:txBody>
      </p:sp>
      <p:sp>
        <p:nvSpPr>
          <p:cNvPr id="11" name="Rectangle 10"/>
          <p:cNvSpPr/>
          <p:nvPr/>
        </p:nvSpPr>
        <p:spPr>
          <a:xfrm>
            <a:off x="2590800" y="2286000"/>
            <a:ext cx="5715000" cy="18375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dirty="0"/>
              <a:t>Identify </a:t>
            </a:r>
            <a:r>
              <a:rPr lang="en-US" b="1" dirty="0"/>
              <a:t>key bottlenecks </a:t>
            </a:r>
            <a:r>
              <a:rPr lang="en-US" dirty="0"/>
              <a:t>(e.g. EQUIST)</a:t>
            </a:r>
          </a:p>
          <a:p>
            <a:pPr marL="285750" lvl="0" indent="-285750">
              <a:buFont typeface="Arial" charset="0"/>
              <a:buChar char="•"/>
            </a:pPr>
            <a:r>
              <a:rPr lang="en-US" dirty="0"/>
              <a:t>Identify </a:t>
            </a:r>
            <a:r>
              <a:rPr lang="en-US" b="1" dirty="0"/>
              <a:t>priority high-impact interventions </a:t>
            </a:r>
            <a:r>
              <a:rPr lang="en-US" dirty="0"/>
              <a:t>(e.g. </a:t>
            </a:r>
            <a:r>
              <a:rPr lang="en-US" dirty="0" err="1"/>
              <a:t>LiST</a:t>
            </a:r>
            <a:r>
              <a:rPr lang="en-US" dirty="0"/>
              <a:t>)</a:t>
            </a:r>
          </a:p>
          <a:p>
            <a:pPr marL="285750" lvl="0" indent="-285750">
              <a:buFont typeface="Arial" charset="0"/>
              <a:buChar char="•"/>
            </a:pPr>
            <a:r>
              <a:rPr lang="en-US" dirty="0"/>
              <a:t>Develop </a:t>
            </a:r>
            <a:r>
              <a:rPr lang="en-US" b="1" dirty="0"/>
              <a:t>core strategies </a:t>
            </a:r>
            <a:r>
              <a:rPr lang="en-US" dirty="0"/>
              <a:t>to address system bottlenecks </a:t>
            </a:r>
          </a:p>
          <a:p>
            <a:pPr marL="285750" lvl="0" indent="-285750">
              <a:buFont typeface="Arial" charset="0"/>
              <a:buChar char="•"/>
            </a:pPr>
            <a:r>
              <a:rPr lang="en-US" dirty="0"/>
              <a:t>Develop </a:t>
            </a:r>
            <a:r>
              <a:rPr lang="en-US" b="1" dirty="0"/>
              <a:t>multi-sector interventions</a:t>
            </a:r>
            <a:r>
              <a:rPr lang="en-US" dirty="0"/>
              <a:t>, including CRVS</a:t>
            </a:r>
          </a:p>
          <a:p>
            <a:pPr marL="285750" lvl="0" indent="-285750">
              <a:buFont typeface="Arial" charset="0"/>
              <a:buChar char="•"/>
            </a:pPr>
            <a:endParaRPr lang="en-US" dirty="0"/>
          </a:p>
        </p:txBody>
      </p:sp>
      <p:sp>
        <p:nvSpPr>
          <p:cNvPr id="12" name="Rectangle 11"/>
          <p:cNvSpPr/>
          <p:nvPr/>
        </p:nvSpPr>
        <p:spPr>
          <a:xfrm>
            <a:off x="2590800" y="4343400"/>
            <a:ext cx="5715000" cy="2209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Arial" charset="0"/>
              <a:buChar char="•"/>
            </a:pPr>
            <a:r>
              <a:rPr lang="en-US" b="1" dirty="0"/>
              <a:t>Articulated list of bottlenecks</a:t>
            </a:r>
            <a:r>
              <a:rPr lang="en-US" dirty="0"/>
              <a:t> (RMNCAH+N specific and system-wide)</a:t>
            </a:r>
          </a:p>
          <a:p>
            <a:pPr marL="285750" lvl="0" indent="-285750">
              <a:buFont typeface="Arial" charset="0"/>
              <a:buChar char="•"/>
            </a:pPr>
            <a:r>
              <a:rPr lang="en-US" b="1" dirty="0"/>
              <a:t>Articulated strategy of strategies and interventions</a:t>
            </a:r>
            <a:r>
              <a:rPr lang="en-US" dirty="0"/>
              <a:t> to address them, including strong justification</a:t>
            </a:r>
            <a:r>
              <a:rPr lang="en-US" b="1" dirty="0"/>
              <a:t> </a:t>
            </a:r>
          </a:p>
          <a:p>
            <a:pPr marL="285750" lvl="0" indent="-285750">
              <a:buFont typeface="Arial" charset="0"/>
              <a:buChar char="•"/>
            </a:pPr>
            <a:r>
              <a:rPr lang="en-US" b="1" dirty="0"/>
              <a:t>Refined or amended HSSP II/other strategies</a:t>
            </a:r>
            <a:r>
              <a:rPr lang="en-US" dirty="0"/>
              <a:t> to incorporate the above elements (refer to initially-agreed IC basis )</a:t>
            </a:r>
            <a:endParaRPr lang="en-US" b="1" dirty="0"/>
          </a:p>
        </p:txBody>
      </p:sp>
      <p:sp>
        <p:nvSpPr>
          <p:cNvPr id="14" name="Rectangle 13"/>
          <p:cNvSpPr/>
          <p:nvPr/>
        </p:nvSpPr>
        <p:spPr>
          <a:xfrm>
            <a:off x="609600" y="1371600"/>
            <a:ext cx="7696200" cy="6858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r>
              <a:rPr lang="en-US" sz="2000" b="1" dirty="0"/>
              <a:t> Refine and amend HSSP II/other strategies based on 2030 goals </a:t>
            </a:r>
          </a:p>
        </p:txBody>
      </p:sp>
    </p:spTree>
    <p:extLst>
      <p:ext uri="{BB962C8B-B14F-4D97-AF65-F5344CB8AC3E}">
        <p14:creationId xmlns:p14="http://schemas.microsoft.com/office/powerpoint/2010/main" val="3414870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heme/theme1.xml><?xml version="1.0" encoding="utf-8"?>
<a:theme xmlns:a="http://schemas.openxmlformats.org/drawingml/2006/main" name="CHAI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1918</TotalTime>
  <Words>2277</Words>
  <Application>Microsoft Office PowerPoint</Application>
  <PresentationFormat>On-screen Show (4:3)</PresentationFormat>
  <Paragraphs>270</Paragraphs>
  <Slides>26</Slides>
  <Notes>11</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CHAI Blue</vt:lpstr>
      <vt:lpstr>Office Theme</vt:lpstr>
      <vt:lpstr>Building an Investment Case  for RMNCAH+N in Malawi  Updates  July 2018 Maziko Matemba</vt:lpstr>
      <vt:lpstr>Problem:  Annual funding gap for RMNCAH+N exceeds US$33 billion in high-burden, low- and lower-middle income countries</vt:lpstr>
      <vt:lpstr>The Global Financing Facility works to close the gap in three ways </vt:lpstr>
      <vt:lpstr>GFF can expedite Malawi’s attainment of SDGs and national priorities by catalyzing a new financing partnership for RMNCAH+N</vt:lpstr>
      <vt:lpstr>The GFF provides support to countries like Malawi through two key channels</vt:lpstr>
      <vt:lpstr>Obtaining grant funding requires an investment case (IC). The development process vary from country to country, but strong ICs all share common elements: </vt:lpstr>
      <vt:lpstr>Step 1: Determine Approach</vt:lpstr>
      <vt:lpstr>Step 2: Analyze situation and agree on results</vt:lpstr>
      <vt:lpstr>Step 3: Bottleneck Analysis and Potential Investments</vt:lpstr>
      <vt:lpstr>Step 4:  Costing, Cost Effectiveness, and Resource Mapping </vt:lpstr>
      <vt:lpstr>Step 5: Prioritization and Maximization of Returns on Investment</vt:lpstr>
      <vt:lpstr>Step 6:  Monitoring and Evaluation</vt:lpstr>
      <vt:lpstr>Step 7:  Mobilize, Pool, and Coordinate Resources for IC </vt:lpstr>
      <vt:lpstr>Step 8:  Draft Investment Case </vt:lpstr>
      <vt:lpstr>PowerPoint Presentation</vt:lpstr>
      <vt:lpstr>PowerPoint Presentation</vt:lpstr>
      <vt:lpstr> SWOT Analysis: Strengths</vt:lpstr>
      <vt:lpstr> SWOT Analysis: Weaknesses</vt:lpstr>
      <vt:lpstr> SWOT Analysis: Opportunities</vt:lpstr>
      <vt:lpstr> SWOT Analysis: Threats</vt:lpstr>
      <vt:lpstr>Immediate Steps from now through December 15</vt:lpstr>
      <vt:lpstr> Stakeholders </vt:lpstr>
      <vt:lpstr> Strategy/Policy Mapping – for discussion</vt:lpstr>
      <vt:lpstr> Draft Roadmap Progress as of June 2018 </vt:lpstr>
      <vt:lpstr>Examples Some  CSOs Platforms Roles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Abiodun Emmanuel Awosusi</dc:creator>
  <cp:lastModifiedBy>Chelsea Mertz</cp:lastModifiedBy>
  <cp:revision>142</cp:revision>
  <dcterms:created xsi:type="dcterms:W3CDTF">2017-11-14T11:32:42Z</dcterms:created>
  <dcterms:modified xsi:type="dcterms:W3CDTF">2019-09-30T17:59:53Z</dcterms:modified>
</cp:coreProperties>
</file>