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48" r:id="rId5"/>
  </p:sldMasterIdLst>
  <p:notesMasterIdLst>
    <p:notesMasterId r:id="rId13"/>
  </p:notesMasterIdLst>
  <p:sldIdLst>
    <p:sldId id="257" r:id="rId6"/>
    <p:sldId id="258" r:id="rId7"/>
    <p:sldId id="263" r:id="rId8"/>
    <p:sldId id="262" r:id="rId9"/>
    <p:sldId id="261" r:id="rId10"/>
    <p:sldId id="260" r:id="rId11"/>
    <p:sldId id="26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>
        <p:scale>
          <a:sx n="95" d="100"/>
          <a:sy n="95" d="100"/>
        </p:scale>
        <p:origin x="-48" y="8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3F5575-C881-CE49-BB39-ED380D1333E2}" type="datetimeFigureOut">
              <a:rPr lang="en-US" smtClean="0"/>
              <a:t>2/26/2018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C9149-B4FF-BB46-9CB2-44BDF7622C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1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9149-B4FF-BB46-9CB2-44BDF7622C5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40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:</a:t>
            </a:r>
            <a:r>
              <a:rPr lang="en-US" baseline="0" dirty="0" smtClean="0"/>
              <a:t> </a:t>
            </a:r>
            <a:r>
              <a:rPr lang="en-US" dirty="0" smtClean="0"/>
              <a:t>“One Plan II” :</a:t>
            </a:r>
            <a:r>
              <a:rPr lang="en-US" baseline="0" dirty="0" smtClean="0"/>
              <a:t> http://globalfinancingfacility.org/sites/gff_new/files/documents/Tanzania_One_Plan_II.pdf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Actual investment:  2015 </a:t>
            </a:r>
            <a:r>
              <a:rPr lang="en-US" dirty="0" smtClean="0"/>
              <a:t>STRENGTHENING PRIMARY HEALTH CARE FOR RESULTS PROGRAM, focused on PHC for MNCH http://documents.worldbank.org/curated/en/243871468179947102/pdf/96274-PAD-P152736-IDA-R2015-0121-1-Box391433B-OUO-9.pdf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9149-B4FF-BB46-9CB2-44BDF7622C5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6010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9149-B4FF-BB46-9CB2-44BDF7622C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3941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9149-B4FF-BB46-9CB2-44BDF7622C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1903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 Dossier </a:t>
            </a:r>
            <a:r>
              <a:rPr lang="en-US" dirty="0" err="1" smtClean="0"/>
              <a:t>d’Investissement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dirty="0" smtClean="0"/>
              <a:t>“One Plan II” :</a:t>
            </a:r>
            <a:r>
              <a:rPr lang="en-US" baseline="0" dirty="0" smtClean="0"/>
              <a:t> http://globalfinancingfacility.org/sites/gff_new/files/documents/Tanzania_One_Plan_II.pdf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Actual investment:  2015 </a:t>
            </a:r>
            <a:r>
              <a:rPr lang="en-US" dirty="0" smtClean="0"/>
              <a:t>STRENGTHENING PRIMARY HEALTH CARE FOR RESULTS PROGRAM, focused on PHC for MNCH http://documents.worldbank.org/curated/en/243871468179947102/pdf/96274-PAD-P152736-IDA-R2015-0121-1-Box391433B-OUO-9.pdf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9149-B4FF-BB46-9CB2-44BDF7622C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3415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Strengthening Primary Health Care For Results Program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Actual investment:  2015 </a:t>
            </a:r>
            <a:r>
              <a:rPr lang="en-US" dirty="0" smtClean="0"/>
              <a:t>STRENGTHENING PRIMARY HEALTH CARE FOR RESULTS PROGRAM, focused on PHC for MNCH http://documents.worldbank.org/curated/en/243871468179947102/pdf/96274-PAD-P152736-IDA-R2015-0121-1-Box391433B-OUO-9.pdf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C9149-B4FF-BB46-9CB2-44BDF7622C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5588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12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2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862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410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410033"/>
          </a:xfrm>
        </p:spPr>
        <p:txBody>
          <a:bodyPr vert="eaVert"/>
          <a:lstStyle>
            <a:lvl2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747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608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19532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1681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68783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68783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352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79708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79708"/>
          </a:xfrm>
        </p:spPr>
        <p:txBody>
          <a:bodyPr/>
          <a:lstStyle>
            <a:lvl2pPr>
              <a:defRPr>
                <a:solidFill>
                  <a:schemeClr val="bg1">
                    <a:lumMod val="50000"/>
                  </a:schemeClr>
                </a:solidFill>
              </a:defRPr>
            </a:lvl2pPr>
            <a:lvl3pPr>
              <a:defRPr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140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18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8563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58857"/>
          </a:xfrm>
        </p:spPr>
        <p:txBody>
          <a:bodyPr/>
          <a:lstStyle>
            <a:lvl1pPr>
              <a:defRPr sz="3200"/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Gotham Book" charset="0"/>
                <a:ea typeface="Gotham Book" charset="0"/>
                <a:cs typeface="Gotham Book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88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94327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75885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6888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53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6641432" y="3445844"/>
            <a:ext cx="5313145" cy="2098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INSERT 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626411"/>
      </p:ext>
    </p:extLst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5400" b="1" i="0" kern="1200">
          <a:solidFill>
            <a:schemeClr val="bg1"/>
          </a:solidFill>
          <a:latin typeface="Pekora Bold Slab Serif" charset="0"/>
          <a:ea typeface="Pekora Bold Slab Serif" charset="0"/>
          <a:cs typeface="Pekora Bold Slab Serif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TITLE TEXT HERE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286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Text here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251"/>
            <a:ext cx="12192000" cy="110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 baseline="0">
          <a:solidFill>
            <a:schemeClr val="bg1">
              <a:lumMod val="50000"/>
            </a:schemeClr>
          </a:solidFill>
          <a:latin typeface="Pekora Bold Slab Serif" charset="0"/>
          <a:ea typeface="Pekora Bold Slab Serif" charset="0"/>
          <a:cs typeface="Pekora Bold Slab Serif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 baseline="0">
          <a:solidFill>
            <a:schemeClr val="bg1">
              <a:lumMod val="50000"/>
            </a:schemeClr>
          </a:solidFill>
          <a:latin typeface="Gotham Book" charset="0"/>
          <a:ea typeface="Gotham Book" charset="0"/>
          <a:cs typeface="Gotham Book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4034" y="109509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58730" y="3917917"/>
            <a:ext cx="627305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  <a:latin typeface="Pekora Regular Slab Serif" charset="0"/>
                <a:ea typeface="Pekora Regular Slab Serif" charset="0"/>
                <a:cs typeface="Pekora Regular Slab Serif" charset="0"/>
              </a:rPr>
              <a:t>Le </a:t>
            </a:r>
            <a:r>
              <a:rPr lang="en-US" sz="5400" b="1" dirty="0" err="1" smtClean="0">
                <a:solidFill>
                  <a:schemeClr val="bg1"/>
                </a:solidFill>
                <a:latin typeface="Pekora Regular Slab Serif" charset="0"/>
                <a:ea typeface="Pekora Regular Slab Serif" charset="0"/>
                <a:cs typeface="Pekora Regular Slab Serif" charset="0"/>
              </a:rPr>
              <a:t>M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Pekora Regular Slab Serif" charset="0"/>
                <a:cs typeface="Times New Roman" panose="02020603050405020304" pitchFamily="18" charset="0"/>
              </a:rPr>
              <a:t>écanisme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ekora Regular Slab Serif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ekora Regular Slab Serif" charset="0"/>
                <a:cs typeface="Times New Roman" panose="02020603050405020304" pitchFamily="18" charset="0"/>
              </a:rPr>
              <a:t>de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Pekora Regular Slab Serif" charset="0"/>
                <a:cs typeface="Times New Roman" panose="02020603050405020304" pitchFamily="18" charset="0"/>
              </a:rPr>
              <a:t>Financement</a:t>
            </a:r>
            <a:r>
              <a:rPr lang="en-US" sz="5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Pekora Regular Slab Serif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Pekora Regular Slab Serif" charset="0"/>
                <a:cs typeface="Times New Roman" panose="02020603050405020304" pitchFamily="18" charset="0"/>
              </a:rPr>
              <a:t>Mondial</a:t>
            </a:r>
            <a:endParaRPr lang="en-US" sz="5400" b="1" dirty="0" smtClean="0">
              <a:solidFill>
                <a:schemeClr val="bg1"/>
              </a:solidFill>
              <a:latin typeface="Pekora Regular Slab Serif" charset="0"/>
              <a:ea typeface="Pekora Regular Slab Serif" charset="0"/>
              <a:cs typeface="Pekora Regular Slab Seri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95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774"/>
            <a:ext cx="12192000" cy="1103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L'implication de PAI dans GFF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Logos: CSO coordinating group on GFF; </a:t>
            </a:r>
            <a:r>
              <a:rPr lang="en-US" dirty="0" err="1" smtClean="0"/>
              <a:t>cso</a:t>
            </a:r>
            <a:r>
              <a:rPr lang="en-US" dirty="0" smtClean="0"/>
              <a:t> guide to GFF cover; or latest group picture?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97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774"/>
            <a:ext cx="12192000" cy="1103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1. </a:t>
            </a:r>
            <a:r>
              <a:rPr lang="en-US" dirty="0" err="1" smtClean="0"/>
              <a:t>Qu‘est-ce</a:t>
            </a:r>
            <a:r>
              <a:rPr lang="en-US" dirty="0" smtClean="0"/>
              <a:t> </a:t>
            </a:r>
            <a:r>
              <a:rPr lang="en-US" dirty="0"/>
              <a:t>que </a:t>
            </a:r>
            <a:r>
              <a:rPr lang="en-US" dirty="0" err="1" smtClean="0"/>
              <a:t>c'est</a:t>
            </a:r>
            <a:r>
              <a:rPr lang="en-US" dirty="0" smtClean="0"/>
              <a:t> le GFF?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5184" y="1681163"/>
            <a:ext cx="5592392" cy="823912"/>
          </a:xfrm>
        </p:spPr>
        <p:txBody>
          <a:bodyPr/>
          <a:lstStyle/>
          <a:p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 err="1"/>
              <a:t>fonds</a:t>
            </a:r>
            <a:r>
              <a:rPr lang="en-US" dirty="0"/>
              <a:t> </a:t>
            </a:r>
            <a:r>
              <a:rPr lang="en-US" dirty="0" err="1"/>
              <a:t>fiduciaire</a:t>
            </a:r>
            <a:r>
              <a:rPr lang="en-US" dirty="0"/>
              <a:t> (</a:t>
            </a:r>
            <a:r>
              <a:rPr lang="en-US" dirty="0" err="1"/>
              <a:t>d’affectation</a:t>
            </a:r>
            <a:r>
              <a:rPr lang="en-US" dirty="0"/>
              <a:t> </a:t>
            </a:r>
            <a:r>
              <a:rPr lang="en-US" dirty="0" err="1"/>
              <a:t>s</a:t>
            </a:r>
            <a:r>
              <a:rPr lang="en-US" dirty="0" err="1"/>
              <a:t>péci</a:t>
            </a:r>
            <a:r>
              <a:rPr lang="en-US" dirty="0" err="1"/>
              <a:t>ale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$15-40 </a:t>
            </a:r>
            <a:r>
              <a:rPr lang="en-US" dirty="0" smtClean="0"/>
              <a:t>millions </a:t>
            </a:r>
            <a:r>
              <a:rPr lang="en-US" dirty="0" smtClean="0"/>
              <a:t>par pays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Augmenter les </a:t>
            </a:r>
            <a:r>
              <a:rPr lang="en-US" dirty="0" err="1" smtClean="0"/>
              <a:t>fonds</a:t>
            </a:r>
            <a:r>
              <a:rPr lang="en-US" dirty="0" smtClean="0"/>
              <a:t> existents de: </a:t>
            </a:r>
          </a:p>
          <a:p>
            <a:pPr lvl="1"/>
            <a:r>
              <a:rPr lang="en-US" dirty="0" err="1" smtClean="0"/>
              <a:t>Gouvernement</a:t>
            </a:r>
            <a:r>
              <a:rPr lang="en-US" dirty="0" smtClean="0"/>
              <a:t> (</a:t>
            </a:r>
            <a:r>
              <a:rPr lang="en-US" dirty="0" err="1" smtClean="0"/>
              <a:t>fonds</a:t>
            </a:r>
            <a:r>
              <a:rPr lang="en-US" dirty="0" smtClean="0"/>
              <a:t> public)</a:t>
            </a:r>
          </a:p>
          <a:p>
            <a:pPr lvl="1"/>
            <a:r>
              <a:rPr lang="en-US" dirty="0" smtClean="0"/>
              <a:t>Banc </a:t>
            </a:r>
            <a:r>
              <a:rPr lang="en-US" dirty="0" err="1" smtClean="0"/>
              <a:t>Mondial</a:t>
            </a:r>
            <a:r>
              <a:rPr lang="en-US" dirty="0" smtClean="0"/>
              <a:t> (IBRD et IDA)</a:t>
            </a:r>
          </a:p>
          <a:p>
            <a:pPr lvl="1"/>
            <a:r>
              <a:rPr lang="en-US" dirty="0" err="1" smtClean="0"/>
              <a:t>D’autres</a:t>
            </a:r>
            <a:r>
              <a:rPr lang="en-US" dirty="0" smtClean="0"/>
              <a:t> </a:t>
            </a:r>
            <a:r>
              <a:rPr lang="en-US" dirty="0" err="1" smtClean="0"/>
              <a:t>donateurs</a:t>
            </a:r>
            <a:endParaRPr lang="en-US" dirty="0" smtClean="0"/>
          </a:p>
          <a:p>
            <a:pPr lvl="1"/>
            <a:r>
              <a:rPr lang="en-US" dirty="0" err="1" smtClean="0"/>
              <a:t>Secteur</a:t>
            </a:r>
            <a:r>
              <a:rPr lang="en-US" dirty="0" smtClean="0"/>
              <a:t> </a:t>
            </a:r>
            <a:r>
              <a:rPr lang="en-US" dirty="0" err="1" smtClean="0"/>
              <a:t>priv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9" y="1681163"/>
            <a:ext cx="5753329" cy="823912"/>
          </a:xfrm>
        </p:spPr>
        <p:txBody>
          <a:bodyPr/>
          <a:lstStyle/>
          <a:p>
            <a:r>
              <a:rPr lang="en-US" dirty="0" err="1" smtClean="0"/>
              <a:t>comme</a:t>
            </a:r>
            <a:r>
              <a:rPr lang="en-US" dirty="0" smtClean="0"/>
              <a:t> </a:t>
            </a:r>
            <a:r>
              <a:rPr lang="en-US" dirty="0"/>
              <a:t>arrangement </a:t>
            </a:r>
            <a:r>
              <a:rPr lang="en-US" dirty="0" smtClean="0"/>
              <a:t>du </a:t>
            </a:r>
            <a:r>
              <a:rPr lang="en-US" dirty="0" err="1" smtClean="0"/>
              <a:t>gouvernance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Plateformes</a:t>
            </a:r>
            <a:r>
              <a:rPr lang="en-US" dirty="0" smtClean="0"/>
              <a:t> </a:t>
            </a:r>
            <a:r>
              <a:rPr lang="en-US" dirty="0" err="1"/>
              <a:t>Nationales</a:t>
            </a:r>
            <a:r>
              <a:rPr lang="en-US" dirty="0"/>
              <a:t> à Multiples Parties </a:t>
            </a:r>
            <a:r>
              <a:rPr lang="en-US" dirty="0" err="1"/>
              <a:t>Prenantes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Dossier </a:t>
            </a:r>
            <a:r>
              <a:rPr lang="en-US" dirty="0" err="1"/>
              <a:t>d’Investissement</a:t>
            </a:r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Stratégie</a:t>
            </a:r>
            <a:r>
              <a:rPr lang="en-US" dirty="0" smtClean="0"/>
              <a:t> de </a:t>
            </a:r>
            <a:r>
              <a:rPr lang="en-US" dirty="0" err="1" smtClean="0"/>
              <a:t>financement</a:t>
            </a:r>
            <a:r>
              <a:rPr lang="en-US" dirty="0" smtClean="0"/>
              <a:t> de santé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030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774"/>
            <a:ext cx="12192000" cy="1103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Pouréquoi</a:t>
            </a:r>
            <a:r>
              <a:rPr lang="en-US" dirty="0" smtClean="0"/>
              <a:t> </a:t>
            </a:r>
            <a:r>
              <a:rPr lang="en-US" dirty="0" err="1"/>
              <a:t>c'est</a:t>
            </a:r>
            <a:r>
              <a:rPr lang="en-US" dirty="0"/>
              <a:t>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Potentiel</a:t>
            </a:r>
            <a:r>
              <a:rPr lang="en-US" dirty="0" smtClean="0"/>
              <a:t> de mobiliser des </a:t>
            </a:r>
            <a:r>
              <a:rPr lang="en-US" dirty="0" err="1" smtClean="0"/>
              <a:t>fonds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/>
              <a:t>D’établissement</a:t>
            </a:r>
            <a:r>
              <a:rPr lang="en-US" dirty="0"/>
              <a:t> des </a:t>
            </a:r>
            <a:r>
              <a:rPr lang="en-US" dirty="0" err="1"/>
              <a:t>priorités</a:t>
            </a:r>
            <a:r>
              <a:rPr lang="en-US" dirty="0"/>
              <a:t> et la </a:t>
            </a:r>
            <a:r>
              <a:rPr lang="en-US" dirty="0" err="1"/>
              <a:t>prise</a:t>
            </a:r>
            <a:r>
              <a:rPr lang="en-US" dirty="0"/>
              <a:t> de decision: </a:t>
            </a:r>
          </a:p>
          <a:p>
            <a:r>
              <a:rPr lang="en-US" dirty="0"/>
              <a:t>La Participation et la representation</a:t>
            </a:r>
          </a:p>
          <a:p>
            <a:r>
              <a:rPr lang="en-US" dirty="0" smtClean="0"/>
              <a:t>La transparence</a:t>
            </a:r>
          </a:p>
          <a:p>
            <a:r>
              <a:rPr lang="en-US" dirty="0"/>
              <a:t>La surveillance et </a:t>
            </a:r>
            <a:r>
              <a:rPr lang="en-US" dirty="0" err="1" smtClean="0"/>
              <a:t>redevabilité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85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774"/>
            <a:ext cx="12192000" cy="1103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Pays </a:t>
            </a:r>
            <a:r>
              <a:rPr lang="en-US" dirty="0" err="1"/>
              <a:t>ciblés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Ajouté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novembre</a:t>
            </a:r>
            <a:r>
              <a:rPr lang="en-US" dirty="0"/>
              <a:t>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Afghanistan</a:t>
            </a:r>
          </a:p>
          <a:p>
            <a:r>
              <a:rPr lang="en-US" b="1" dirty="0" smtClean="0"/>
              <a:t>Burkina Faso</a:t>
            </a:r>
          </a:p>
          <a:p>
            <a:r>
              <a:rPr lang="en-US" dirty="0" smtClean="0"/>
              <a:t>Cambodia</a:t>
            </a:r>
          </a:p>
          <a:p>
            <a:r>
              <a:rPr lang="en-US" dirty="0" smtClean="0"/>
              <a:t>Central </a:t>
            </a:r>
            <a:r>
              <a:rPr lang="en-US" dirty="0"/>
              <a:t>African </a:t>
            </a:r>
            <a:r>
              <a:rPr lang="en-US" dirty="0" smtClean="0"/>
              <a:t>Republic </a:t>
            </a:r>
          </a:p>
          <a:p>
            <a:r>
              <a:rPr lang="en-US" b="1" dirty="0" smtClean="0"/>
              <a:t>Côte d’Ivoire</a:t>
            </a:r>
          </a:p>
          <a:p>
            <a:r>
              <a:rPr lang="en-US" dirty="0" smtClean="0"/>
              <a:t>Haiti</a:t>
            </a:r>
          </a:p>
          <a:p>
            <a:r>
              <a:rPr lang="en-US" dirty="0" smtClean="0"/>
              <a:t>Indonesia</a:t>
            </a:r>
          </a:p>
          <a:p>
            <a:r>
              <a:rPr lang="en-US" dirty="0" smtClean="0"/>
              <a:t>Madagascar</a:t>
            </a:r>
          </a:p>
          <a:p>
            <a:r>
              <a:rPr lang="en-US" dirty="0" smtClean="0"/>
              <a:t>Malawi </a:t>
            </a:r>
          </a:p>
          <a:p>
            <a:r>
              <a:rPr lang="en-US" dirty="0" smtClean="0"/>
              <a:t>Rwanda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16 pays GFF </a:t>
            </a:r>
            <a:r>
              <a:rPr lang="en-US" dirty="0" err="1"/>
              <a:t>existants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 numCol="2" spcCol="365760">
            <a:normAutofit fontScale="85000" lnSpcReduction="20000"/>
          </a:bodyPr>
          <a:lstStyle/>
          <a:p>
            <a:r>
              <a:rPr lang="en-US" dirty="0" smtClean="0"/>
              <a:t>Bangladesh</a:t>
            </a:r>
          </a:p>
          <a:p>
            <a:r>
              <a:rPr lang="en-US" b="1" dirty="0" smtClean="0"/>
              <a:t>Cameroon</a:t>
            </a:r>
          </a:p>
          <a:p>
            <a:r>
              <a:rPr lang="en-US" dirty="0" smtClean="0"/>
              <a:t>DRC</a:t>
            </a:r>
          </a:p>
          <a:p>
            <a:r>
              <a:rPr lang="en-US" dirty="0" smtClean="0"/>
              <a:t>Ethiopia</a:t>
            </a:r>
          </a:p>
          <a:p>
            <a:r>
              <a:rPr lang="en-US" dirty="0" smtClean="0"/>
              <a:t>Guatemala</a:t>
            </a:r>
          </a:p>
          <a:p>
            <a:r>
              <a:rPr lang="en-US" b="1" dirty="0" smtClean="0"/>
              <a:t>Guinea</a:t>
            </a:r>
          </a:p>
          <a:p>
            <a:r>
              <a:rPr lang="en-US" dirty="0" smtClean="0"/>
              <a:t>Kenya</a:t>
            </a:r>
          </a:p>
          <a:p>
            <a:r>
              <a:rPr lang="en-US" b="1" dirty="0" smtClean="0"/>
              <a:t>Liberia</a:t>
            </a:r>
          </a:p>
          <a:p>
            <a:r>
              <a:rPr lang="en-US" dirty="0" smtClean="0"/>
              <a:t>Mozambique</a:t>
            </a:r>
          </a:p>
          <a:p>
            <a:r>
              <a:rPr lang="en-US" dirty="0" smtClean="0"/>
              <a:t>Myanmar</a:t>
            </a:r>
          </a:p>
          <a:p>
            <a:r>
              <a:rPr lang="en-US" b="1" dirty="0" smtClean="0"/>
              <a:t>Nigeria</a:t>
            </a:r>
          </a:p>
          <a:p>
            <a:r>
              <a:rPr lang="en-US" b="1" dirty="0" smtClean="0"/>
              <a:t>Senegal</a:t>
            </a:r>
          </a:p>
          <a:p>
            <a:r>
              <a:rPr lang="en-US" b="1" dirty="0" smtClean="0"/>
              <a:t>Sierra Leone</a:t>
            </a:r>
          </a:p>
          <a:p>
            <a:r>
              <a:rPr lang="en-US" dirty="0" smtClean="0"/>
              <a:t>Tanzania</a:t>
            </a:r>
          </a:p>
          <a:p>
            <a:r>
              <a:rPr lang="en-US" dirty="0" smtClean="0"/>
              <a:t>Uganda </a:t>
            </a:r>
          </a:p>
          <a:p>
            <a:r>
              <a:rPr lang="en-US" dirty="0" smtClean="0"/>
              <a:t>Vietnam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11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774"/>
            <a:ext cx="12192000" cy="110374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2828836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Financing Source Amount BORROWER/RECIPIENT 2,030 M IBRD/IDA 200 M Global Financing Facility (GFF) 40 M USAID Trust Fund 40 M ANIS MD Trust Fund 20 M Other Partners 290 M Total 2,620 M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</a:t>
            </a:r>
            <a:r>
              <a:rPr lang="en-US" dirty="0" smtClean="0"/>
              <a:t>Example: GFF </a:t>
            </a: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 smtClean="0"/>
              <a:t>Tanzanie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485900"/>
            <a:ext cx="9342887" cy="4268789"/>
          </a:xfrm>
        </p:spPr>
      </p:pic>
    </p:spTree>
    <p:extLst>
      <p:ext uri="{BB962C8B-B14F-4D97-AF65-F5344CB8AC3E}">
        <p14:creationId xmlns:p14="http://schemas.microsoft.com/office/powerpoint/2010/main" val="128883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8774"/>
            <a:ext cx="12192000" cy="11037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5. Liens </a:t>
            </a:r>
            <a:r>
              <a:rPr lang="fr-FR" dirty="0"/>
              <a:t>avec le plaidoyer budgétaire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8570912" cy="823912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Modalité</a:t>
            </a:r>
            <a:r>
              <a:rPr lang="en-US" dirty="0"/>
              <a:t>  de </a:t>
            </a:r>
            <a:r>
              <a:rPr lang="en-US" dirty="0" err="1" smtClean="0"/>
              <a:t>financement</a:t>
            </a:r>
            <a:r>
              <a:rPr lang="en-US" dirty="0" smtClean="0"/>
              <a:t> </a:t>
            </a:r>
            <a:r>
              <a:rPr lang="fr-FR" dirty="0" smtClean="0"/>
              <a:t>du </a:t>
            </a:r>
            <a:r>
              <a:rPr lang="fr-FR" dirty="0"/>
              <a:t>projet </a:t>
            </a:r>
            <a:r>
              <a:rPr lang="fr-FR" dirty="0" smtClean="0"/>
              <a:t>« </a:t>
            </a:r>
            <a:r>
              <a:rPr lang="fr-FR" dirty="0" smtClean="0"/>
              <a:t>Renforcement </a:t>
            </a:r>
            <a:r>
              <a:rPr lang="fr-FR" dirty="0"/>
              <a:t>du programme de soins de santé primaires axés sur les </a:t>
            </a:r>
            <a:r>
              <a:rPr lang="fr-FR" dirty="0" smtClean="0"/>
              <a:t>résultats » du </a:t>
            </a:r>
            <a:r>
              <a:rPr lang="fr-FR" dirty="0"/>
              <a:t>GFF en Tanzanie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8469312" cy="3279708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263465"/>
              </p:ext>
            </p:extLst>
          </p:nvPr>
        </p:nvGraphicFramePr>
        <p:xfrm>
          <a:off x="839788" y="2548823"/>
          <a:ext cx="8128000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/>
                <a:gridCol w="4064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Source de </a:t>
                      </a:r>
                      <a:r>
                        <a:rPr lang="en-US" dirty="0" err="1" smtClean="0"/>
                        <a:t>financement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Montant</a:t>
                      </a:r>
                      <a:r>
                        <a:rPr lang="en-US" dirty="0" smtClean="0"/>
                        <a:t> (des millions US$)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="0" dirty="0" smtClean="0"/>
                        <a:t>BORROWER/RECIPIENT (</a:t>
                      </a:r>
                      <a:r>
                        <a:rPr lang="en-US" b="0" dirty="0" err="1" smtClean="0"/>
                        <a:t>Gouvernement</a:t>
                      </a:r>
                      <a:r>
                        <a:rPr lang="en-US" b="0" dirty="0" smtClean="0"/>
                        <a:t>)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2,030</a:t>
                      </a:r>
                      <a:r>
                        <a:rPr lang="en-US" b="0" baseline="0" dirty="0" smtClean="0"/>
                        <a:t> M</a:t>
                      </a:r>
                      <a:endParaRPr lang="en-US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IBRD/IDA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200 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Global Financing Facility (GFF)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USAID Trust Fund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ANIS MD Trust Fund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20 M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Other Partners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290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2,620 M</a:t>
                      </a:r>
                    </a:p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64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 Master PPT Template" id="{7AA0C8AF-763C-DC48-8751-41F6179C6225}" vid="{C3C63E5E-5A77-064D-851B-BD8AA03C408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I Master PPT Template" id="{7AA0C8AF-763C-DC48-8751-41F6179C6225}" vid="{D79125B8-E772-AB40-9EAD-6A6A105B8E8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3C3F8629364940A5D085260B30D910" ma:contentTypeVersion="0" ma:contentTypeDescription="Create a new document." ma:contentTypeScope="" ma:versionID="891ae4dfdefe1dc01893d3234fabbcf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7CF5FC2-A408-4A0F-8CF9-DD665B960155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55297B-1EA6-4CBE-9494-253E7AB0DC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5F0B2E3E-4824-427B-871E-8655ABB1F8B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</TotalTime>
  <Words>358</Words>
  <Application>Microsoft Office PowerPoint</Application>
  <PresentationFormat>Widescreen</PresentationFormat>
  <Paragraphs>94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Gotham Book</vt:lpstr>
      <vt:lpstr>Pekora Bold Slab Serif</vt:lpstr>
      <vt:lpstr>Pekora Regular Slab Serif</vt:lpstr>
      <vt:lpstr>Times New Roman</vt:lpstr>
      <vt:lpstr>Custom Design</vt:lpstr>
      <vt:lpstr>Office Theme</vt:lpstr>
      <vt:lpstr>PowerPoint Presentation</vt:lpstr>
      <vt:lpstr>L'implication de PAI dans GFF</vt:lpstr>
      <vt:lpstr>1. Qu‘est-ce que c'est le GFF?</vt:lpstr>
      <vt:lpstr>2. Pouréquoi c'est important?</vt:lpstr>
      <vt:lpstr>3. Pays ciblés</vt:lpstr>
      <vt:lpstr>4. Example: GFF en Tanzanie </vt:lpstr>
      <vt:lpstr>5. Liens avec le plaidoyer budgétaire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Suzanna Dennis</dc:creator>
  <cp:lastModifiedBy>Suzanna Dennis</cp:lastModifiedBy>
  <cp:revision>18</cp:revision>
  <dcterms:created xsi:type="dcterms:W3CDTF">2018-02-23T18:42:43Z</dcterms:created>
  <dcterms:modified xsi:type="dcterms:W3CDTF">2018-02-26T11:28:41Z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0x010100233C3F8629364940A5D085260B30D910</vt:lpwstr>
  </property>
</Properties>
</file>