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</p:sldMasterIdLst>
  <p:notesMasterIdLst>
    <p:notesMasterId r:id="rId17"/>
  </p:notesMasterIdLst>
  <p:sldIdLst>
    <p:sldId id="326" r:id="rId4"/>
    <p:sldId id="328" r:id="rId5"/>
    <p:sldId id="337" r:id="rId6"/>
    <p:sldId id="321" r:id="rId7"/>
    <p:sldId id="329" r:id="rId8"/>
    <p:sldId id="330" r:id="rId9"/>
    <p:sldId id="331" r:id="rId10"/>
    <p:sldId id="332" r:id="rId11"/>
    <p:sldId id="323" r:id="rId12"/>
    <p:sldId id="333" r:id="rId13"/>
    <p:sldId id="334" r:id="rId14"/>
    <p:sldId id="335" r:id="rId15"/>
    <p:sldId id="33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D7942A-EDEF-4C35-B3DB-258CBCB7B006}">
          <p14:sldIdLst>
            <p14:sldId id="326"/>
            <p14:sldId id="328"/>
            <p14:sldId id="337"/>
            <p14:sldId id="321"/>
            <p14:sldId id="329"/>
            <p14:sldId id="330"/>
            <p14:sldId id="331"/>
            <p14:sldId id="332"/>
            <p14:sldId id="323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97D"/>
    <a:srgbClr val="E98808"/>
    <a:srgbClr val="E87A2E"/>
    <a:srgbClr val="695433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EDD-9294-45F2-A56A-F12C420F0947}" type="datetimeFigureOut">
              <a:rPr lang="en-AU" smtClean="0"/>
              <a:t>26/06/2019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76D6-5632-4EA6-80D4-E30F2B8628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64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38CE1E2-4B29-44B1-ABD4-C9DA5C4EB6A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653EDFE-E932-43B4-AD20-35859CD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38CE1E2-4B29-44B1-ABD4-C9DA5C4EB6A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653EDFE-E932-43B4-AD20-35859CD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0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6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38CE1E2-4B29-44B1-ABD4-C9DA5C4EB6A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653EDFE-E932-43B4-AD20-35859CD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38CE1E2-4B29-44B1-ABD4-C9DA5C4EB6A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653EDFE-E932-43B4-AD20-35859CD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55" r:id="rId4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64" r:id="rId3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financingfacility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232" y="1312371"/>
            <a:ext cx="8827648" cy="123132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rgbClr val="95897D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Gill Sans MT" panose="020B0502020104020203" pitchFamily="34" charset="0"/>
                <a:ea typeface="+mj-ea"/>
                <a:cs typeface="Gill Sans MT Std Light"/>
              </a:rPr>
              <a:t>GFF updates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3889" y="4184073"/>
            <a:ext cx="6932686" cy="164869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ea typeface="+mj-ea"/>
              </a:rPr>
              <a:t>Mesfin</a:t>
            </a:r>
            <a:r>
              <a:rPr lang="en-US" sz="3200" dirty="0">
                <a:ea typeface="+mj-ea"/>
              </a:rPr>
              <a:t> </a:t>
            </a:r>
            <a:r>
              <a:rPr lang="en-US" sz="3200" dirty="0" err="1">
                <a:ea typeface="+mj-ea"/>
              </a:rPr>
              <a:t>Teklu</a:t>
            </a:r>
            <a:endParaRPr lang="en-US" sz="3200" dirty="0"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13 June 2016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828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Uganda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42772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Investment case near final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Challenges with costing and resource mapping not well aligned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financing: US$110m IDA, US$30m trust fund</a:t>
            </a:r>
          </a:p>
          <a:p>
            <a:pPr lvl="2"/>
            <a:r>
              <a:rPr lang="en-US" dirty="0"/>
              <a:t>Board decision expected in July 2016</a:t>
            </a:r>
          </a:p>
          <a:p>
            <a:r>
              <a:rPr lang="en-US" sz="2800" dirty="0"/>
              <a:t>Complementary financing - </a:t>
            </a:r>
            <a:r>
              <a:rPr lang="en-US" sz="2800" dirty="0" err="1"/>
              <a:t>DfID</a:t>
            </a:r>
            <a:r>
              <a:rPr lang="en-US" sz="2800" dirty="0"/>
              <a:t>, </a:t>
            </a:r>
            <a:r>
              <a:rPr lang="en-US" sz="2800" dirty="0" err="1"/>
              <a:t>Gavi</a:t>
            </a:r>
            <a:r>
              <a:rPr lang="en-US" sz="2800" dirty="0"/>
              <a:t>, SIDA, and USAID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Health financing strategy - approved by MOH, awaiting review by Cabinet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Nigeria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r>
              <a:rPr lang="en-US" sz="2800" dirty="0"/>
              <a:t>Financing for 5 conflict affected northern Nigerian States  presented to the World Bank Board: US$125 m IDA, US$20 m GFF Trust Fund</a:t>
            </a:r>
          </a:p>
          <a:p>
            <a:r>
              <a:rPr lang="en-US" sz="2800" dirty="0"/>
              <a:t>MOH to lead development of a roadmap for the broader GFF process</a:t>
            </a:r>
          </a:p>
        </p:txBody>
      </p:sp>
    </p:spTree>
    <p:extLst>
      <p:ext uri="{BB962C8B-B14F-4D97-AF65-F5344CB8AC3E}">
        <p14:creationId xmlns:p14="http://schemas.microsoft.com/office/powerpoint/2010/main" val="350048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Senegal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r>
              <a:rPr lang="en-US" sz="2400" dirty="0"/>
              <a:t>RNMCAH platform was installed end of April and country platform will likely be formally launched in June</a:t>
            </a:r>
          </a:p>
          <a:p>
            <a:r>
              <a:rPr lang="en-US" sz="2400" dirty="0"/>
              <a:t>The government expressed interest in appointing a GFF focal point in the MOH in the near future</a:t>
            </a:r>
          </a:p>
          <a:p>
            <a:r>
              <a:rPr lang="en-US" sz="2400" dirty="0"/>
              <a:t>Investment Case will build on existing strategies such as the emergency plan on Maternal, Newborn, Child and Adolescent Health</a:t>
            </a:r>
          </a:p>
          <a:p>
            <a:r>
              <a:rPr lang="en-US" sz="2400" dirty="0"/>
              <a:t>The health financing strategy will integrate the universal health insurance program (</a:t>
            </a:r>
            <a:r>
              <a:rPr lang="en-US" sz="2400" dirty="0" err="1"/>
              <a:t>Couverture</a:t>
            </a:r>
            <a:r>
              <a:rPr lang="en-US" sz="2400" dirty="0"/>
              <a:t> </a:t>
            </a:r>
            <a:r>
              <a:rPr lang="en-US" sz="2400" dirty="0" err="1"/>
              <a:t>Maladie</a:t>
            </a:r>
            <a:r>
              <a:rPr lang="en-US" sz="2400" dirty="0"/>
              <a:t> </a:t>
            </a:r>
            <a:r>
              <a:rPr lang="en-US" sz="2400" dirty="0" err="1"/>
              <a:t>Universelle</a:t>
            </a:r>
            <a:r>
              <a:rPr lang="en-US" sz="2400" dirty="0"/>
              <a:t>) that is currently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42037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Bangladesh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r>
              <a:rPr lang="en-US" sz="2800" dirty="0"/>
              <a:t>Discussion on next health sector </a:t>
            </a:r>
            <a:r>
              <a:rPr lang="en-US" sz="2800" dirty="0" err="1"/>
              <a:t>SWAp</a:t>
            </a:r>
            <a:r>
              <a:rPr lang="en-US" sz="2800" dirty="0"/>
              <a:t> to begin in coming months</a:t>
            </a:r>
          </a:p>
          <a:p>
            <a:r>
              <a:rPr lang="en-US" sz="2800" dirty="0"/>
              <a:t>Additional Financing for ongoing health sector </a:t>
            </a:r>
            <a:r>
              <a:rPr lang="en-US" sz="2800" dirty="0" err="1"/>
              <a:t>SWAp</a:t>
            </a:r>
            <a:r>
              <a:rPr lang="en-US" sz="2800" dirty="0"/>
              <a:t> presented to World Bank Board</a:t>
            </a:r>
          </a:p>
        </p:txBody>
      </p:sp>
    </p:spTree>
    <p:extLst>
      <p:ext uri="{BB962C8B-B14F-4D97-AF65-F5344CB8AC3E}">
        <p14:creationId xmlns:p14="http://schemas.microsoft.com/office/powerpoint/2010/main" val="24203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updates since the 2</a:t>
            </a:r>
            <a:r>
              <a:rPr lang="en-US" sz="3600" b="1" baseline="30000" dirty="0">
                <a:solidFill>
                  <a:srgbClr val="E87A2E"/>
                </a:solidFill>
              </a:rPr>
              <a:t>nd</a:t>
            </a:r>
            <a:r>
              <a:rPr lang="en-US" sz="3600" b="1" dirty="0">
                <a:solidFill>
                  <a:srgbClr val="E87A2E"/>
                </a:solidFill>
              </a:rPr>
              <a:t> IG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Investors Group interim Chair- Chris Elias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Consultation on results measurement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Commodity task Team chaired by Jennifer Adams, USAID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Private sector engagement framework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GFF in fragile and humanitarian contexts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Consultation on GFF and Adolescents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New website </a:t>
            </a:r>
            <a:r>
              <a:rPr lang="en-US" u="sng" dirty="0">
                <a:hlinkClick r:id="rId2"/>
              </a:rPr>
              <a:t>http://globalfinancingfacility.org</a:t>
            </a:r>
            <a:endParaRPr lang="en-US" dirty="0"/>
          </a:p>
          <a:p>
            <a:pPr marL="342891" lvl="1" indent="-342891">
              <a:buFont typeface="Arial" pitchFamily="34" charset="0"/>
              <a:buChar char="•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86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Cameroon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Full draft of Investment Case expected by mid-July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financing: US$100m IDA, US$27m trust fund - approved by World Bank Executive Directors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Discussions underway, including with France, Germany, </a:t>
            </a:r>
            <a:r>
              <a:rPr lang="en-US" dirty="0" err="1"/>
              <a:t>Gavi</a:t>
            </a:r>
            <a:r>
              <a:rPr lang="en-US" dirty="0"/>
              <a:t>, Global Fund, and the U.S. Government (PEPFAR) for complementary financing</a:t>
            </a:r>
          </a:p>
          <a:p>
            <a:pPr marL="342891" lvl="1" indent="-342891">
              <a:buFont typeface="Arial" pitchFamily="34" charset="0"/>
              <a:buChar char="•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04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DRC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Investment Case to be finalized by 15 June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financing:</a:t>
            </a:r>
          </a:p>
          <a:p>
            <a:pPr lvl="2"/>
            <a:r>
              <a:rPr lang="en-US" dirty="0"/>
              <a:t>CRVS: US$30m IDA (for info systems, not only CRVS), US$10m trust fund: approved March 2016</a:t>
            </a:r>
          </a:p>
          <a:p>
            <a:pPr lvl="2"/>
            <a:r>
              <a:rPr lang="en-US" dirty="0"/>
              <a:t>Additional financing for current project: US$100m IDA, US$40m trust fund: Board date is February 2017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Strong existing collaboration from a range of key financiers, including Canada, the Global Fund, JICA, Norway, USAID, and World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Ethiopia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Health Sector Transformation Plan (HSTP) serves as the Investment Case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financing: US$50-60m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Additional IDA funding in the second half of 2017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USAID providing a TF to support health financing US$10 million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Pooled funding through SDG Performance Fund</a:t>
            </a:r>
          </a:p>
          <a:p>
            <a:pPr lvl="1"/>
            <a:r>
              <a:rPr lang="en-US" dirty="0"/>
              <a:t>Interest in further aligning funding from </a:t>
            </a:r>
            <a:r>
              <a:rPr lang="en-US" dirty="0" err="1"/>
              <a:t>DfID</a:t>
            </a:r>
            <a:r>
              <a:rPr lang="en-US" dirty="0"/>
              <a:t>, GFATM, </a:t>
            </a:r>
            <a:r>
              <a:rPr lang="en-US" dirty="0" err="1"/>
              <a:t>Gavi</a:t>
            </a:r>
            <a:r>
              <a:rPr lang="en-US" dirty="0"/>
              <a:t>, Power of Nutrition Trust Fund, USAID and the World Bank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82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Kenya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4582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National RMNCAH Investment Framework finalized and approved 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Multi donors TF for TA to priority counties and national government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GFF Trust Fund providing support for the hiring of GFF country focal point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financing: US$150m IDA, US$40m trust fund - </a:t>
            </a:r>
            <a:r>
              <a:rPr lang="en-US" sz="2400" dirty="0"/>
              <a:t>board decision expected June 2016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Complementary financing: commitment from Governments of Denmark, Japan, the United Kingdom, and the United States and the World Bank</a:t>
            </a:r>
          </a:p>
        </p:txBody>
      </p:sp>
    </p:spTree>
    <p:extLst>
      <p:ext uri="{BB962C8B-B14F-4D97-AF65-F5344CB8AC3E}">
        <p14:creationId xmlns:p14="http://schemas.microsoft.com/office/powerpoint/2010/main" val="97981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Liberia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endParaRPr lang="en-US" dirty="0"/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Investment Case shared for consultation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World Bank/GFF Trust Fund financing under discussion (likely US$16 million allocation from GFF Trust Fund)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Complementary financing from </a:t>
            </a:r>
            <a:r>
              <a:rPr lang="en-US" dirty="0" err="1"/>
              <a:t>Gavi</a:t>
            </a:r>
            <a:r>
              <a:rPr lang="en-US" dirty="0"/>
              <a:t>, Global Fund, USAID, and the World Bank </a:t>
            </a:r>
          </a:p>
        </p:txBody>
      </p:sp>
    </p:spTree>
    <p:extLst>
      <p:ext uri="{BB962C8B-B14F-4D97-AF65-F5344CB8AC3E}">
        <p14:creationId xmlns:p14="http://schemas.microsoft.com/office/powerpoint/2010/main" val="263658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Mozambique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22"/>
            <a:ext cx="8229600" cy="5135558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The GFF process is just starting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joint World Bank and health partners (HPs) scoping mission 6-17 June</a:t>
            </a:r>
          </a:p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Mission will discuss and agree with MOH and HPs on a realistic time frame for the completion of the Investment Case and health financing strategy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14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3" y="1524001"/>
            <a:ext cx="883919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One Plan II used as Investment Case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World Bank/GFF Trust Fund financing: US$200m IDA, US$40m trust fund approved in May 2015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Health financing strategy awaiting Parliamentary approval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HSSP IV – in which the One Plan II is nested – is supported by Canada, DANIDA, </a:t>
            </a:r>
            <a:r>
              <a:rPr lang="en-US" dirty="0" err="1"/>
              <a:t>DfID</a:t>
            </a:r>
            <a:r>
              <a:rPr lang="en-US" dirty="0"/>
              <a:t>, GIZ, the GFTAM, Irish Aid, UNDP, UNFPA, UNICEF, USAID, the World Bank, and WHO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3880"/>
            <a:ext cx="8229600" cy="73152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E87A2E"/>
                </a:solidFill>
              </a:rPr>
              <a:t>GFF – Tanzania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150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Nutrition PPT Template_FINAL</Template>
  <TotalTime>1766</TotalTime>
  <Words>748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1_Office Theme</vt:lpstr>
      <vt:lpstr>2_Office Theme</vt:lpstr>
      <vt:lpstr>3_Office Theme</vt:lpstr>
      <vt:lpstr>PowerPoint Presentation</vt:lpstr>
      <vt:lpstr>GFF updates since the 2nd IG meeting</vt:lpstr>
      <vt:lpstr>GFF – Cameroon</vt:lpstr>
      <vt:lpstr>GFF – DRC</vt:lpstr>
      <vt:lpstr>GFF – Ethiopia</vt:lpstr>
      <vt:lpstr>GFF – Kenya</vt:lpstr>
      <vt:lpstr>GFF – Liberia</vt:lpstr>
      <vt:lpstr>GFF – Mozambique </vt:lpstr>
      <vt:lpstr>GFF – Tanzania</vt:lpstr>
      <vt:lpstr>GFF – Uganda</vt:lpstr>
      <vt:lpstr>GFF – Nigeria</vt:lpstr>
      <vt:lpstr>GFF – Senegal</vt:lpstr>
      <vt:lpstr>GFF – Bangladesh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keans</dc:creator>
  <cp:lastModifiedBy>Advocacy Intern</cp:lastModifiedBy>
  <cp:revision>124</cp:revision>
  <dcterms:created xsi:type="dcterms:W3CDTF">2015-02-05T18:57:46Z</dcterms:created>
  <dcterms:modified xsi:type="dcterms:W3CDTF">2019-06-26T19:48:21Z</dcterms:modified>
</cp:coreProperties>
</file>