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1"/>
  </p:notesMasterIdLst>
  <p:sldIdLst>
    <p:sldId id="256" r:id="rId2"/>
    <p:sldId id="367" r:id="rId3"/>
    <p:sldId id="399" r:id="rId4"/>
    <p:sldId id="408" r:id="rId5"/>
    <p:sldId id="409" r:id="rId6"/>
    <p:sldId id="410" r:id="rId7"/>
    <p:sldId id="411" r:id="rId8"/>
    <p:sldId id="412" r:id="rId9"/>
    <p:sldId id="406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0708467-1563-9C42-803C-87D6471E7C68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4405F0E-6C02-7E4B-96CF-05D9E8E4C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1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2021-2485-7340-A9CF-FA0C6B9CD3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8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</a:t>
            </a:r>
            <a:r>
              <a:rPr lang="en-US" baseline="0" dirty="0"/>
              <a:t> all important tools for civil society, and also tools that other GFF partners should use </a:t>
            </a:r>
            <a:r>
              <a:rPr lang="mr-IN" baseline="0" dirty="0"/>
              <a:t>–</a:t>
            </a:r>
            <a:r>
              <a:rPr lang="en-US" baseline="0" dirty="0"/>
              <a:t> i.e. the Guidance Note, which is for all the partners on the country platform, and the CSES, which includes roles and </a:t>
            </a:r>
            <a:r>
              <a:rPr lang="en-US" baseline="0" dirty="0" err="1"/>
              <a:t>responsbilities</a:t>
            </a:r>
            <a:r>
              <a:rPr lang="en-US" baseline="0" dirty="0"/>
              <a:t> for country governments, global actors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2021-2485-7340-A9CF-FA0C6B9CD3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99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0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38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95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05F0E-6C02-7E4B-96CF-05D9E8E4C5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4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5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9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1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2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8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4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3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3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3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367239"/>
            <a:ext cx="4700222" cy="375991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GFF Civil society Coordinating Group:</a:t>
            </a:r>
            <a:br>
              <a:rPr lang="en-US" sz="4000" dirty="0"/>
            </a:br>
            <a:r>
              <a:rPr lang="en-US" sz="3100" dirty="0"/>
              <a:t>In-person strategy meeting</a:t>
            </a:r>
            <a:endParaRPr lang="en-US" sz="4000" dirty="0"/>
          </a:p>
        </p:txBody>
      </p:sp>
      <p:sp>
        <p:nvSpPr>
          <p:cNvPr id="5" name="Sous-titr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600" dirty="0"/>
              <a:t>April 3rd, 2018</a:t>
            </a:r>
          </a:p>
          <a:p>
            <a:pPr algn="ctr"/>
            <a:endParaRPr lang="fr-FR" dirty="0"/>
          </a:p>
          <a:p>
            <a:pPr algn="ctr"/>
            <a:r>
              <a:rPr lang="fr-FR" i="1" dirty="0" err="1"/>
              <a:t>Susannah</a:t>
            </a:r>
            <a:r>
              <a:rPr lang="fr-FR" i="1" dirty="0"/>
              <a:t> </a:t>
            </a:r>
            <a:r>
              <a:rPr lang="fr-FR" i="1" dirty="0" err="1"/>
              <a:t>Hurd</a:t>
            </a:r>
            <a:r>
              <a:rPr lang="fr-FR" i="1" dirty="0"/>
              <a:t>, Vice </a:t>
            </a:r>
            <a:r>
              <a:rPr lang="fr-FR" i="1" dirty="0" err="1"/>
              <a:t>President</a:t>
            </a:r>
            <a:r>
              <a:rPr lang="fr-FR" i="1" dirty="0"/>
              <a:t> and </a:t>
            </a:r>
            <a:r>
              <a:rPr lang="fr-FR" i="1" dirty="0" err="1"/>
              <a:t>Director</a:t>
            </a:r>
            <a:r>
              <a:rPr lang="fr-FR" i="1" dirty="0"/>
              <a:t> of </a:t>
            </a:r>
            <a:r>
              <a:rPr lang="fr-FR" i="1" dirty="0" err="1"/>
              <a:t>Women</a:t>
            </a:r>
            <a:r>
              <a:rPr lang="fr-FR" i="1" dirty="0"/>
              <a:t>, </a:t>
            </a:r>
            <a:r>
              <a:rPr lang="fr-FR" i="1" dirty="0" err="1"/>
              <a:t>Children</a:t>
            </a:r>
            <a:r>
              <a:rPr lang="fr-FR" i="1" dirty="0"/>
              <a:t>, and Adolescents, Global </a:t>
            </a:r>
            <a:r>
              <a:rPr lang="fr-FR" i="1" dirty="0" err="1"/>
              <a:t>Health</a:t>
            </a:r>
            <a:r>
              <a:rPr lang="fr-FR" i="1" dirty="0"/>
              <a:t> Visions</a:t>
            </a:r>
          </a:p>
          <a:p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5B9F26-D7FD-0F4C-AD11-C9FF601DB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1470" y="4386648"/>
            <a:ext cx="3958858" cy="1357305"/>
          </a:xfrm>
        </p:spPr>
        <p:txBody>
          <a:bodyPr/>
          <a:lstStyle/>
          <a:p>
            <a:r>
              <a:rPr lang="en-US" dirty="0"/>
              <a:t>PAI Offices </a:t>
            </a:r>
          </a:p>
          <a:p>
            <a:r>
              <a:rPr lang="en-US" dirty="0"/>
              <a:t>1300 19th Street, NW Suite 200</a:t>
            </a:r>
            <a:br>
              <a:rPr lang="en-US" dirty="0"/>
            </a:br>
            <a:r>
              <a:rPr lang="en-US" dirty="0"/>
              <a:t>Washington, DC 20036</a:t>
            </a:r>
          </a:p>
          <a:p>
            <a:r>
              <a:rPr lang="en-US" dirty="0"/>
              <a:t>April 20, 2018, 7:00am-9:30am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8159E0C-B24B-994B-BF2A-C4BB970AB7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285" y="367239"/>
            <a:ext cx="6518800" cy="435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8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45708"/>
            <a:ext cx="7729728" cy="1188720"/>
          </a:xfrm>
        </p:spPr>
        <p:txBody>
          <a:bodyPr>
            <a:normAutofit/>
          </a:bodyPr>
          <a:lstStyle/>
          <a:p>
            <a:r>
              <a:rPr lang="en-US" sz="40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627" y="2063579"/>
            <a:ext cx="11392930" cy="433722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7:00-7:10:	</a:t>
            </a:r>
            <a:r>
              <a:rPr lang="en-US" sz="2000" b="1" dirty="0"/>
              <a:t>Introductions</a:t>
            </a:r>
            <a:endParaRPr lang="en-US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7:10-8:00:	</a:t>
            </a:r>
            <a:r>
              <a:rPr lang="en-US" sz="2000" b="1" dirty="0"/>
              <a:t>Aligning TA and Support to GFF Country</a:t>
            </a:r>
            <a:r>
              <a:rPr lang="en-US" sz="2000" dirty="0"/>
              <a:t> </a:t>
            </a:r>
            <a:r>
              <a:rPr lang="en-US" sz="2000" b="1" dirty="0"/>
              <a:t>CSOs </a:t>
            </a:r>
            <a:r>
              <a:rPr lang="en-US" sz="2000" i="1" dirty="0"/>
              <a:t>(Susannah Hurd, GHV)</a:t>
            </a:r>
            <a:endParaRPr lang="en-US" sz="2400" dirty="0"/>
          </a:p>
          <a:p>
            <a:pPr marL="0" indent="0">
              <a:buNone/>
            </a:pPr>
            <a:r>
              <a:rPr lang="en-US" sz="2000" dirty="0"/>
              <a:t>8:00-8:30:	</a:t>
            </a:r>
            <a:r>
              <a:rPr lang="en-US" sz="2000" b="1" dirty="0"/>
              <a:t>GFF Replenishment and Domestic Resource Mobilization efforts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i="1" dirty="0"/>
              <a:t>		</a:t>
            </a:r>
            <a:r>
              <a:rPr lang="en-US" sz="2000" i="1" dirty="0"/>
              <a:t>(James Sale, Save the Children;  Aminu </a:t>
            </a:r>
            <a:r>
              <a:rPr lang="en-US" sz="2000" i="1" dirty="0" err="1"/>
              <a:t>Garba</a:t>
            </a:r>
            <a:r>
              <a:rPr lang="en-US" sz="2000" i="1" dirty="0"/>
              <a:t>, AHBN)</a:t>
            </a:r>
            <a:endParaRPr lang="en-US" sz="20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8:30-8:55:	</a:t>
            </a:r>
            <a:r>
              <a:rPr lang="en-US" sz="2000" b="1" dirty="0"/>
              <a:t>Enhancing Communication with the CS Community</a:t>
            </a:r>
            <a:r>
              <a:rPr lang="en-US" sz="2000" dirty="0"/>
              <a:t> </a:t>
            </a:r>
            <a:r>
              <a:rPr lang="en-US" sz="2000" i="1" dirty="0"/>
              <a:t>(Suzanna Dennis, PAI)</a:t>
            </a:r>
            <a:r>
              <a:rPr lang="en-US" sz="2000" dirty="0"/>
              <a:t> </a:t>
            </a:r>
            <a:endParaRPr lang="en-US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i="1" dirty="0"/>
              <a:t>[8:55-9:00:	Non-CS Steering Committee and Coordinating Group partners depart]</a:t>
            </a:r>
            <a:endParaRPr lang="en-US" sz="2400" i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9:00-9:20:	</a:t>
            </a:r>
            <a:r>
              <a:rPr lang="en-US" sz="2000" b="1" dirty="0"/>
              <a:t>Looking Ahead to the Fall IG Meeting</a:t>
            </a:r>
            <a:r>
              <a:rPr lang="en-US" sz="2000" dirty="0"/>
              <a:t> </a:t>
            </a:r>
            <a:r>
              <a:rPr lang="en-US" sz="2000" i="1" dirty="0"/>
              <a:t>(Susannah Hurd, GHV)</a:t>
            </a:r>
            <a:endParaRPr lang="en-US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9:20-9:30	</a:t>
            </a:r>
            <a:r>
              <a:rPr lang="en-US" sz="2000" b="1" dirty="0"/>
              <a:t>Next Steps</a:t>
            </a:r>
            <a:r>
              <a:rPr lang="en-US" sz="2000" dirty="0"/>
              <a:t> </a:t>
            </a:r>
            <a:r>
              <a:rPr lang="en-US" sz="2000" i="1" dirty="0"/>
              <a:t>(Susannah Hurd, GHV)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009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/>
          </a:bodyPr>
          <a:lstStyle/>
          <a:p>
            <a:r>
              <a:rPr lang="en-ZA" dirty="0"/>
              <a:t>Aligning ta &amp; support to country </a:t>
            </a:r>
            <a:r>
              <a:rPr lang="en-ZA" dirty="0" err="1"/>
              <a:t>csos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E6C67-E099-4FF3-81A7-D0B4F131FD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2549" y="1628473"/>
            <a:ext cx="10882313" cy="3274541"/>
          </a:xfr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b="1" cap="none" dirty="0">
                <a:solidFill>
                  <a:schemeClr val="accent3"/>
                </a:solidFill>
              </a:rPr>
              <a:t>Small Grants Mechanism (SGM)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Nov 2017: PMNCH committed $500K and the GFF Secretariat committed $300K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Jan 2018 – today: Deliberations with key stakeholders, including CS Steering Committee, PMNCH, GFF, and other potential donors about the mode of operation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April 2018: Concept note in final review &amp; approval stage; RFP for Host Org will be posted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May 2018: Host Org selected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June 2018: Development of grant proposal template, submission guidelines and reporting templates,  toolkit to support proposal writing, monitoring framework – by Host Org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/>
              <a:t>June - July 2018: Call for proposals issued; proposals reviewed; initial grants disbursed</a:t>
            </a:r>
          </a:p>
          <a:p>
            <a:pPr lvl="1">
              <a:spcAft>
                <a:spcPts val="1200"/>
              </a:spcAft>
            </a:pPr>
            <a:endParaRPr lang="en-US" sz="1800" cap="non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FD6F95C-3404-864A-A0BA-38D6D4C86992}"/>
              </a:ext>
            </a:extLst>
          </p:cNvPr>
          <p:cNvSpPr txBox="1"/>
          <p:nvPr/>
        </p:nvSpPr>
        <p:spPr>
          <a:xfrm>
            <a:off x="0" y="4955058"/>
            <a:ext cx="12191999" cy="19800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600" b="1" dirty="0">
                <a:solidFill>
                  <a:schemeClr val="bg1"/>
                </a:solidFill>
              </a:rPr>
              <a:t>Mode of Operation: </a:t>
            </a:r>
          </a:p>
          <a:p>
            <a:pPr marL="742950" lvl="1" indent="-2857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PMNCH will issue an RFP to identify a Host Organization for the SGM</a:t>
            </a:r>
          </a:p>
          <a:p>
            <a:pPr marL="742950" lvl="1" indent="-2857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Host Org will issue the call for proposals and supporting documents, and will disburse and oversee the grant-making process</a:t>
            </a:r>
          </a:p>
          <a:p>
            <a:pPr marL="742950" lvl="1" indent="-2857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A Small Grants Steering Group will review eligible grant proposals; Expert Advisory Group will review a short-list of finalists</a:t>
            </a:r>
          </a:p>
          <a:p>
            <a:pPr marL="742950" lvl="1" indent="-2857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$600K for small grants; $100K to Host Org for management, oversight, TA; $100K to PMNCH for regional/global capacity building, knowledge management / sharing lessons and information , and CSO alignment</a:t>
            </a:r>
          </a:p>
        </p:txBody>
      </p:sp>
    </p:spTree>
    <p:extLst>
      <p:ext uri="{BB962C8B-B14F-4D97-AF65-F5344CB8AC3E}">
        <p14:creationId xmlns:p14="http://schemas.microsoft.com/office/powerpoint/2010/main" val="90711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/>
          </a:bodyPr>
          <a:lstStyle/>
          <a:p>
            <a:r>
              <a:rPr lang="en-ZA" dirty="0"/>
              <a:t>Aligning ta &amp; support to country </a:t>
            </a:r>
            <a:r>
              <a:rPr lang="en-ZA" dirty="0" err="1"/>
              <a:t>csos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E6C67-E099-4FF3-81A7-D0B4F131FD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2549" y="1507524"/>
            <a:ext cx="10882313" cy="525162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TA requests / needs</a:t>
            </a:r>
          </a:p>
          <a:p>
            <a:pPr lvl="1"/>
            <a:r>
              <a:rPr lang="en-US" dirty="0"/>
              <a:t>Proactive or reactive to requests?</a:t>
            </a:r>
          </a:p>
          <a:p>
            <a:pPr lvl="1"/>
            <a:r>
              <a:rPr lang="en-US" dirty="0"/>
              <a:t>Should there be a smaller set of countries where we provide more intensive support?</a:t>
            </a:r>
            <a:endParaRPr lang="en-US" sz="1800" dirty="0"/>
          </a:p>
          <a:p>
            <a:r>
              <a:rPr lang="en-US" b="1" dirty="0">
                <a:solidFill>
                  <a:schemeClr val="accent3"/>
                </a:solidFill>
              </a:rPr>
              <a:t>New GFF country CSOs</a:t>
            </a:r>
          </a:p>
          <a:p>
            <a:pPr lvl="1"/>
            <a:r>
              <a:rPr lang="en-US" dirty="0"/>
              <a:t>How do we leverage CSCG members to provide support/outreach/mentorship, and coordinate among partners to ensure alignment &amp; coverage, and avoid overlaps?</a:t>
            </a:r>
          </a:p>
          <a:p>
            <a:r>
              <a:rPr lang="en-US" b="1" dirty="0">
                <a:solidFill>
                  <a:schemeClr val="accent3"/>
                </a:solidFill>
              </a:rPr>
              <a:t>Supporting country CSOs beyond the “inception” phase of the GFF</a:t>
            </a:r>
          </a:p>
          <a:p>
            <a:pPr lvl="1"/>
            <a:r>
              <a:rPr lang="en-US" dirty="0"/>
              <a:t>We need to consider not just engagement of CSOs in development of ICs and HFS, but what happens next (i.e. supporting CSO roles in advocacy, accountability, resource mobilization)</a:t>
            </a:r>
            <a:endParaRPr lang="en-US" sz="2000" dirty="0"/>
          </a:p>
          <a:p>
            <a:r>
              <a:rPr lang="en-US" b="1" dirty="0">
                <a:solidFill>
                  <a:schemeClr val="accent3"/>
                </a:solidFill>
              </a:rPr>
              <a:t>CSO focal points in GFF countries</a:t>
            </a:r>
          </a:p>
          <a:p>
            <a:pPr lvl="1"/>
            <a:r>
              <a:rPr lang="en-US" dirty="0"/>
              <a:t>Outlining expectations (e.g. participation in Google Group and Webinars; sharing information from global level with CSO constituency and sharing country information with global partners (CSCG &amp; Steering Committee, IG reps, GFF Sec); acting as a representative of their country CSO constituency)</a:t>
            </a:r>
          </a:p>
          <a:p>
            <a:r>
              <a:rPr lang="en-US" b="1" dirty="0">
                <a:solidFill>
                  <a:schemeClr val="accent3"/>
                </a:solidFill>
              </a:rPr>
              <a:t>Global/Regional tools, workshops etc.</a:t>
            </a:r>
          </a:p>
          <a:p>
            <a:pPr lvl="1"/>
            <a:r>
              <a:rPr lang="en-US" dirty="0"/>
              <a:t>Leverage existing resources and activities of CSCG – see workplan</a:t>
            </a:r>
          </a:p>
        </p:txBody>
      </p:sp>
    </p:spTree>
    <p:extLst>
      <p:ext uri="{BB962C8B-B14F-4D97-AF65-F5344CB8AC3E}">
        <p14:creationId xmlns:p14="http://schemas.microsoft.com/office/powerpoint/2010/main" val="399079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 fontScale="90000"/>
          </a:bodyPr>
          <a:lstStyle/>
          <a:p>
            <a:r>
              <a:rPr lang="en-US" dirty="0"/>
              <a:t>GFF Replenishment and Domestic Resource Mobilization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E6C67-E099-4FF3-81A7-D0B4F131FD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2549" y="1915297"/>
            <a:ext cx="10882313" cy="4843848"/>
          </a:xfrm>
        </p:spPr>
        <p:txBody>
          <a:bodyPr>
            <a:normAutofit/>
          </a:bodyPr>
          <a:lstStyle/>
          <a:p>
            <a:r>
              <a:rPr lang="en-US" sz="3000" dirty="0"/>
              <a:t>Update from CSO core group on replenishment / partners advocating in donor markets</a:t>
            </a:r>
            <a:r>
              <a:rPr lang="en-US" sz="3000" i="1" dirty="0"/>
              <a:t> (James Sale, Save the Children)</a:t>
            </a:r>
          </a:p>
          <a:p>
            <a:pPr marL="0" indent="0">
              <a:buNone/>
            </a:pPr>
            <a:endParaRPr lang="en-US" sz="3400" dirty="0"/>
          </a:p>
          <a:p>
            <a:r>
              <a:rPr lang="en-US" sz="3000" dirty="0"/>
              <a:t>Aligning global replenishment advocacy and national domestic resource mobilization (DRM) advocacy efforts</a:t>
            </a:r>
            <a:r>
              <a:rPr lang="en-US" sz="3000" i="1" dirty="0"/>
              <a:t> (Aminu </a:t>
            </a:r>
            <a:r>
              <a:rPr lang="en-US" sz="3000" i="1" dirty="0" err="1"/>
              <a:t>Garba</a:t>
            </a:r>
            <a:r>
              <a:rPr lang="en-US" sz="3000" i="1" dirty="0"/>
              <a:t>, AHBN)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99885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 fontScale="90000"/>
          </a:bodyPr>
          <a:lstStyle/>
          <a:p>
            <a:r>
              <a:rPr lang="en-US" dirty="0"/>
              <a:t>Enhancing Communication with the CS Community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E6C67-E099-4FF3-81A7-D0B4F131FD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2549" y="1668162"/>
            <a:ext cx="10882313" cy="5090983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chemeClr val="accent2">
                    <a:lumMod val="75000"/>
                  </a:schemeClr>
                </a:solidFill>
              </a:rPr>
              <a:t>CSCG Google Group &amp; Webinars</a:t>
            </a:r>
          </a:p>
          <a:p>
            <a:pPr lvl="1"/>
            <a:r>
              <a:rPr lang="en-US" sz="1800" dirty="0"/>
              <a:t>Are these an effective way of reaching CSOs engaged in the GFF? Particularly country CSOs?</a:t>
            </a:r>
          </a:p>
          <a:p>
            <a:pPr lvl="1"/>
            <a:r>
              <a:rPr lang="en-US" sz="1800" dirty="0"/>
              <a:t>Challenges: </a:t>
            </a:r>
          </a:p>
          <a:p>
            <a:pPr lvl="3"/>
            <a:r>
              <a:rPr lang="en-US" sz="1800" dirty="0"/>
              <a:t>Web connectivity issues in many GFF countries</a:t>
            </a:r>
          </a:p>
          <a:p>
            <a:pPr lvl="3"/>
            <a:r>
              <a:rPr lang="en-US" sz="1800" dirty="0"/>
              <a:t>Need opportunities for dialogue and sharing experiences, feedback, and lessons (not just listening/receiving)</a:t>
            </a:r>
          </a:p>
          <a:p>
            <a:pPr marL="468313" lvl="2" indent="-222250"/>
            <a:r>
              <a:rPr lang="en-US" sz="1800" dirty="0"/>
              <a:t>Potential solutions:</a:t>
            </a:r>
          </a:p>
          <a:p>
            <a:pPr lvl="3"/>
            <a:r>
              <a:rPr lang="en-US" sz="1800" dirty="0"/>
              <a:t>CSCG calls in addition to webinars?</a:t>
            </a:r>
          </a:p>
          <a:p>
            <a:pPr lvl="3"/>
            <a:r>
              <a:rPr lang="en-US" sz="1800" dirty="0"/>
              <a:t>Loop Up (platform that allows direct dial to countries with poor web connectivity)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Engaging CSO Partners Beyond the Steering Committee</a:t>
            </a:r>
          </a:p>
          <a:p>
            <a:pPr lvl="1"/>
            <a:r>
              <a:rPr lang="en-US" sz="1800" dirty="0"/>
              <a:t>CSCG Working Groups (Accountability, Capacity Building, Resource Mobilization)</a:t>
            </a:r>
          </a:p>
          <a:p>
            <a:pPr lvl="1"/>
            <a:r>
              <a:rPr lang="en-US" sz="1800" dirty="0"/>
              <a:t>Sharing Steering Committee notes or periodic updates with CSCG?</a:t>
            </a:r>
          </a:p>
        </p:txBody>
      </p:sp>
    </p:spTree>
    <p:extLst>
      <p:ext uri="{BB962C8B-B14F-4D97-AF65-F5344CB8AC3E}">
        <p14:creationId xmlns:p14="http://schemas.microsoft.com/office/powerpoint/2010/main" val="382512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/>
          </a:bodyPr>
          <a:lstStyle/>
          <a:p>
            <a:r>
              <a:rPr lang="en-US" dirty="0"/>
              <a:t>Looking Ahead to the Fall IG Meeting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E6C67-E099-4FF3-81A7-D0B4F131FD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42549" y="1915297"/>
            <a:ext cx="10882313" cy="4843848"/>
          </a:xfrm>
        </p:spPr>
        <p:txBody>
          <a:bodyPr>
            <a:normAutofit/>
          </a:bodyPr>
          <a:lstStyle/>
          <a:p>
            <a:r>
              <a:rPr lang="en-US" sz="2800" dirty="0"/>
              <a:t>What do we need to have accomplished and show by November?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800" dirty="0"/>
              <a:t>When do we need to begin planning?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627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7244F-6746-4F71-A985-10AFBEA91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2549" y="231773"/>
            <a:ext cx="10882313" cy="1060450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02330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CD1AE8-8C99-47F0-99EF-D4C73118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675" y="1888782"/>
            <a:ext cx="3081576" cy="20858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ThAnk</a:t>
            </a:r>
            <a:r>
              <a:rPr lang="en-US" dirty="0">
                <a:solidFill>
                  <a:schemeClr val="tx1"/>
                </a:solidFill>
              </a:rPr>
              <a:t> You</a:t>
            </a:r>
          </a:p>
        </p:txBody>
      </p:sp>
    </p:spTree>
    <p:extLst>
      <p:ext uri="{BB962C8B-B14F-4D97-AF65-F5344CB8AC3E}">
        <p14:creationId xmlns:p14="http://schemas.microsoft.com/office/powerpoint/2010/main" val="11574946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{9C0D2B6B-956B-C747-96FB-9BC7D9B18837}tf10001120</Template>
  <TotalTime>4709</TotalTime>
  <Words>682</Words>
  <Application>Microsoft Office PowerPoint</Application>
  <PresentationFormat>Widescreen</PresentationFormat>
  <Paragraphs>72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Mangal</vt:lpstr>
      <vt:lpstr>Wingdings</vt:lpstr>
      <vt:lpstr>Parcel</vt:lpstr>
      <vt:lpstr>GFF Civil society Coordinating Group: In-person strategy meeting</vt:lpstr>
      <vt:lpstr>AGENDA</vt:lpstr>
      <vt:lpstr>Aligning ta &amp; support to country csos</vt:lpstr>
      <vt:lpstr>Aligning ta &amp; support to country csos</vt:lpstr>
      <vt:lpstr>GFF Replenishment and Domestic Resource Mobilization</vt:lpstr>
      <vt:lpstr>Enhancing Communication with the CS Community</vt:lpstr>
      <vt:lpstr>Looking Ahead to the Fall IG Meeting</vt:lpstr>
      <vt:lpstr>Next steps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Addendum to the GFF Civil Society Engagement Strategy:  Youth and Adolescents</dc:title>
  <dc:creator>Patson Malisa</dc:creator>
  <cp:lastModifiedBy>Suzanna Dennis</cp:lastModifiedBy>
  <cp:revision>18</cp:revision>
  <cp:lastPrinted>2018-04-20T05:03:17Z</cp:lastPrinted>
  <dcterms:modified xsi:type="dcterms:W3CDTF">2018-04-23T10:05:07Z</dcterms:modified>
</cp:coreProperties>
</file>