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23"/>
  </p:notesMasterIdLst>
  <p:handoutMasterIdLst>
    <p:handoutMasterId r:id="rId24"/>
  </p:handoutMasterIdLst>
  <p:sldIdLst>
    <p:sldId id="270" r:id="rId2"/>
    <p:sldId id="257" r:id="rId3"/>
    <p:sldId id="313" r:id="rId4"/>
    <p:sldId id="281" r:id="rId5"/>
    <p:sldId id="306" r:id="rId6"/>
    <p:sldId id="307" r:id="rId7"/>
    <p:sldId id="309" r:id="rId8"/>
    <p:sldId id="310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292" r:id="rId19"/>
    <p:sldId id="311" r:id="rId20"/>
    <p:sldId id="314" r:id="rId21"/>
    <p:sldId id="31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B5BCFC9-B1F5-4B40-99DC-8F160D9C6F34}">
          <p14:sldIdLst>
            <p14:sldId id="270"/>
            <p14:sldId id="257"/>
            <p14:sldId id="313"/>
            <p14:sldId id="281"/>
            <p14:sldId id="306"/>
            <p14:sldId id="307"/>
            <p14:sldId id="309"/>
            <p14:sldId id="310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292"/>
          </p14:sldIdLst>
        </p14:section>
        <p14:section name="Untitled Section" id="{B6F3173B-0612-4DF8-9A9C-BF41C93290BD}">
          <p14:sldIdLst>
            <p14:sldId id="311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85D5D-D8C2-4412-A081-1B367C8514FE}" v="8" dt="2018-07-23T06:09:31.4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53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ald Manthalu" userId="2c3daca603b3ff9e" providerId="LiveId" clId="{46885D5D-D8C2-4412-A081-1B367C8514FE}"/>
    <pc:docChg chg="modSld sldOrd">
      <pc:chgData name="Gerald Manthalu" userId="2c3daca603b3ff9e" providerId="LiveId" clId="{46885D5D-D8C2-4412-A081-1B367C8514FE}" dt="2018-07-23T06:09:31.407" v="7" actId="20577"/>
      <pc:docMkLst>
        <pc:docMk/>
      </pc:docMkLst>
      <pc:sldChg chg="modNotesTx">
        <pc:chgData name="Gerald Manthalu" userId="2c3daca603b3ff9e" providerId="LiveId" clId="{46885D5D-D8C2-4412-A081-1B367C8514FE}" dt="2018-07-23T06:09:31.407" v="7" actId="20577"/>
        <pc:sldMkLst>
          <pc:docMk/>
          <pc:sldMk cId="2322653553" sldId="307"/>
        </pc:sldMkLst>
      </pc:sldChg>
      <pc:sldChg chg="ord">
        <pc:chgData name="Gerald Manthalu" userId="2c3daca603b3ff9e" providerId="LiveId" clId="{46885D5D-D8C2-4412-A081-1B367C8514FE}" dt="2018-07-23T06:00:58.882" v="0"/>
        <pc:sldMkLst>
          <pc:docMk/>
          <pc:sldMk cId="3982032405" sldId="31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E6336A-BC52-480A-8A78-BFC53DE8EBC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563F1C-D1A9-4E73-A415-D39930F75EED}">
      <dgm:prSet phldrT="[Text]"/>
      <dgm:spPr/>
      <dgm:t>
        <a:bodyPr/>
        <a:lstStyle/>
        <a:p>
          <a:r>
            <a:rPr lang="en-US" dirty="0"/>
            <a:t>Formation of Country Platform</a:t>
          </a:r>
        </a:p>
      </dgm:t>
    </dgm:pt>
    <dgm:pt modelId="{03C5CF3F-06FE-4DBB-94D0-7E58AC810E09}" type="parTrans" cxnId="{F781079E-EC14-46AF-80E5-C95E2CA13F61}">
      <dgm:prSet/>
      <dgm:spPr/>
      <dgm:t>
        <a:bodyPr/>
        <a:lstStyle/>
        <a:p>
          <a:endParaRPr lang="en-US"/>
        </a:p>
      </dgm:t>
    </dgm:pt>
    <dgm:pt modelId="{D4E75048-DD8C-4CAA-9F5A-DEA7A24B7993}" type="sibTrans" cxnId="{F781079E-EC14-46AF-80E5-C95E2CA13F61}">
      <dgm:prSet/>
      <dgm:spPr/>
      <dgm:t>
        <a:bodyPr/>
        <a:lstStyle/>
        <a:p>
          <a:endParaRPr lang="en-US"/>
        </a:p>
      </dgm:t>
    </dgm:pt>
    <dgm:pt modelId="{DA322359-E649-4E95-8D8D-4619143493EF}">
      <dgm:prSet phldrT="[Text]"/>
      <dgm:spPr/>
      <dgm:t>
        <a:bodyPr/>
        <a:lstStyle/>
        <a:p>
          <a:r>
            <a:rPr lang="en-US" dirty="0"/>
            <a:t>Development of Investment Case</a:t>
          </a:r>
        </a:p>
      </dgm:t>
    </dgm:pt>
    <dgm:pt modelId="{0638E7B9-0B3C-4703-9FB6-21ADA7071966}" type="parTrans" cxnId="{77C9C11E-50C7-4553-A6D9-40880F6C3417}">
      <dgm:prSet/>
      <dgm:spPr/>
      <dgm:t>
        <a:bodyPr/>
        <a:lstStyle/>
        <a:p>
          <a:endParaRPr lang="en-US"/>
        </a:p>
      </dgm:t>
    </dgm:pt>
    <dgm:pt modelId="{491515D0-42DA-4819-B945-22F20932318C}" type="sibTrans" cxnId="{77C9C11E-50C7-4553-A6D9-40880F6C3417}">
      <dgm:prSet/>
      <dgm:spPr/>
      <dgm:t>
        <a:bodyPr/>
        <a:lstStyle/>
        <a:p>
          <a:endParaRPr lang="en-US"/>
        </a:p>
      </dgm:t>
    </dgm:pt>
    <dgm:pt modelId="{AA9404EB-2E87-4F46-87AE-F1A1BF91CA18}">
      <dgm:prSet phldrT="[Text]"/>
      <dgm:spPr/>
      <dgm:t>
        <a:bodyPr/>
        <a:lstStyle/>
        <a:p>
          <a:r>
            <a:rPr lang="en-US" dirty="0"/>
            <a:t>Development of Health Financing Strategy</a:t>
          </a:r>
        </a:p>
      </dgm:t>
    </dgm:pt>
    <dgm:pt modelId="{171B919A-C23D-416E-A09E-526E8E9BABC0}" type="parTrans" cxnId="{4E097C52-1CF5-4048-88B5-3D17E3DB44AF}">
      <dgm:prSet/>
      <dgm:spPr/>
      <dgm:t>
        <a:bodyPr/>
        <a:lstStyle/>
        <a:p>
          <a:endParaRPr lang="en-US"/>
        </a:p>
      </dgm:t>
    </dgm:pt>
    <dgm:pt modelId="{53B1B6F8-31C1-4695-8B20-A93452718876}" type="sibTrans" cxnId="{4E097C52-1CF5-4048-88B5-3D17E3DB44AF}">
      <dgm:prSet/>
      <dgm:spPr/>
      <dgm:t>
        <a:bodyPr/>
        <a:lstStyle/>
        <a:p>
          <a:endParaRPr lang="en-US"/>
        </a:p>
      </dgm:t>
    </dgm:pt>
    <dgm:pt modelId="{7F17BD7F-4FBB-4A72-9210-4853910F3CEE}" type="pres">
      <dgm:prSet presAssocID="{54E6336A-BC52-480A-8A78-BFC53DE8EBC3}" presName="linear" presStyleCnt="0">
        <dgm:presLayoutVars>
          <dgm:dir/>
          <dgm:animLvl val="lvl"/>
          <dgm:resizeHandles val="exact"/>
        </dgm:presLayoutVars>
      </dgm:prSet>
      <dgm:spPr/>
    </dgm:pt>
    <dgm:pt modelId="{14437F18-DDE4-4221-A5A0-C630F4512EDA}" type="pres">
      <dgm:prSet presAssocID="{04563F1C-D1A9-4E73-A415-D39930F75EED}" presName="parentLin" presStyleCnt="0"/>
      <dgm:spPr/>
    </dgm:pt>
    <dgm:pt modelId="{9787CFC4-B907-44BE-8DB6-70C90E1A8199}" type="pres">
      <dgm:prSet presAssocID="{04563F1C-D1A9-4E73-A415-D39930F75EED}" presName="parentLeftMargin" presStyleLbl="node1" presStyleIdx="0" presStyleCnt="3"/>
      <dgm:spPr/>
    </dgm:pt>
    <dgm:pt modelId="{7E5FCF67-56C6-4881-BE38-9C45FA3FF432}" type="pres">
      <dgm:prSet presAssocID="{04563F1C-D1A9-4E73-A415-D39930F75EE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E5D2153-C710-4806-B4F8-A3032BEAF015}" type="pres">
      <dgm:prSet presAssocID="{04563F1C-D1A9-4E73-A415-D39930F75EED}" presName="negativeSpace" presStyleCnt="0"/>
      <dgm:spPr/>
    </dgm:pt>
    <dgm:pt modelId="{597BFB36-3832-4F21-9F2C-5DC4929B9584}" type="pres">
      <dgm:prSet presAssocID="{04563F1C-D1A9-4E73-A415-D39930F75EED}" presName="childText" presStyleLbl="conFgAcc1" presStyleIdx="0" presStyleCnt="3">
        <dgm:presLayoutVars>
          <dgm:bulletEnabled val="1"/>
        </dgm:presLayoutVars>
      </dgm:prSet>
      <dgm:spPr/>
    </dgm:pt>
    <dgm:pt modelId="{2BAC707B-7219-427F-8B33-D07E8D5E2F58}" type="pres">
      <dgm:prSet presAssocID="{D4E75048-DD8C-4CAA-9F5A-DEA7A24B7993}" presName="spaceBetweenRectangles" presStyleCnt="0"/>
      <dgm:spPr/>
    </dgm:pt>
    <dgm:pt modelId="{D096E3CB-AEA4-4314-9F8A-50176087BBF4}" type="pres">
      <dgm:prSet presAssocID="{DA322359-E649-4E95-8D8D-4619143493EF}" presName="parentLin" presStyleCnt="0"/>
      <dgm:spPr/>
    </dgm:pt>
    <dgm:pt modelId="{1CBA6D9F-B044-47CB-A224-E7AA534B4629}" type="pres">
      <dgm:prSet presAssocID="{DA322359-E649-4E95-8D8D-4619143493EF}" presName="parentLeftMargin" presStyleLbl="node1" presStyleIdx="0" presStyleCnt="3"/>
      <dgm:spPr/>
    </dgm:pt>
    <dgm:pt modelId="{B4A944D7-FA67-4A05-BFDE-0E6E3B464838}" type="pres">
      <dgm:prSet presAssocID="{DA322359-E649-4E95-8D8D-4619143493E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7B6E6B9-2635-42BF-9941-01E646A5CEF9}" type="pres">
      <dgm:prSet presAssocID="{DA322359-E649-4E95-8D8D-4619143493EF}" presName="negativeSpace" presStyleCnt="0"/>
      <dgm:spPr/>
    </dgm:pt>
    <dgm:pt modelId="{FC918A8D-8AD4-4DB4-826D-5835BC166AB9}" type="pres">
      <dgm:prSet presAssocID="{DA322359-E649-4E95-8D8D-4619143493EF}" presName="childText" presStyleLbl="conFgAcc1" presStyleIdx="1" presStyleCnt="3">
        <dgm:presLayoutVars>
          <dgm:bulletEnabled val="1"/>
        </dgm:presLayoutVars>
      </dgm:prSet>
      <dgm:spPr/>
    </dgm:pt>
    <dgm:pt modelId="{5ED45CD8-BF5D-4BA1-9DC1-5ED6BAC413C8}" type="pres">
      <dgm:prSet presAssocID="{491515D0-42DA-4819-B945-22F20932318C}" presName="spaceBetweenRectangles" presStyleCnt="0"/>
      <dgm:spPr/>
    </dgm:pt>
    <dgm:pt modelId="{DCF26804-5455-45C3-AA87-E251291720CD}" type="pres">
      <dgm:prSet presAssocID="{AA9404EB-2E87-4F46-87AE-F1A1BF91CA18}" presName="parentLin" presStyleCnt="0"/>
      <dgm:spPr/>
    </dgm:pt>
    <dgm:pt modelId="{7BB1DFC4-1453-44E1-8044-46ED40BB9583}" type="pres">
      <dgm:prSet presAssocID="{AA9404EB-2E87-4F46-87AE-F1A1BF91CA18}" presName="parentLeftMargin" presStyleLbl="node1" presStyleIdx="1" presStyleCnt="3"/>
      <dgm:spPr/>
    </dgm:pt>
    <dgm:pt modelId="{51EC6C9D-E8EF-4D3B-8E0A-890F771B4492}" type="pres">
      <dgm:prSet presAssocID="{AA9404EB-2E87-4F46-87AE-F1A1BF91CA1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1FCED88-DFB6-42C7-B8AF-CEB3D6E228C5}" type="pres">
      <dgm:prSet presAssocID="{AA9404EB-2E87-4F46-87AE-F1A1BF91CA18}" presName="negativeSpace" presStyleCnt="0"/>
      <dgm:spPr/>
    </dgm:pt>
    <dgm:pt modelId="{EDA63194-36C9-4A7D-B789-D8C9827A544C}" type="pres">
      <dgm:prSet presAssocID="{AA9404EB-2E87-4F46-87AE-F1A1BF91CA1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8093C0E-A375-4796-B773-72C1BB21979B}" type="presOf" srcId="{DA322359-E649-4E95-8D8D-4619143493EF}" destId="{1CBA6D9F-B044-47CB-A224-E7AA534B4629}" srcOrd="0" destOrd="0" presId="urn:microsoft.com/office/officeart/2005/8/layout/list1"/>
    <dgm:cxn modelId="{77C9C11E-50C7-4553-A6D9-40880F6C3417}" srcId="{54E6336A-BC52-480A-8A78-BFC53DE8EBC3}" destId="{DA322359-E649-4E95-8D8D-4619143493EF}" srcOrd="1" destOrd="0" parTransId="{0638E7B9-0B3C-4703-9FB6-21ADA7071966}" sibTransId="{491515D0-42DA-4819-B945-22F20932318C}"/>
    <dgm:cxn modelId="{31D1A265-8B5D-400D-9CB1-426A55CB040F}" type="presOf" srcId="{DA322359-E649-4E95-8D8D-4619143493EF}" destId="{B4A944D7-FA67-4A05-BFDE-0E6E3B464838}" srcOrd="1" destOrd="0" presId="urn:microsoft.com/office/officeart/2005/8/layout/list1"/>
    <dgm:cxn modelId="{4E097C52-1CF5-4048-88B5-3D17E3DB44AF}" srcId="{54E6336A-BC52-480A-8A78-BFC53DE8EBC3}" destId="{AA9404EB-2E87-4F46-87AE-F1A1BF91CA18}" srcOrd="2" destOrd="0" parTransId="{171B919A-C23D-416E-A09E-526E8E9BABC0}" sibTransId="{53B1B6F8-31C1-4695-8B20-A93452718876}"/>
    <dgm:cxn modelId="{0356EC59-00E1-4ED1-B121-25C70CC3800C}" type="presOf" srcId="{54E6336A-BC52-480A-8A78-BFC53DE8EBC3}" destId="{7F17BD7F-4FBB-4A72-9210-4853910F3CEE}" srcOrd="0" destOrd="0" presId="urn:microsoft.com/office/officeart/2005/8/layout/list1"/>
    <dgm:cxn modelId="{C2368485-6BB2-4005-B3DA-168AE5FF0C42}" type="presOf" srcId="{AA9404EB-2E87-4F46-87AE-F1A1BF91CA18}" destId="{7BB1DFC4-1453-44E1-8044-46ED40BB9583}" srcOrd="0" destOrd="0" presId="urn:microsoft.com/office/officeart/2005/8/layout/list1"/>
    <dgm:cxn modelId="{F781079E-EC14-46AF-80E5-C95E2CA13F61}" srcId="{54E6336A-BC52-480A-8A78-BFC53DE8EBC3}" destId="{04563F1C-D1A9-4E73-A415-D39930F75EED}" srcOrd="0" destOrd="0" parTransId="{03C5CF3F-06FE-4DBB-94D0-7E58AC810E09}" sibTransId="{D4E75048-DD8C-4CAA-9F5A-DEA7A24B7993}"/>
    <dgm:cxn modelId="{6076DAAF-C044-4771-B6E9-05B7DF20B71A}" type="presOf" srcId="{AA9404EB-2E87-4F46-87AE-F1A1BF91CA18}" destId="{51EC6C9D-E8EF-4D3B-8E0A-890F771B4492}" srcOrd="1" destOrd="0" presId="urn:microsoft.com/office/officeart/2005/8/layout/list1"/>
    <dgm:cxn modelId="{7191BDB0-158E-4323-9F30-53F725E77C2A}" type="presOf" srcId="{04563F1C-D1A9-4E73-A415-D39930F75EED}" destId="{7E5FCF67-56C6-4881-BE38-9C45FA3FF432}" srcOrd="1" destOrd="0" presId="urn:microsoft.com/office/officeart/2005/8/layout/list1"/>
    <dgm:cxn modelId="{3E323CFD-558D-4D15-A7D5-E3D4DD9DF2F3}" type="presOf" srcId="{04563F1C-D1A9-4E73-A415-D39930F75EED}" destId="{9787CFC4-B907-44BE-8DB6-70C90E1A8199}" srcOrd="0" destOrd="0" presId="urn:microsoft.com/office/officeart/2005/8/layout/list1"/>
    <dgm:cxn modelId="{594D1994-0619-47B4-B6EA-C3942C9697E6}" type="presParOf" srcId="{7F17BD7F-4FBB-4A72-9210-4853910F3CEE}" destId="{14437F18-DDE4-4221-A5A0-C630F4512EDA}" srcOrd="0" destOrd="0" presId="urn:microsoft.com/office/officeart/2005/8/layout/list1"/>
    <dgm:cxn modelId="{D6890919-36D9-403B-9473-362F81BDA064}" type="presParOf" srcId="{14437F18-DDE4-4221-A5A0-C630F4512EDA}" destId="{9787CFC4-B907-44BE-8DB6-70C90E1A8199}" srcOrd="0" destOrd="0" presId="urn:microsoft.com/office/officeart/2005/8/layout/list1"/>
    <dgm:cxn modelId="{6572DD73-0C63-4D09-ABAF-BCC60D2CAAC0}" type="presParOf" srcId="{14437F18-DDE4-4221-A5A0-C630F4512EDA}" destId="{7E5FCF67-56C6-4881-BE38-9C45FA3FF432}" srcOrd="1" destOrd="0" presId="urn:microsoft.com/office/officeart/2005/8/layout/list1"/>
    <dgm:cxn modelId="{48AF0ECC-FBF0-413F-9EF3-627D06C4814B}" type="presParOf" srcId="{7F17BD7F-4FBB-4A72-9210-4853910F3CEE}" destId="{AE5D2153-C710-4806-B4F8-A3032BEAF015}" srcOrd="1" destOrd="0" presId="urn:microsoft.com/office/officeart/2005/8/layout/list1"/>
    <dgm:cxn modelId="{A7E85349-2FAC-45A9-A95F-4C364AD843AC}" type="presParOf" srcId="{7F17BD7F-4FBB-4A72-9210-4853910F3CEE}" destId="{597BFB36-3832-4F21-9F2C-5DC4929B9584}" srcOrd="2" destOrd="0" presId="urn:microsoft.com/office/officeart/2005/8/layout/list1"/>
    <dgm:cxn modelId="{23CD5F0D-55D8-4725-80D8-A250DABCB489}" type="presParOf" srcId="{7F17BD7F-4FBB-4A72-9210-4853910F3CEE}" destId="{2BAC707B-7219-427F-8B33-D07E8D5E2F58}" srcOrd="3" destOrd="0" presId="urn:microsoft.com/office/officeart/2005/8/layout/list1"/>
    <dgm:cxn modelId="{57C020AB-75A7-497A-BCD0-B926AB19A9E0}" type="presParOf" srcId="{7F17BD7F-4FBB-4A72-9210-4853910F3CEE}" destId="{D096E3CB-AEA4-4314-9F8A-50176087BBF4}" srcOrd="4" destOrd="0" presId="urn:microsoft.com/office/officeart/2005/8/layout/list1"/>
    <dgm:cxn modelId="{CF879A4C-56CC-4B80-873A-AD49A0D3FF50}" type="presParOf" srcId="{D096E3CB-AEA4-4314-9F8A-50176087BBF4}" destId="{1CBA6D9F-B044-47CB-A224-E7AA534B4629}" srcOrd="0" destOrd="0" presId="urn:microsoft.com/office/officeart/2005/8/layout/list1"/>
    <dgm:cxn modelId="{00E9DB73-6CD8-46EB-8342-505A22A40AC8}" type="presParOf" srcId="{D096E3CB-AEA4-4314-9F8A-50176087BBF4}" destId="{B4A944D7-FA67-4A05-BFDE-0E6E3B464838}" srcOrd="1" destOrd="0" presId="urn:microsoft.com/office/officeart/2005/8/layout/list1"/>
    <dgm:cxn modelId="{B42210A4-9BB4-4C09-B0AD-821027838F3A}" type="presParOf" srcId="{7F17BD7F-4FBB-4A72-9210-4853910F3CEE}" destId="{37B6E6B9-2635-42BF-9941-01E646A5CEF9}" srcOrd="5" destOrd="0" presId="urn:microsoft.com/office/officeart/2005/8/layout/list1"/>
    <dgm:cxn modelId="{B47456B6-CEB1-4181-ABDB-50E500848FE4}" type="presParOf" srcId="{7F17BD7F-4FBB-4A72-9210-4853910F3CEE}" destId="{FC918A8D-8AD4-4DB4-826D-5835BC166AB9}" srcOrd="6" destOrd="0" presId="urn:microsoft.com/office/officeart/2005/8/layout/list1"/>
    <dgm:cxn modelId="{264E5322-9927-41A3-A32F-19B459D8D24A}" type="presParOf" srcId="{7F17BD7F-4FBB-4A72-9210-4853910F3CEE}" destId="{5ED45CD8-BF5D-4BA1-9DC1-5ED6BAC413C8}" srcOrd="7" destOrd="0" presId="urn:microsoft.com/office/officeart/2005/8/layout/list1"/>
    <dgm:cxn modelId="{2F2FF870-130A-45C4-8848-3DC649515DB4}" type="presParOf" srcId="{7F17BD7F-4FBB-4A72-9210-4853910F3CEE}" destId="{DCF26804-5455-45C3-AA87-E251291720CD}" srcOrd="8" destOrd="0" presId="urn:microsoft.com/office/officeart/2005/8/layout/list1"/>
    <dgm:cxn modelId="{E5FCF686-D983-4D86-9837-2248F44A6B57}" type="presParOf" srcId="{DCF26804-5455-45C3-AA87-E251291720CD}" destId="{7BB1DFC4-1453-44E1-8044-46ED40BB9583}" srcOrd="0" destOrd="0" presId="urn:microsoft.com/office/officeart/2005/8/layout/list1"/>
    <dgm:cxn modelId="{427E5716-C93A-4A88-903F-D5FDD333BB61}" type="presParOf" srcId="{DCF26804-5455-45C3-AA87-E251291720CD}" destId="{51EC6C9D-E8EF-4D3B-8E0A-890F771B4492}" srcOrd="1" destOrd="0" presId="urn:microsoft.com/office/officeart/2005/8/layout/list1"/>
    <dgm:cxn modelId="{3E27D030-6372-4537-B186-ADAF1358B164}" type="presParOf" srcId="{7F17BD7F-4FBB-4A72-9210-4853910F3CEE}" destId="{31FCED88-DFB6-42C7-B8AF-CEB3D6E228C5}" srcOrd="9" destOrd="0" presId="urn:microsoft.com/office/officeart/2005/8/layout/list1"/>
    <dgm:cxn modelId="{3C8FF955-918A-41A0-B54B-63402E5F6E3D}" type="presParOf" srcId="{7F17BD7F-4FBB-4A72-9210-4853910F3CEE}" destId="{EDA63194-36C9-4A7D-B789-D8C9827A54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ED3F56-F975-4FDF-B81E-E16D1FF2ECE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77A7FC-BB1A-4330-B979-FDD6EF878747}">
      <dgm:prSet phldrT="[Text]"/>
      <dgm:spPr/>
      <dgm:t>
        <a:bodyPr/>
        <a:lstStyle/>
        <a:p>
          <a:r>
            <a:rPr lang="en-US" dirty="0"/>
            <a:t>Strategic Direction </a:t>
          </a:r>
        </a:p>
      </dgm:t>
    </dgm:pt>
    <dgm:pt modelId="{F60789B4-9DDA-4C56-94A4-8F575D22DA79}" type="parTrans" cxnId="{5EC6F601-8287-4422-8BA8-BC1FEEA905CC}">
      <dgm:prSet/>
      <dgm:spPr/>
      <dgm:t>
        <a:bodyPr/>
        <a:lstStyle/>
        <a:p>
          <a:endParaRPr lang="en-US"/>
        </a:p>
      </dgm:t>
    </dgm:pt>
    <dgm:pt modelId="{5A091088-91C8-44B4-9E43-0F10E6724346}" type="sibTrans" cxnId="{5EC6F601-8287-4422-8BA8-BC1FEEA905CC}">
      <dgm:prSet/>
      <dgm:spPr/>
      <dgm:t>
        <a:bodyPr/>
        <a:lstStyle/>
        <a:p>
          <a:endParaRPr lang="en-US"/>
        </a:p>
      </dgm:t>
    </dgm:pt>
    <dgm:pt modelId="{3CB325AC-6AC9-441A-9BAC-E74E1172EF87}">
      <dgm:prSet phldrT="[Text]"/>
      <dgm:spPr/>
      <dgm:t>
        <a:bodyPr/>
        <a:lstStyle/>
        <a:p>
          <a:r>
            <a:rPr lang="en-US" dirty="0"/>
            <a:t>Partners Coordination </a:t>
          </a:r>
        </a:p>
      </dgm:t>
    </dgm:pt>
    <dgm:pt modelId="{94C577B6-B7EB-49FC-88C7-40087AECB126}" type="parTrans" cxnId="{62DBCCD4-E42B-49E3-876D-B72B81A2B632}">
      <dgm:prSet/>
      <dgm:spPr/>
      <dgm:t>
        <a:bodyPr/>
        <a:lstStyle/>
        <a:p>
          <a:endParaRPr lang="en-US"/>
        </a:p>
      </dgm:t>
    </dgm:pt>
    <dgm:pt modelId="{EB9E7C00-AF55-4689-B555-21B1966876F6}" type="sibTrans" cxnId="{62DBCCD4-E42B-49E3-876D-B72B81A2B632}">
      <dgm:prSet/>
      <dgm:spPr/>
      <dgm:t>
        <a:bodyPr/>
        <a:lstStyle/>
        <a:p>
          <a:endParaRPr lang="en-US"/>
        </a:p>
      </dgm:t>
    </dgm:pt>
    <dgm:pt modelId="{8D234D57-D7BD-414E-95D7-67152F49BFAF}">
      <dgm:prSet phldrT="[Text]"/>
      <dgm:spPr/>
      <dgm:t>
        <a:bodyPr/>
        <a:lstStyle/>
        <a:p>
          <a:r>
            <a:rPr lang="en-US" dirty="0"/>
            <a:t>Advocacy and Capacity Strengthening</a:t>
          </a:r>
        </a:p>
      </dgm:t>
    </dgm:pt>
    <dgm:pt modelId="{7F4A5FCA-1384-4D9C-97E4-BFF41886B1AD}" type="parTrans" cxnId="{19E840CE-A2F6-47E8-8F82-DD87E910E8B0}">
      <dgm:prSet/>
      <dgm:spPr/>
      <dgm:t>
        <a:bodyPr/>
        <a:lstStyle/>
        <a:p>
          <a:endParaRPr lang="en-US"/>
        </a:p>
      </dgm:t>
    </dgm:pt>
    <dgm:pt modelId="{1D94DEE8-EC46-4544-AD35-B9979BF106DF}" type="sibTrans" cxnId="{19E840CE-A2F6-47E8-8F82-DD87E910E8B0}">
      <dgm:prSet/>
      <dgm:spPr/>
      <dgm:t>
        <a:bodyPr/>
        <a:lstStyle/>
        <a:p>
          <a:endParaRPr lang="en-US"/>
        </a:p>
      </dgm:t>
    </dgm:pt>
    <dgm:pt modelId="{34D757A2-EEFD-4444-934A-B99CA95D6003}">
      <dgm:prSet phldrT="[Text]"/>
      <dgm:spPr/>
      <dgm:t>
        <a:bodyPr/>
        <a:lstStyle/>
        <a:p>
          <a:r>
            <a:rPr lang="en-US" dirty="0"/>
            <a:t>Monitoring, Evaluation, Accountability and Learning</a:t>
          </a:r>
        </a:p>
      </dgm:t>
    </dgm:pt>
    <dgm:pt modelId="{ACDD8544-7436-429C-B282-0D44644E459E}" type="parTrans" cxnId="{C060C63F-872A-4446-B1BD-012D58345FEA}">
      <dgm:prSet/>
      <dgm:spPr/>
      <dgm:t>
        <a:bodyPr/>
        <a:lstStyle/>
        <a:p>
          <a:endParaRPr lang="en-US"/>
        </a:p>
      </dgm:t>
    </dgm:pt>
    <dgm:pt modelId="{D4DA1D82-06EF-4C82-A96F-562950B0153C}" type="sibTrans" cxnId="{C060C63F-872A-4446-B1BD-012D58345FEA}">
      <dgm:prSet/>
      <dgm:spPr/>
      <dgm:t>
        <a:bodyPr/>
        <a:lstStyle/>
        <a:p>
          <a:endParaRPr lang="en-US"/>
        </a:p>
      </dgm:t>
    </dgm:pt>
    <dgm:pt modelId="{C96DC5CC-B7DE-4B1F-A833-052280526420}">
      <dgm:prSet phldrT="[Text]"/>
      <dgm:spPr/>
      <dgm:t>
        <a:bodyPr/>
        <a:lstStyle/>
        <a:p>
          <a:r>
            <a:rPr lang="en-US" dirty="0"/>
            <a:t>Resource Mobilization</a:t>
          </a:r>
        </a:p>
      </dgm:t>
    </dgm:pt>
    <dgm:pt modelId="{49B7678F-83FE-4E17-AF32-95E28E6B58A2}" type="parTrans" cxnId="{7869ECBE-BABD-459A-8818-CB9DA4AA3AEB}">
      <dgm:prSet/>
      <dgm:spPr/>
      <dgm:t>
        <a:bodyPr/>
        <a:lstStyle/>
        <a:p>
          <a:endParaRPr lang="en-US"/>
        </a:p>
      </dgm:t>
    </dgm:pt>
    <dgm:pt modelId="{0198230C-477C-4AB8-9325-86965DE2D58A}" type="sibTrans" cxnId="{7869ECBE-BABD-459A-8818-CB9DA4AA3AEB}">
      <dgm:prSet/>
      <dgm:spPr/>
      <dgm:t>
        <a:bodyPr/>
        <a:lstStyle/>
        <a:p>
          <a:endParaRPr lang="en-US"/>
        </a:p>
      </dgm:t>
    </dgm:pt>
    <dgm:pt modelId="{FD435662-30BC-417E-B356-F8598645655D}">
      <dgm:prSet phldrT="[Text]"/>
      <dgm:spPr/>
      <dgm:t>
        <a:bodyPr/>
        <a:lstStyle/>
        <a:p>
          <a:r>
            <a:rPr lang="en-US" dirty="0"/>
            <a:t>Inter-Sectoral Collaboration</a:t>
          </a:r>
        </a:p>
      </dgm:t>
    </dgm:pt>
    <dgm:pt modelId="{2538DF7C-9041-4F35-B897-D120EF0B798E}" type="parTrans" cxnId="{8BE55372-44C0-4D46-A11F-0B949C4D9B20}">
      <dgm:prSet/>
      <dgm:spPr/>
      <dgm:t>
        <a:bodyPr/>
        <a:lstStyle/>
        <a:p>
          <a:endParaRPr lang="en-US"/>
        </a:p>
      </dgm:t>
    </dgm:pt>
    <dgm:pt modelId="{01040330-DFE6-4F8A-BA99-F12E97DB7C2B}" type="sibTrans" cxnId="{8BE55372-44C0-4D46-A11F-0B949C4D9B20}">
      <dgm:prSet/>
      <dgm:spPr/>
      <dgm:t>
        <a:bodyPr/>
        <a:lstStyle/>
        <a:p>
          <a:endParaRPr lang="en-US"/>
        </a:p>
      </dgm:t>
    </dgm:pt>
    <dgm:pt modelId="{2F988641-D08F-428E-83F9-55ECB3B2B63D}" type="pres">
      <dgm:prSet presAssocID="{5AED3F56-F975-4FDF-B81E-E16D1FF2ECEE}" presName="Name0" presStyleCnt="0">
        <dgm:presLayoutVars>
          <dgm:chMax val="7"/>
          <dgm:chPref val="7"/>
          <dgm:dir/>
        </dgm:presLayoutVars>
      </dgm:prSet>
      <dgm:spPr/>
    </dgm:pt>
    <dgm:pt modelId="{8E69BDB2-F998-4EC0-AF01-66CC5A922481}" type="pres">
      <dgm:prSet presAssocID="{5AED3F56-F975-4FDF-B81E-E16D1FF2ECEE}" presName="Name1" presStyleCnt="0"/>
      <dgm:spPr/>
    </dgm:pt>
    <dgm:pt modelId="{BE4B3B6B-5DF4-4526-BEDE-792BF5BE05A9}" type="pres">
      <dgm:prSet presAssocID="{5AED3F56-F975-4FDF-B81E-E16D1FF2ECEE}" presName="cycle" presStyleCnt="0"/>
      <dgm:spPr/>
    </dgm:pt>
    <dgm:pt modelId="{0857BFF5-97D3-4BD0-8806-6FF7592ED926}" type="pres">
      <dgm:prSet presAssocID="{5AED3F56-F975-4FDF-B81E-E16D1FF2ECEE}" presName="srcNode" presStyleLbl="node1" presStyleIdx="0" presStyleCnt="6"/>
      <dgm:spPr/>
    </dgm:pt>
    <dgm:pt modelId="{27116CD4-D071-4282-A9FF-79D19C059F7D}" type="pres">
      <dgm:prSet presAssocID="{5AED3F56-F975-4FDF-B81E-E16D1FF2ECEE}" presName="conn" presStyleLbl="parChTrans1D2" presStyleIdx="0" presStyleCnt="1"/>
      <dgm:spPr/>
    </dgm:pt>
    <dgm:pt modelId="{C81E0E49-808A-4950-86D3-20AEA4EFD745}" type="pres">
      <dgm:prSet presAssocID="{5AED3F56-F975-4FDF-B81E-E16D1FF2ECEE}" presName="extraNode" presStyleLbl="node1" presStyleIdx="0" presStyleCnt="6"/>
      <dgm:spPr/>
    </dgm:pt>
    <dgm:pt modelId="{53E420D3-62A1-487A-92D6-7ECBF769C82A}" type="pres">
      <dgm:prSet presAssocID="{5AED3F56-F975-4FDF-B81E-E16D1FF2ECEE}" presName="dstNode" presStyleLbl="node1" presStyleIdx="0" presStyleCnt="6"/>
      <dgm:spPr/>
    </dgm:pt>
    <dgm:pt modelId="{F8BD936D-9A2C-4281-8EA0-C730D7C25A1C}" type="pres">
      <dgm:prSet presAssocID="{8177A7FC-BB1A-4330-B979-FDD6EF878747}" presName="text_1" presStyleLbl="node1" presStyleIdx="0" presStyleCnt="6">
        <dgm:presLayoutVars>
          <dgm:bulletEnabled val="1"/>
        </dgm:presLayoutVars>
      </dgm:prSet>
      <dgm:spPr/>
    </dgm:pt>
    <dgm:pt modelId="{0A6995CB-D44F-4028-BB8E-FDDF71A57306}" type="pres">
      <dgm:prSet presAssocID="{8177A7FC-BB1A-4330-B979-FDD6EF878747}" presName="accent_1" presStyleCnt="0"/>
      <dgm:spPr/>
    </dgm:pt>
    <dgm:pt modelId="{496EB925-978B-44B0-A5EF-CCE0728627F0}" type="pres">
      <dgm:prSet presAssocID="{8177A7FC-BB1A-4330-B979-FDD6EF878747}" presName="accentRepeatNode" presStyleLbl="solidFgAcc1" presStyleIdx="0" presStyleCnt="6"/>
      <dgm:spPr/>
    </dgm:pt>
    <dgm:pt modelId="{8818C093-1777-401C-BBE8-0410CE041164}" type="pres">
      <dgm:prSet presAssocID="{3CB325AC-6AC9-441A-9BAC-E74E1172EF87}" presName="text_2" presStyleLbl="node1" presStyleIdx="1" presStyleCnt="6">
        <dgm:presLayoutVars>
          <dgm:bulletEnabled val="1"/>
        </dgm:presLayoutVars>
      </dgm:prSet>
      <dgm:spPr/>
    </dgm:pt>
    <dgm:pt modelId="{CC1B76FF-F2FD-4735-B95D-FC8F1D82DD22}" type="pres">
      <dgm:prSet presAssocID="{3CB325AC-6AC9-441A-9BAC-E74E1172EF87}" presName="accent_2" presStyleCnt="0"/>
      <dgm:spPr/>
    </dgm:pt>
    <dgm:pt modelId="{98BCFB3F-88C9-45B6-A5C8-98EE74E582BB}" type="pres">
      <dgm:prSet presAssocID="{3CB325AC-6AC9-441A-9BAC-E74E1172EF87}" presName="accentRepeatNode" presStyleLbl="solidFgAcc1" presStyleIdx="1" presStyleCnt="6"/>
      <dgm:spPr/>
    </dgm:pt>
    <dgm:pt modelId="{7180C455-A83D-4A95-905C-70FF0935F716}" type="pres">
      <dgm:prSet presAssocID="{FD435662-30BC-417E-B356-F8598645655D}" presName="text_3" presStyleLbl="node1" presStyleIdx="2" presStyleCnt="6">
        <dgm:presLayoutVars>
          <dgm:bulletEnabled val="1"/>
        </dgm:presLayoutVars>
      </dgm:prSet>
      <dgm:spPr/>
    </dgm:pt>
    <dgm:pt modelId="{95416C53-5F98-49DF-9A2B-F7F612F4065B}" type="pres">
      <dgm:prSet presAssocID="{FD435662-30BC-417E-B356-F8598645655D}" presName="accent_3" presStyleCnt="0"/>
      <dgm:spPr/>
    </dgm:pt>
    <dgm:pt modelId="{8EC94F9C-5F82-4DE5-93CE-5677411681D8}" type="pres">
      <dgm:prSet presAssocID="{FD435662-30BC-417E-B356-F8598645655D}" presName="accentRepeatNode" presStyleLbl="solidFgAcc1" presStyleIdx="2" presStyleCnt="6"/>
      <dgm:spPr/>
    </dgm:pt>
    <dgm:pt modelId="{56E38A98-7BEC-46AB-8A72-B3E0E20E9AD2}" type="pres">
      <dgm:prSet presAssocID="{8D234D57-D7BD-414E-95D7-67152F49BFAF}" presName="text_4" presStyleLbl="node1" presStyleIdx="3" presStyleCnt="6">
        <dgm:presLayoutVars>
          <dgm:bulletEnabled val="1"/>
        </dgm:presLayoutVars>
      </dgm:prSet>
      <dgm:spPr/>
    </dgm:pt>
    <dgm:pt modelId="{7462B5C2-4E46-47CA-AF6A-AA55729CF712}" type="pres">
      <dgm:prSet presAssocID="{8D234D57-D7BD-414E-95D7-67152F49BFAF}" presName="accent_4" presStyleCnt="0"/>
      <dgm:spPr/>
    </dgm:pt>
    <dgm:pt modelId="{6AB256ED-50B2-4DB2-86D0-54A94F2DE715}" type="pres">
      <dgm:prSet presAssocID="{8D234D57-D7BD-414E-95D7-67152F49BFAF}" presName="accentRepeatNode" presStyleLbl="solidFgAcc1" presStyleIdx="3" presStyleCnt="6"/>
      <dgm:spPr/>
    </dgm:pt>
    <dgm:pt modelId="{592B3D1C-6F0D-4DF0-A799-30F0CAFE8448}" type="pres">
      <dgm:prSet presAssocID="{C96DC5CC-B7DE-4B1F-A833-052280526420}" presName="text_5" presStyleLbl="node1" presStyleIdx="4" presStyleCnt="6">
        <dgm:presLayoutVars>
          <dgm:bulletEnabled val="1"/>
        </dgm:presLayoutVars>
      </dgm:prSet>
      <dgm:spPr/>
    </dgm:pt>
    <dgm:pt modelId="{18EC96A1-EDC8-49DA-9340-742816BA9E1D}" type="pres">
      <dgm:prSet presAssocID="{C96DC5CC-B7DE-4B1F-A833-052280526420}" presName="accent_5" presStyleCnt="0"/>
      <dgm:spPr/>
    </dgm:pt>
    <dgm:pt modelId="{643D923E-3882-4F96-994D-D009CFCA2779}" type="pres">
      <dgm:prSet presAssocID="{C96DC5CC-B7DE-4B1F-A833-052280526420}" presName="accentRepeatNode" presStyleLbl="solidFgAcc1" presStyleIdx="4" presStyleCnt="6"/>
      <dgm:spPr/>
    </dgm:pt>
    <dgm:pt modelId="{A9795B4A-D7A4-4863-81BC-4B31D96A410E}" type="pres">
      <dgm:prSet presAssocID="{34D757A2-EEFD-4444-934A-B99CA95D6003}" presName="text_6" presStyleLbl="node1" presStyleIdx="5" presStyleCnt="6">
        <dgm:presLayoutVars>
          <dgm:bulletEnabled val="1"/>
        </dgm:presLayoutVars>
      </dgm:prSet>
      <dgm:spPr/>
    </dgm:pt>
    <dgm:pt modelId="{5C5E39C3-2225-46D0-9608-DDCC23275C60}" type="pres">
      <dgm:prSet presAssocID="{34D757A2-EEFD-4444-934A-B99CA95D6003}" presName="accent_6" presStyleCnt="0"/>
      <dgm:spPr/>
    </dgm:pt>
    <dgm:pt modelId="{2DFED60D-8032-422A-8D80-09D1775F461D}" type="pres">
      <dgm:prSet presAssocID="{34D757A2-EEFD-4444-934A-B99CA95D6003}" presName="accentRepeatNode" presStyleLbl="solidFgAcc1" presStyleIdx="5" presStyleCnt="6"/>
      <dgm:spPr/>
    </dgm:pt>
  </dgm:ptLst>
  <dgm:cxnLst>
    <dgm:cxn modelId="{5EC6F601-8287-4422-8BA8-BC1FEEA905CC}" srcId="{5AED3F56-F975-4FDF-B81E-E16D1FF2ECEE}" destId="{8177A7FC-BB1A-4330-B979-FDD6EF878747}" srcOrd="0" destOrd="0" parTransId="{F60789B4-9DDA-4C56-94A4-8F575D22DA79}" sibTransId="{5A091088-91C8-44B4-9E43-0F10E6724346}"/>
    <dgm:cxn modelId="{8449F10E-5940-407E-8E17-4A28724DF865}" type="presOf" srcId="{FD435662-30BC-417E-B356-F8598645655D}" destId="{7180C455-A83D-4A95-905C-70FF0935F716}" srcOrd="0" destOrd="0" presId="urn:microsoft.com/office/officeart/2008/layout/VerticalCurvedList"/>
    <dgm:cxn modelId="{7597A611-57BF-4FE6-84D5-9F33B747F4BF}" type="presOf" srcId="{34D757A2-EEFD-4444-934A-B99CA95D6003}" destId="{A9795B4A-D7A4-4863-81BC-4B31D96A410E}" srcOrd="0" destOrd="0" presId="urn:microsoft.com/office/officeart/2008/layout/VerticalCurvedList"/>
    <dgm:cxn modelId="{478A9714-00D1-4E9D-8073-F55A4BDE7ABE}" type="presOf" srcId="{C96DC5CC-B7DE-4B1F-A833-052280526420}" destId="{592B3D1C-6F0D-4DF0-A799-30F0CAFE8448}" srcOrd="0" destOrd="0" presId="urn:microsoft.com/office/officeart/2008/layout/VerticalCurvedList"/>
    <dgm:cxn modelId="{C060C63F-872A-4446-B1BD-012D58345FEA}" srcId="{5AED3F56-F975-4FDF-B81E-E16D1FF2ECEE}" destId="{34D757A2-EEFD-4444-934A-B99CA95D6003}" srcOrd="5" destOrd="0" parTransId="{ACDD8544-7436-429C-B282-0D44644E459E}" sibTransId="{D4DA1D82-06EF-4C82-A96F-562950B0153C}"/>
    <dgm:cxn modelId="{8BE55372-44C0-4D46-A11F-0B949C4D9B20}" srcId="{5AED3F56-F975-4FDF-B81E-E16D1FF2ECEE}" destId="{FD435662-30BC-417E-B356-F8598645655D}" srcOrd="2" destOrd="0" parTransId="{2538DF7C-9041-4F35-B897-D120EF0B798E}" sibTransId="{01040330-DFE6-4F8A-BA99-F12E97DB7C2B}"/>
    <dgm:cxn modelId="{6309BE76-FF77-4021-BDA0-931039D991F4}" type="presOf" srcId="{3CB325AC-6AC9-441A-9BAC-E74E1172EF87}" destId="{8818C093-1777-401C-BBE8-0410CE041164}" srcOrd="0" destOrd="0" presId="urn:microsoft.com/office/officeart/2008/layout/VerticalCurvedList"/>
    <dgm:cxn modelId="{6F2F3B58-984F-48A2-BA27-AA769FE5B6FB}" type="presOf" srcId="{8177A7FC-BB1A-4330-B979-FDD6EF878747}" destId="{F8BD936D-9A2C-4281-8EA0-C730D7C25A1C}" srcOrd="0" destOrd="0" presId="urn:microsoft.com/office/officeart/2008/layout/VerticalCurvedList"/>
    <dgm:cxn modelId="{B673D5A6-AC49-40AD-87A7-C739AF4849E6}" type="presOf" srcId="{5AED3F56-F975-4FDF-B81E-E16D1FF2ECEE}" destId="{2F988641-D08F-428E-83F9-55ECB3B2B63D}" srcOrd="0" destOrd="0" presId="urn:microsoft.com/office/officeart/2008/layout/VerticalCurvedList"/>
    <dgm:cxn modelId="{7869ECBE-BABD-459A-8818-CB9DA4AA3AEB}" srcId="{5AED3F56-F975-4FDF-B81E-E16D1FF2ECEE}" destId="{C96DC5CC-B7DE-4B1F-A833-052280526420}" srcOrd="4" destOrd="0" parTransId="{49B7678F-83FE-4E17-AF32-95E28E6B58A2}" sibTransId="{0198230C-477C-4AB8-9325-86965DE2D58A}"/>
    <dgm:cxn modelId="{EBC832C6-CAB8-418E-AF5B-69BB3C9229A0}" type="presOf" srcId="{8D234D57-D7BD-414E-95D7-67152F49BFAF}" destId="{56E38A98-7BEC-46AB-8A72-B3E0E20E9AD2}" srcOrd="0" destOrd="0" presId="urn:microsoft.com/office/officeart/2008/layout/VerticalCurvedList"/>
    <dgm:cxn modelId="{19E840CE-A2F6-47E8-8F82-DD87E910E8B0}" srcId="{5AED3F56-F975-4FDF-B81E-E16D1FF2ECEE}" destId="{8D234D57-D7BD-414E-95D7-67152F49BFAF}" srcOrd="3" destOrd="0" parTransId="{7F4A5FCA-1384-4D9C-97E4-BFF41886B1AD}" sibTransId="{1D94DEE8-EC46-4544-AD35-B9979BF106DF}"/>
    <dgm:cxn modelId="{62DBCCD4-E42B-49E3-876D-B72B81A2B632}" srcId="{5AED3F56-F975-4FDF-B81E-E16D1FF2ECEE}" destId="{3CB325AC-6AC9-441A-9BAC-E74E1172EF87}" srcOrd="1" destOrd="0" parTransId="{94C577B6-B7EB-49FC-88C7-40087AECB126}" sibTransId="{EB9E7C00-AF55-4689-B555-21B1966876F6}"/>
    <dgm:cxn modelId="{B4AA19E3-D486-496D-97E4-6E1F4B0B1163}" type="presOf" srcId="{5A091088-91C8-44B4-9E43-0F10E6724346}" destId="{27116CD4-D071-4282-A9FF-79D19C059F7D}" srcOrd="0" destOrd="0" presId="urn:microsoft.com/office/officeart/2008/layout/VerticalCurvedList"/>
    <dgm:cxn modelId="{9A4ABC02-1F69-4464-8666-F7A482CEDB83}" type="presParOf" srcId="{2F988641-D08F-428E-83F9-55ECB3B2B63D}" destId="{8E69BDB2-F998-4EC0-AF01-66CC5A922481}" srcOrd="0" destOrd="0" presId="urn:microsoft.com/office/officeart/2008/layout/VerticalCurvedList"/>
    <dgm:cxn modelId="{969612E1-114E-4183-969B-4A1D32EFB07C}" type="presParOf" srcId="{8E69BDB2-F998-4EC0-AF01-66CC5A922481}" destId="{BE4B3B6B-5DF4-4526-BEDE-792BF5BE05A9}" srcOrd="0" destOrd="0" presId="urn:microsoft.com/office/officeart/2008/layout/VerticalCurvedList"/>
    <dgm:cxn modelId="{E65C3F6D-B92C-4352-ABC0-CA259F8D3C25}" type="presParOf" srcId="{BE4B3B6B-5DF4-4526-BEDE-792BF5BE05A9}" destId="{0857BFF5-97D3-4BD0-8806-6FF7592ED926}" srcOrd="0" destOrd="0" presId="urn:microsoft.com/office/officeart/2008/layout/VerticalCurvedList"/>
    <dgm:cxn modelId="{17177357-7E1E-4645-99CE-FC197791241A}" type="presParOf" srcId="{BE4B3B6B-5DF4-4526-BEDE-792BF5BE05A9}" destId="{27116CD4-D071-4282-A9FF-79D19C059F7D}" srcOrd="1" destOrd="0" presId="urn:microsoft.com/office/officeart/2008/layout/VerticalCurvedList"/>
    <dgm:cxn modelId="{03E2032C-B6AB-445E-99A2-3DDBCBE7869F}" type="presParOf" srcId="{BE4B3B6B-5DF4-4526-BEDE-792BF5BE05A9}" destId="{C81E0E49-808A-4950-86D3-20AEA4EFD745}" srcOrd="2" destOrd="0" presId="urn:microsoft.com/office/officeart/2008/layout/VerticalCurvedList"/>
    <dgm:cxn modelId="{8DA5AC00-A5FD-456F-BDE4-F766C52D060F}" type="presParOf" srcId="{BE4B3B6B-5DF4-4526-BEDE-792BF5BE05A9}" destId="{53E420D3-62A1-487A-92D6-7ECBF769C82A}" srcOrd="3" destOrd="0" presId="urn:microsoft.com/office/officeart/2008/layout/VerticalCurvedList"/>
    <dgm:cxn modelId="{E5C742EF-3A46-4126-9621-C7F2BDF1297F}" type="presParOf" srcId="{8E69BDB2-F998-4EC0-AF01-66CC5A922481}" destId="{F8BD936D-9A2C-4281-8EA0-C730D7C25A1C}" srcOrd="1" destOrd="0" presId="urn:microsoft.com/office/officeart/2008/layout/VerticalCurvedList"/>
    <dgm:cxn modelId="{842A21BD-5878-4B7D-8894-57DADDFFC09C}" type="presParOf" srcId="{8E69BDB2-F998-4EC0-AF01-66CC5A922481}" destId="{0A6995CB-D44F-4028-BB8E-FDDF71A57306}" srcOrd="2" destOrd="0" presId="urn:microsoft.com/office/officeart/2008/layout/VerticalCurvedList"/>
    <dgm:cxn modelId="{F232397C-B2EE-4EDC-8137-76CBCFE36EEF}" type="presParOf" srcId="{0A6995CB-D44F-4028-BB8E-FDDF71A57306}" destId="{496EB925-978B-44B0-A5EF-CCE0728627F0}" srcOrd="0" destOrd="0" presId="urn:microsoft.com/office/officeart/2008/layout/VerticalCurvedList"/>
    <dgm:cxn modelId="{BD5B3D1D-40D0-4EF6-B28D-3822CDE06E3E}" type="presParOf" srcId="{8E69BDB2-F998-4EC0-AF01-66CC5A922481}" destId="{8818C093-1777-401C-BBE8-0410CE041164}" srcOrd="3" destOrd="0" presId="urn:microsoft.com/office/officeart/2008/layout/VerticalCurvedList"/>
    <dgm:cxn modelId="{8F0293BB-CB94-4674-98D9-C7C0DF02B7C6}" type="presParOf" srcId="{8E69BDB2-F998-4EC0-AF01-66CC5A922481}" destId="{CC1B76FF-F2FD-4735-B95D-FC8F1D82DD22}" srcOrd="4" destOrd="0" presId="urn:microsoft.com/office/officeart/2008/layout/VerticalCurvedList"/>
    <dgm:cxn modelId="{E64799A1-7EA1-4E34-A228-253EC1E7EDD2}" type="presParOf" srcId="{CC1B76FF-F2FD-4735-B95D-FC8F1D82DD22}" destId="{98BCFB3F-88C9-45B6-A5C8-98EE74E582BB}" srcOrd="0" destOrd="0" presId="urn:microsoft.com/office/officeart/2008/layout/VerticalCurvedList"/>
    <dgm:cxn modelId="{3DE9AC3D-386F-43D5-9F1C-068F3302F8EE}" type="presParOf" srcId="{8E69BDB2-F998-4EC0-AF01-66CC5A922481}" destId="{7180C455-A83D-4A95-905C-70FF0935F716}" srcOrd="5" destOrd="0" presId="urn:microsoft.com/office/officeart/2008/layout/VerticalCurvedList"/>
    <dgm:cxn modelId="{76B711D7-D2EF-44BA-A333-A54DBDCE9C1C}" type="presParOf" srcId="{8E69BDB2-F998-4EC0-AF01-66CC5A922481}" destId="{95416C53-5F98-49DF-9A2B-F7F612F4065B}" srcOrd="6" destOrd="0" presId="urn:microsoft.com/office/officeart/2008/layout/VerticalCurvedList"/>
    <dgm:cxn modelId="{18E556E1-24A0-499F-B53F-5029655CB7D0}" type="presParOf" srcId="{95416C53-5F98-49DF-9A2B-F7F612F4065B}" destId="{8EC94F9C-5F82-4DE5-93CE-5677411681D8}" srcOrd="0" destOrd="0" presId="urn:microsoft.com/office/officeart/2008/layout/VerticalCurvedList"/>
    <dgm:cxn modelId="{97366F13-8B51-4F9B-B0D6-6020EDB94FEF}" type="presParOf" srcId="{8E69BDB2-F998-4EC0-AF01-66CC5A922481}" destId="{56E38A98-7BEC-46AB-8A72-B3E0E20E9AD2}" srcOrd="7" destOrd="0" presId="urn:microsoft.com/office/officeart/2008/layout/VerticalCurvedList"/>
    <dgm:cxn modelId="{092998CB-9381-4287-BBEC-36A6FC25988C}" type="presParOf" srcId="{8E69BDB2-F998-4EC0-AF01-66CC5A922481}" destId="{7462B5C2-4E46-47CA-AF6A-AA55729CF712}" srcOrd="8" destOrd="0" presId="urn:microsoft.com/office/officeart/2008/layout/VerticalCurvedList"/>
    <dgm:cxn modelId="{C47529E1-271B-49AD-8834-76C7EBCE1F34}" type="presParOf" srcId="{7462B5C2-4E46-47CA-AF6A-AA55729CF712}" destId="{6AB256ED-50B2-4DB2-86D0-54A94F2DE715}" srcOrd="0" destOrd="0" presId="urn:microsoft.com/office/officeart/2008/layout/VerticalCurvedList"/>
    <dgm:cxn modelId="{340C7BBE-7357-4B6F-8B69-D1A78503DFF4}" type="presParOf" srcId="{8E69BDB2-F998-4EC0-AF01-66CC5A922481}" destId="{592B3D1C-6F0D-4DF0-A799-30F0CAFE8448}" srcOrd="9" destOrd="0" presId="urn:microsoft.com/office/officeart/2008/layout/VerticalCurvedList"/>
    <dgm:cxn modelId="{B30082F3-D5FB-4D9A-BDD2-0ADC044CB8FF}" type="presParOf" srcId="{8E69BDB2-F998-4EC0-AF01-66CC5A922481}" destId="{18EC96A1-EDC8-49DA-9340-742816BA9E1D}" srcOrd="10" destOrd="0" presId="urn:microsoft.com/office/officeart/2008/layout/VerticalCurvedList"/>
    <dgm:cxn modelId="{0AEAA8C8-5C53-4026-9C07-B819D5D4C2AF}" type="presParOf" srcId="{18EC96A1-EDC8-49DA-9340-742816BA9E1D}" destId="{643D923E-3882-4F96-994D-D009CFCA2779}" srcOrd="0" destOrd="0" presId="urn:microsoft.com/office/officeart/2008/layout/VerticalCurvedList"/>
    <dgm:cxn modelId="{ED56603B-52E1-4ECF-8F57-9AA78F07A8FF}" type="presParOf" srcId="{8E69BDB2-F998-4EC0-AF01-66CC5A922481}" destId="{A9795B4A-D7A4-4863-81BC-4B31D96A410E}" srcOrd="11" destOrd="0" presId="urn:microsoft.com/office/officeart/2008/layout/VerticalCurvedList"/>
    <dgm:cxn modelId="{B3C99F8D-1078-4222-A78E-8780DF9097D0}" type="presParOf" srcId="{8E69BDB2-F998-4EC0-AF01-66CC5A922481}" destId="{5C5E39C3-2225-46D0-9608-DDCC23275C60}" srcOrd="12" destOrd="0" presId="urn:microsoft.com/office/officeart/2008/layout/VerticalCurvedList"/>
    <dgm:cxn modelId="{2E2BCDDA-B0B5-4A7A-8201-654E1724DE9F}" type="presParOf" srcId="{5C5E39C3-2225-46D0-9608-DDCC23275C60}" destId="{2DFED60D-8032-422A-8D80-09D1775F461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B95FE6-F9EB-46D0-BE8F-61FB866B628D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ECAD1A1-AFEA-42C3-BF0A-4700C5C15851}">
      <dgm:prSet phldrT="[Text]" custT="1"/>
      <dgm:spPr/>
      <dgm:t>
        <a:bodyPr/>
        <a:lstStyle/>
        <a:p>
          <a:r>
            <a:rPr lang="en-US" sz="2800" dirty="0"/>
            <a:t>Health Sector Working Group - CP</a:t>
          </a:r>
        </a:p>
      </dgm:t>
    </dgm:pt>
    <dgm:pt modelId="{293A8BC0-4D46-4E4F-83D1-3EE3EF6CEF28}" type="parTrans" cxnId="{437F6DD0-E3DF-4CB1-A68E-229DF40C895F}">
      <dgm:prSet/>
      <dgm:spPr/>
      <dgm:t>
        <a:bodyPr/>
        <a:lstStyle/>
        <a:p>
          <a:endParaRPr lang="en-US"/>
        </a:p>
      </dgm:t>
    </dgm:pt>
    <dgm:pt modelId="{DD748A2A-956A-4815-8D7D-E2533C271FE1}" type="sibTrans" cxnId="{437F6DD0-E3DF-4CB1-A68E-229DF40C895F}">
      <dgm:prSet/>
      <dgm:spPr/>
      <dgm:t>
        <a:bodyPr/>
        <a:lstStyle/>
        <a:p>
          <a:endParaRPr lang="en-US"/>
        </a:p>
      </dgm:t>
    </dgm:pt>
    <dgm:pt modelId="{4600ADAE-2314-4B66-805A-76792CE8BF45}">
      <dgm:prSet phldrT="[Text]" custT="1"/>
      <dgm:spPr/>
      <dgm:t>
        <a:bodyPr/>
        <a:lstStyle/>
        <a:p>
          <a:r>
            <a:rPr lang="en-US" sz="2800" dirty="0"/>
            <a:t>Global Financing Facility Task Force/TWGs</a:t>
          </a:r>
        </a:p>
      </dgm:t>
    </dgm:pt>
    <dgm:pt modelId="{66D7AF50-E45A-41FC-A6CF-2AD68533A672}" type="parTrans" cxnId="{9BD06006-80D9-4B9B-B7EA-304274A68251}">
      <dgm:prSet/>
      <dgm:spPr/>
      <dgm:t>
        <a:bodyPr/>
        <a:lstStyle/>
        <a:p>
          <a:endParaRPr lang="en-US"/>
        </a:p>
      </dgm:t>
    </dgm:pt>
    <dgm:pt modelId="{7700D768-44EA-43D0-B4E5-91A19B5F127A}" type="sibTrans" cxnId="{9BD06006-80D9-4B9B-B7EA-304274A68251}">
      <dgm:prSet/>
      <dgm:spPr/>
      <dgm:t>
        <a:bodyPr/>
        <a:lstStyle/>
        <a:p>
          <a:endParaRPr lang="en-US"/>
        </a:p>
      </dgm:t>
    </dgm:pt>
    <dgm:pt modelId="{8E15E156-719B-41C5-818C-A6A0E30F1DD5}">
      <dgm:prSet phldrT="[Text]" custT="1"/>
      <dgm:spPr/>
      <dgm:t>
        <a:bodyPr/>
        <a:lstStyle/>
        <a:p>
          <a:r>
            <a:rPr lang="en-US" sz="2800" dirty="0"/>
            <a:t>GFF Coordinators</a:t>
          </a:r>
        </a:p>
      </dgm:t>
    </dgm:pt>
    <dgm:pt modelId="{21083B42-8B3C-47EB-9624-825AA5F001E9}" type="parTrans" cxnId="{5903ADBA-BC4B-4E98-9C05-846A27A0D654}">
      <dgm:prSet/>
      <dgm:spPr/>
      <dgm:t>
        <a:bodyPr/>
        <a:lstStyle/>
        <a:p>
          <a:endParaRPr lang="en-US"/>
        </a:p>
      </dgm:t>
    </dgm:pt>
    <dgm:pt modelId="{875E5083-9EC3-4636-9873-AAF5F9331E80}" type="sibTrans" cxnId="{5903ADBA-BC4B-4E98-9C05-846A27A0D654}">
      <dgm:prSet/>
      <dgm:spPr/>
      <dgm:t>
        <a:bodyPr/>
        <a:lstStyle/>
        <a:p>
          <a:endParaRPr lang="en-US"/>
        </a:p>
      </dgm:t>
    </dgm:pt>
    <dgm:pt modelId="{0CF7F773-9267-4686-8BB8-E97E890AC76B}" type="pres">
      <dgm:prSet presAssocID="{54B95FE6-F9EB-46D0-BE8F-61FB866B628D}" presName="compositeShape" presStyleCnt="0">
        <dgm:presLayoutVars>
          <dgm:dir/>
          <dgm:resizeHandles/>
        </dgm:presLayoutVars>
      </dgm:prSet>
      <dgm:spPr/>
    </dgm:pt>
    <dgm:pt modelId="{4ECAD1DF-B7CB-4C54-96B8-4D1EEE39FD7C}" type="pres">
      <dgm:prSet presAssocID="{54B95FE6-F9EB-46D0-BE8F-61FB866B628D}" presName="pyramid" presStyleLbl="node1" presStyleIdx="0" presStyleCnt="1"/>
      <dgm:spPr/>
    </dgm:pt>
    <dgm:pt modelId="{53FC98E5-2D9B-4F92-BF13-3CE7126F7AA2}" type="pres">
      <dgm:prSet presAssocID="{54B95FE6-F9EB-46D0-BE8F-61FB866B628D}" presName="theList" presStyleCnt="0"/>
      <dgm:spPr/>
    </dgm:pt>
    <dgm:pt modelId="{17E99431-E4FB-41F3-A1D3-2696EF5D89E5}" type="pres">
      <dgm:prSet presAssocID="{1ECAD1A1-AFEA-42C3-BF0A-4700C5C15851}" presName="aNode" presStyleLbl="fgAcc1" presStyleIdx="0" presStyleCnt="3">
        <dgm:presLayoutVars>
          <dgm:bulletEnabled val="1"/>
        </dgm:presLayoutVars>
      </dgm:prSet>
      <dgm:spPr/>
    </dgm:pt>
    <dgm:pt modelId="{40059992-AE39-4684-86E5-267BDC2B2055}" type="pres">
      <dgm:prSet presAssocID="{1ECAD1A1-AFEA-42C3-BF0A-4700C5C15851}" presName="aSpace" presStyleCnt="0"/>
      <dgm:spPr/>
    </dgm:pt>
    <dgm:pt modelId="{F536C193-0B15-44E4-99BF-10BECD50BEDC}" type="pres">
      <dgm:prSet presAssocID="{4600ADAE-2314-4B66-805A-76792CE8BF45}" presName="aNode" presStyleLbl="fgAcc1" presStyleIdx="1" presStyleCnt="3">
        <dgm:presLayoutVars>
          <dgm:bulletEnabled val="1"/>
        </dgm:presLayoutVars>
      </dgm:prSet>
      <dgm:spPr/>
    </dgm:pt>
    <dgm:pt modelId="{5FF44141-5042-4C14-B3EB-A9C72FAE22DF}" type="pres">
      <dgm:prSet presAssocID="{4600ADAE-2314-4B66-805A-76792CE8BF45}" presName="aSpace" presStyleCnt="0"/>
      <dgm:spPr/>
    </dgm:pt>
    <dgm:pt modelId="{07AD1A67-1F6B-4AE5-90DA-A3D66A9911CF}" type="pres">
      <dgm:prSet presAssocID="{8E15E156-719B-41C5-818C-A6A0E30F1DD5}" presName="aNode" presStyleLbl="fgAcc1" presStyleIdx="2" presStyleCnt="3">
        <dgm:presLayoutVars>
          <dgm:bulletEnabled val="1"/>
        </dgm:presLayoutVars>
      </dgm:prSet>
      <dgm:spPr/>
    </dgm:pt>
    <dgm:pt modelId="{895AD441-B615-402A-B5A0-6FEF7C7919DB}" type="pres">
      <dgm:prSet presAssocID="{8E15E156-719B-41C5-818C-A6A0E30F1DD5}" presName="aSpace" presStyleCnt="0"/>
      <dgm:spPr/>
    </dgm:pt>
  </dgm:ptLst>
  <dgm:cxnLst>
    <dgm:cxn modelId="{AA218102-836D-42E2-8482-B785F87112E5}" type="presOf" srcId="{1ECAD1A1-AFEA-42C3-BF0A-4700C5C15851}" destId="{17E99431-E4FB-41F3-A1D3-2696EF5D89E5}" srcOrd="0" destOrd="0" presId="urn:microsoft.com/office/officeart/2005/8/layout/pyramid2"/>
    <dgm:cxn modelId="{9BD06006-80D9-4B9B-B7EA-304274A68251}" srcId="{54B95FE6-F9EB-46D0-BE8F-61FB866B628D}" destId="{4600ADAE-2314-4B66-805A-76792CE8BF45}" srcOrd="1" destOrd="0" parTransId="{66D7AF50-E45A-41FC-A6CF-2AD68533A672}" sibTransId="{7700D768-44EA-43D0-B4E5-91A19B5F127A}"/>
    <dgm:cxn modelId="{71F35D19-1F50-4AA3-9258-BA78C892CCAD}" type="presOf" srcId="{4600ADAE-2314-4B66-805A-76792CE8BF45}" destId="{F536C193-0B15-44E4-99BF-10BECD50BEDC}" srcOrd="0" destOrd="0" presId="urn:microsoft.com/office/officeart/2005/8/layout/pyramid2"/>
    <dgm:cxn modelId="{5903ADBA-BC4B-4E98-9C05-846A27A0D654}" srcId="{54B95FE6-F9EB-46D0-BE8F-61FB866B628D}" destId="{8E15E156-719B-41C5-818C-A6A0E30F1DD5}" srcOrd="2" destOrd="0" parTransId="{21083B42-8B3C-47EB-9624-825AA5F001E9}" sibTransId="{875E5083-9EC3-4636-9873-AAF5F9331E80}"/>
    <dgm:cxn modelId="{93AA87C2-AFA2-47AB-8878-D089F717F847}" type="presOf" srcId="{54B95FE6-F9EB-46D0-BE8F-61FB866B628D}" destId="{0CF7F773-9267-4686-8BB8-E97E890AC76B}" srcOrd="0" destOrd="0" presId="urn:microsoft.com/office/officeart/2005/8/layout/pyramid2"/>
    <dgm:cxn modelId="{437F6DD0-E3DF-4CB1-A68E-229DF40C895F}" srcId="{54B95FE6-F9EB-46D0-BE8F-61FB866B628D}" destId="{1ECAD1A1-AFEA-42C3-BF0A-4700C5C15851}" srcOrd="0" destOrd="0" parTransId="{293A8BC0-4D46-4E4F-83D1-3EE3EF6CEF28}" sibTransId="{DD748A2A-956A-4815-8D7D-E2533C271FE1}"/>
    <dgm:cxn modelId="{3EBDFCD8-E1D8-4267-899A-C31DB247DF88}" type="presOf" srcId="{8E15E156-719B-41C5-818C-A6A0E30F1DD5}" destId="{07AD1A67-1F6B-4AE5-90DA-A3D66A9911CF}" srcOrd="0" destOrd="0" presId="urn:microsoft.com/office/officeart/2005/8/layout/pyramid2"/>
    <dgm:cxn modelId="{D3E5E456-63D1-4B90-9E33-C3B75C0989FD}" type="presParOf" srcId="{0CF7F773-9267-4686-8BB8-E97E890AC76B}" destId="{4ECAD1DF-B7CB-4C54-96B8-4D1EEE39FD7C}" srcOrd="0" destOrd="0" presId="urn:microsoft.com/office/officeart/2005/8/layout/pyramid2"/>
    <dgm:cxn modelId="{597B9C3D-9AFF-4197-A3C7-765018110DB1}" type="presParOf" srcId="{0CF7F773-9267-4686-8BB8-E97E890AC76B}" destId="{53FC98E5-2D9B-4F92-BF13-3CE7126F7AA2}" srcOrd="1" destOrd="0" presId="urn:microsoft.com/office/officeart/2005/8/layout/pyramid2"/>
    <dgm:cxn modelId="{BE896DAA-0F8D-4946-A3E0-B33F64EC8DBE}" type="presParOf" srcId="{53FC98E5-2D9B-4F92-BF13-3CE7126F7AA2}" destId="{17E99431-E4FB-41F3-A1D3-2696EF5D89E5}" srcOrd="0" destOrd="0" presId="urn:microsoft.com/office/officeart/2005/8/layout/pyramid2"/>
    <dgm:cxn modelId="{4F11ABD3-E250-4834-A5D0-0CAE89A19580}" type="presParOf" srcId="{53FC98E5-2D9B-4F92-BF13-3CE7126F7AA2}" destId="{40059992-AE39-4684-86E5-267BDC2B2055}" srcOrd="1" destOrd="0" presId="urn:microsoft.com/office/officeart/2005/8/layout/pyramid2"/>
    <dgm:cxn modelId="{9820880A-557D-4354-B99A-A1CDD57F62F6}" type="presParOf" srcId="{53FC98E5-2D9B-4F92-BF13-3CE7126F7AA2}" destId="{F536C193-0B15-44E4-99BF-10BECD50BEDC}" srcOrd="2" destOrd="0" presId="urn:microsoft.com/office/officeart/2005/8/layout/pyramid2"/>
    <dgm:cxn modelId="{F68A8473-7AB8-45C5-BA97-CECCE1D31088}" type="presParOf" srcId="{53FC98E5-2D9B-4F92-BF13-3CE7126F7AA2}" destId="{5FF44141-5042-4C14-B3EB-A9C72FAE22DF}" srcOrd="3" destOrd="0" presId="urn:microsoft.com/office/officeart/2005/8/layout/pyramid2"/>
    <dgm:cxn modelId="{ED09F6C9-67C8-44F6-87F9-8B8B10487E13}" type="presParOf" srcId="{53FC98E5-2D9B-4F92-BF13-3CE7126F7AA2}" destId="{07AD1A67-1F6B-4AE5-90DA-A3D66A9911CF}" srcOrd="4" destOrd="0" presId="urn:microsoft.com/office/officeart/2005/8/layout/pyramid2"/>
    <dgm:cxn modelId="{5076BA64-5BC4-46DF-895A-6786E0CF0D92}" type="presParOf" srcId="{53FC98E5-2D9B-4F92-BF13-3CE7126F7AA2}" destId="{895AD441-B615-402A-B5A0-6FEF7C7919D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BFB36-3832-4F21-9F2C-5DC4929B9584}">
      <dsp:nvSpPr>
        <dsp:cNvPr id="0" name=""/>
        <dsp:cNvSpPr/>
      </dsp:nvSpPr>
      <dsp:spPr>
        <a:xfrm>
          <a:off x="0" y="1097699"/>
          <a:ext cx="8534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FCF67-56C6-4881-BE38-9C45FA3FF432}">
      <dsp:nvSpPr>
        <dsp:cNvPr id="0" name=""/>
        <dsp:cNvSpPr/>
      </dsp:nvSpPr>
      <dsp:spPr>
        <a:xfrm>
          <a:off x="426720" y="728699"/>
          <a:ext cx="59740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Formation of Country Platform</a:t>
          </a:r>
        </a:p>
      </dsp:txBody>
      <dsp:txXfrm>
        <a:off x="462746" y="764725"/>
        <a:ext cx="5902028" cy="665948"/>
      </dsp:txXfrm>
    </dsp:sp>
    <dsp:sp modelId="{FC918A8D-8AD4-4DB4-826D-5835BC166AB9}">
      <dsp:nvSpPr>
        <dsp:cNvPr id="0" name=""/>
        <dsp:cNvSpPr/>
      </dsp:nvSpPr>
      <dsp:spPr>
        <a:xfrm>
          <a:off x="0" y="2231699"/>
          <a:ext cx="8534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944D7-FA67-4A05-BFDE-0E6E3B464838}">
      <dsp:nvSpPr>
        <dsp:cNvPr id="0" name=""/>
        <dsp:cNvSpPr/>
      </dsp:nvSpPr>
      <dsp:spPr>
        <a:xfrm>
          <a:off x="426720" y="1862699"/>
          <a:ext cx="59740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Development of Investment Case</a:t>
          </a:r>
        </a:p>
      </dsp:txBody>
      <dsp:txXfrm>
        <a:off x="462746" y="1898725"/>
        <a:ext cx="5902028" cy="665948"/>
      </dsp:txXfrm>
    </dsp:sp>
    <dsp:sp modelId="{EDA63194-36C9-4A7D-B789-D8C9827A544C}">
      <dsp:nvSpPr>
        <dsp:cNvPr id="0" name=""/>
        <dsp:cNvSpPr/>
      </dsp:nvSpPr>
      <dsp:spPr>
        <a:xfrm>
          <a:off x="0" y="3365700"/>
          <a:ext cx="8534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EC6C9D-E8EF-4D3B-8E0A-890F771B4492}">
      <dsp:nvSpPr>
        <dsp:cNvPr id="0" name=""/>
        <dsp:cNvSpPr/>
      </dsp:nvSpPr>
      <dsp:spPr>
        <a:xfrm>
          <a:off x="426720" y="2996699"/>
          <a:ext cx="59740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Development of Health Financing Strategy</a:t>
          </a:r>
        </a:p>
      </dsp:txBody>
      <dsp:txXfrm>
        <a:off x="462746" y="3032725"/>
        <a:ext cx="590202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16CD4-D071-4282-A9FF-79D19C059F7D}">
      <dsp:nvSpPr>
        <dsp:cNvPr id="0" name=""/>
        <dsp:cNvSpPr/>
      </dsp:nvSpPr>
      <dsp:spPr>
        <a:xfrm>
          <a:off x="-5427711" y="-831103"/>
          <a:ext cx="6462806" cy="6462806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BD936D-9A2C-4281-8EA0-C730D7C25A1C}">
      <dsp:nvSpPr>
        <dsp:cNvPr id="0" name=""/>
        <dsp:cNvSpPr/>
      </dsp:nvSpPr>
      <dsp:spPr>
        <a:xfrm>
          <a:off x="385876" y="252799"/>
          <a:ext cx="7768943" cy="505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16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Strategic Direction </a:t>
          </a:r>
        </a:p>
      </dsp:txBody>
      <dsp:txXfrm>
        <a:off x="385876" y="252799"/>
        <a:ext cx="7768943" cy="505407"/>
      </dsp:txXfrm>
    </dsp:sp>
    <dsp:sp modelId="{496EB925-978B-44B0-A5EF-CCE0728627F0}">
      <dsp:nvSpPr>
        <dsp:cNvPr id="0" name=""/>
        <dsp:cNvSpPr/>
      </dsp:nvSpPr>
      <dsp:spPr>
        <a:xfrm>
          <a:off x="69996" y="189623"/>
          <a:ext cx="631758" cy="63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18C093-1777-401C-BBE8-0410CE041164}">
      <dsp:nvSpPr>
        <dsp:cNvPr id="0" name=""/>
        <dsp:cNvSpPr/>
      </dsp:nvSpPr>
      <dsp:spPr>
        <a:xfrm>
          <a:off x="801608" y="1010814"/>
          <a:ext cx="7353211" cy="505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16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Partners Coordination </a:t>
          </a:r>
        </a:p>
      </dsp:txBody>
      <dsp:txXfrm>
        <a:off x="801608" y="1010814"/>
        <a:ext cx="7353211" cy="505407"/>
      </dsp:txXfrm>
    </dsp:sp>
    <dsp:sp modelId="{98BCFB3F-88C9-45B6-A5C8-98EE74E582BB}">
      <dsp:nvSpPr>
        <dsp:cNvPr id="0" name=""/>
        <dsp:cNvSpPr/>
      </dsp:nvSpPr>
      <dsp:spPr>
        <a:xfrm>
          <a:off x="485728" y="947638"/>
          <a:ext cx="631758" cy="63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80C455-A83D-4A95-905C-70FF0935F716}">
      <dsp:nvSpPr>
        <dsp:cNvPr id="0" name=""/>
        <dsp:cNvSpPr/>
      </dsp:nvSpPr>
      <dsp:spPr>
        <a:xfrm>
          <a:off x="991711" y="1768829"/>
          <a:ext cx="7163107" cy="505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16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Inter-Sectoral Collaboration</a:t>
          </a:r>
        </a:p>
      </dsp:txBody>
      <dsp:txXfrm>
        <a:off x="991711" y="1768829"/>
        <a:ext cx="7163107" cy="505407"/>
      </dsp:txXfrm>
    </dsp:sp>
    <dsp:sp modelId="{8EC94F9C-5F82-4DE5-93CE-5677411681D8}">
      <dsp:nvSpPr>
        <dsp:cNvPr id="0" name=""/>
        <dsp:cNvSpPr/>
      </dsp:nvSpPr>
      <dsp:spPr>
        <a:xfrm>
          <a:off x="675832" y="1705653"/>
          <a:ext cx="631758" cy="63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38A98-7BEC-46AB-8A72-B3E0E20E9AD2}">
      <dsp:nvSpPr>
        <dsp:cNvPr id="0" name=""/>
        <dsp:cNvSpPr/>
      </dsp:nvSpPr>
      <dsp:spPr>
        <a:xfrm>
          <a:off x="991711" y="2526363"/>
          <a:ext cx="7163107" cy="505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16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Advocacy and Capacity Strengthening</a:t>
          </a:r>
        </a:p>
      </dsp:txBody>
      <dsp:txXfrm>
        <a:off x="991711" y="2526363"/>
        <a:ext cx="7163107" cy="505407"/>
      </dsp:txXfrm>
    </dsp:sp>
    <dsp:sp modelId="{6AB256ED-50B2-4DB2-86D0-54A94F2DE715}">
      <dsp:nvSpPr>
        <dsp:cNvPr id="0" name=""/>
        <dsp:cNvSpPr/>
      </dsp:nvSpPr>
      <dsp:spPr>
        <a:xfrm>
          <a:off x="675832" y="2463187"/>
          <a:ext cx="631758" cy="63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2B3D1C-6F0D-4DF0-A799-30F0CAFE8448}">
      <dsp:nvSpPr>
        <dsp:cNvPr id="0" name=""/>
        <dsp:cNvSpPr/>
      </dsp:nvSpPr>
      <dsp:spPr>
        <a:xfrm>
          <a:off x="801608" y="3284378"/>
          <a:ext cx="7353211" cy="505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16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Resource Mobilization</a:t>
          </a:r>
        </a:p>
      </dsp:txBody>
      <dsp:txXfrm>
        <a:off x="801608" y="3284378"/>
        <a:ext cx="7353211" cy="505407"/>
      </dsp:txXfrm>
    </dsp:sp>
    <dsp:sp modelId="{643D923E-3882-4F96-994D-D009CFCA2779}">
      <dsp:nvSpPr>
        <dsp:cNvPr id="0" name=""/>
        <dsp:cNvSpPr/>
      </dsp:nvSpPr>
      <dsp:spPr>
        <a:xfrm>
          <a:off x="485728" y="3221202"/>
          <a:ext cx="631758" cy="63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95B4A-D7A4-4863-81BC-4B31D96A410E}">
      <dsp:nvSpPr>
        <dsp:cNvPr id="0" name=""/>
        <dsp:cNvSpPr/>
      </dsp:nvSpPr>
      <dsp:spPr>
        <a:xfrm>
          <a:off x="385876" y="4042393"/>
          <a:ext cx="7768943" cy="505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16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Monitoring, Evaluation, Accountability and Learning</a:t>
          </a:r>
        </a:p>
      </dsp:txBody>
      <dsp:txXfrm>
        <a:off x="385876" y="4042393"/>
        <a:ext cx="7768943" cy="505407"/>
      </dsp:txXfrm>
    </dsp:sp>
    <dsp:sp modelId="{2DFED60D-8032-422A-8D80-09D1775F461D}">
      <dsp:nvSpPr>
        <dsp:cNvPr id="0" name=""/>
        <dsp:cNvSpPr/>
      </dsp:nvSpPr>
      <dsp:spPr>
        <a:xfrm>
          <a:off x="69996" y="3979217"/>
          <a:ext cx="631758" cy="63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AD1DF-B7CB-4C54-96B8-4D1EEE39FD7C}">
      <dsp:nvSpPr>
        <dsp:cNvPr id="0" name=""/>
        <dsp:cNvSpPr/>
      </dsp:nvSpPr>
      <dsp:spPr>
        <a:xfrm>
          <a:off x="1358264" y="0"/>
          <a:ext cx="5257800" cy="52578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99431-E4FB-41F3-A1D3-2696EF5D89E5}">
      <dsp:nvSpPr>
        <dsp:cNvPr id="0" name=""/>
        <dsp:cNvSpPr/>
      </dsp:nvSpPr>
      <dsp:spPr>
        <a:xfrm>
          <a:off x="3987164" y="528604"/>
          <a:ext cx="3417570" cy="1244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Health Sector Working Group - CP</a:t>
          </a:r>
        </a:p>
      </dsp:txBody>
      <dsp:txXfrm>
        <a:off x="4047921" y="589361"/>
        <a:ext cx="3296056" cy="1123105"/>
      </dsp:txXfrm>
    </dsp:sp>
    <dsp:sp modelId="{F536C193-0B15-44E4-99BF-10BECD50BEDC}">
      <dsp:nvSpPr>
        <dsp:cNvPr id="0" name=""/>
        <dsp:cNvSpPr/>
      </dsp:nvSpPr>
      <dsp:spPr>
        <a:xfrm>
          <a:off x="3987164" y="1928801"/>
          <a:ext cx="3417570" cy="1244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Global Financing Facility Task Force/TWGs</a:t>
          </a:r>
        </a:p>
      </dsp:txBody>
      <dsp:txXfrm>
        <a:off x="4047921" y="1989558"/>
        <a:ext cx="3296056" cy="1123105"/>
      </dsp:txXfrm>
    </dsp:sp>
    <dsp:sp modelId="{07AD1A67-1F6B-4AE5-90DA-A3D66A9911CF}">
      <dsp:nvSpPr>
        <dsp:cNvPr id="0" name=""/>
        <dsp:cNvSpPr/>
      </dsp:nvSpPr>
      <dsp:spPr>
        <a:xfrm>
          <a:off x="3987164" y="3328998"/>
          <a:ext cx="3417570" cy="1244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GFF Coordinators</a:t>
          </a:r>
        </a:p>
      </dsp:txBody>
      <dsp:txXfrm>
        <a:off x="4047921" y="3389755"/>
        <a:ext cx="3296056" cy="1123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0632E-7631-48FF-805C-2922C685655C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594A1-BD8D-43A8-88C1-675AB361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5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05CABE-F37A-4634-8B4D-BD60777913E2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4CB0A2-4578-4C13-97EF-4E2F28ED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6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6912" indent="-275735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02941" indent="-220589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4116" indent="-220589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85293" indent="-220589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26470" indent="-2205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67646" indent="-2205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823" indent="-2205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49998" indent="-2205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DE4BBE-5923-FA4E-956F-66B597628135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99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fld id="{00000000-1234-1234-1234-123412341234}" type="slidenum"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/>
              <a:t>3</a:t>
            </a:fld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2467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8755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Health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CB0A2-4578-4C13-97EF-4E2F28EDC2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7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fld id="{00000000-1234-1234-1234-123412341234}" type="slidenum"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/>
              <a:t>7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8083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fld id="{00000000-1234-1234-1234-123412341234}" type="slidenum"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/>
              <a:t>8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925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2057400"/>
            <a:ext cx="9144000" cy="16764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ZA" sz="1600">
              <a:solidFill>
                <a:prstClr val="white"/>
              </a:solidFill>
              <a:latin typeface="Aria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4" y="304800"/>
            <a:ext cx="1371613" cy="14333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"/>
            <a:ext cx="9144000" cy="516572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z="3600" b="1" i="1" baseline="-25000">
              <a:solidFill>
                <a:prstClr val="black"/>
              </a:solidFill>
            </a:endParaRP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711200" y="1373188"/>
            <a:ext cx="7772400" cy="3230562"/>
          </a:xfrm>
          <a:noFill/>
        </p:spPr>
        <p:txBody>
          <a:bodyPr anchor="b"/>
          <a:lstStyle>
            <a:lvl1pPr marL="0" indent="0" algn="l">
              <a:tabLst/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0" y="1"/>
            <a:ext cx="9144000" cy="516572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z="3600" b="1" i="1" baseline="-25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00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single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" y="1060704"/>
            <a:ext cx="8915400" cy="51663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59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31775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7010400" y="649287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" y="44450"/>
            <a:ext cx="9143999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1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gray">
          <a:xfrm>
            <a:off x="0" y="0"/>
            <a:ext cx="9144000" cy="10668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31775"/>
            <a:endParaRPr lang="en-US" sz="2400" dirty="0">
              <a:solidFill>
                <a:prstClr val="white"/>
              </a:solidFill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0" y="44450"/>
            <a:ext cx="9143999" cy="977900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</a:rPr>
              <a:t>X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4AE18-D1F9-421D-A2C7-1D22D1683B3B}" type="datetimeFigureOut">
              <a:rPr lang="en-US" smtClean="0"/>
              <a:t>23-Jul-18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F100A-2083-416C-94EA-DB237D0199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AEE9E37A-4EAF-44F7-BC9F-FB713F1B08BE}" type="slidenum">
              <a:rPr lang="en-US" sz="120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35240" y="1524000"/>
            <a:ext cx="7270560" cy="3230562"/>
          </a:xfrm>
        </p:spPr>
        <p:txBody>
          <a:bodyPr anchor="ctr">
            <a:noAutofit/>
          </a:bodyPr>
          <a:lstStyle/>
          <a:p>
            <a:pPr marL="231775" algn="ctr"/>
            <a:r>
              <a:rPr lang="en-US" sz="4400" dirty="0"/>
              <a:t>Global Financing Facility </a:t>
            </a:r>
            <a:br>
              <a:rPr lang="en-US" sz="4400" dirty="0"/>
            </a:br>
            <a:r>
              <a:rPr lang="en-US" sz="5400" dirty="0"/>
              <a:t>Country Platform</a:t>
            </a:r>
            <a:br>
              <a:rPr lang="en-US" sz="4400" dirty="0"/>
            </a:br>
            <a:br>
              <a:rPr lang="en-US" sz="4400" b="0" dirty="0"/>
            </a:br>
            <a:r>
              <a:rPr lang="en-US" sz="4400" b="0" dirty="0"/>
              <a:t>July 2018</a:t>
            </a:r>
            <a:endParaRPr lang="en-US" sz="2800" b="0" dirty="0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2050" name="Picture 2" descr="Description: MW Malaw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21972"/>
            <a:ext cx="1555520" cy="148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8839200" y="64770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4435078" y="5354185"/>
            <a:ext cx="2918143" cy="1199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883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85138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Office of the President and Cabinet</a:t>
            </a:r>
          </a:p>
          <a:p>
            <a:r>
              <a:rPr lang="en-US" dirty="0"/>
              <a:t>Ministry of Health and Population</a:t>
            </a:r>
          </a:p>
          <a:p>
            <a:r>
              <a:rPr lang="en-US" dirty="0"/>
              <a:t>Ministry of Finance, Economic Planning and Development</a:t>
            </a:r>
          </a:p>
          <a:p>
            <a:r>
              <a:rPr lang="en-US" dirty="0"/>
              <a:t>Ministry of Education, Science, and Technology</a:t>
            </a:r>
          </a:p>
          <a:p>
            <a:r>
              <a:rPr lang="en-US" dirty="0"/>
              <a:t>Ministry of Gender, Disability and Social Welfare</a:t>
            </a:r>
          </a:p>
          <a:p>
            <a:r>
              <a:rPr lang="en-US" dirty="0"/>
              <a:t>Ministry of Agriculture, Irrigation, and Water Development</a:t>
            </a:r>
          </a:p>
          <a:p>
            <a:r>
              <a:rPr lang="en-US" dirty="0"/>
              <a:t>Ministry of Local Government and Rural Development</a:t>
            </a:r>
          </a:p>
          <a:p>
            <a:r>
              <a:rPr lang="en-US" dirty="0"/>
              <a:t>Ministry of Youth and Sports</a:t>
            </a:r>
          </a:p>
          <a:p>
            <a:r>
              <a:rPr lang="en-US" dirty="0"/>
              <a:t>National Youth Council</a:t>
            </a:r>
          </a:p>
          <a:p>
            <a:r>
              <a:rPr lang="en-US" dirty="0"/>
              <a:t>Ministry of Home Affairs and Internal Security</a:t>
            </a:r>
          </a:p>
          <a:p>
            <a:r>
              <a:rPr lang="en-US" dirty="0"/>
              <a:t>National Registration Bureau</a:t>
            </a:r>
          </a:p>
          <a:p>
            <a:r>
              <a:rPr lang="en-US" dirty="0"/>
              <a:t>National Planning Commission</a:t>
            </a:r>
          </a:p>
          <a:p>
            <a:r>
              <a:rPr lang="en-US" dirty="0"/>
              <a:t>National Statistics Office (NSO)</a:t>
            </a:r>
          </a:p>
          <a:p>
            <a:r>
              <a:rPr lang="en-US" dirty="0"/>
              <a:t>Parliamentary Representative </a:t>
            </a:r>
          </a:p>
          <a:p>
            <a:r>
              <a:rPr lang="en-US" dirty="0"/>
              <a:t>District Councils</a:t>
            </a:r>
          </a:p>
          <a:p>
            <a:pPr marL="2540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Government Ministries and Agencies</a:t>
            </a:r>
          </a:p>
        </p:txBody>
      </p:sp>
      <p:pic>
        <p:nvPicPr>
          <p:cNvPr id="4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396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62000" y="1447800"/>
            <a:ext cx="2819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WHO</a:t>
            </a:r>
          </a:p>
          <a:p>
            <a:r>
              <a:rPr lang="en-US" dirty="0"/>
              <a:t>UNICEF</a:t>
            </a:r>
          </a:p>
          <a:p>
            <a:r>
              <a:rPr lang="en-US" dirty="0"/>
              <a:t>UNFPA</a:t>
            </a:r>
          </a:p>
          <a:p>
            <a:r>
              <a:rPr lang="en-US" dirty="0"/>
              <a:t>UN Women</a:t>
            </a:r>
          </a:p>
          <a:p>
            <a:r>
              <a:rPr lang="en-US" dirty="0"/>
              <a:t>UNDP</a:t>
            </a:r>
          </a:p>
          <a:p>
            <a:r>
              <a:rPr lang="en-US" dirty="0"/>
              <a:t>UNAIDS</a:t>
            </a:r>
          </a:p>
          <a:p>
            <a:r>
              <a:rPr lang="en-US" dirty="0"/>
              <a:t>World Bank</a:t>
            </a:r>
          </a:p>
          <a:p>
            <a:r>
              <a:rPr lang="en-US" dirty="0"/>
              <a:t>EU</a:t>
            </a:r>
          </a:p>
          <a:p>
            <a:endParaRPr lang="en-US" dirty="0"/>
          </a:p>
          <a:p>
            <a:pPr marL="2540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Development Partners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105400" y="1371600"/>
            <a:ext cx="3200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rmAutofit fontScale="92500" lnSpcReduction="10000"/>
          </a:bodyPr>
          <a:lstStyle>
            <a:lvl1pPr marL="457200" marR="0" lvl="0" indent="-431800" algn="l" defTabSz="914400" rtl="0" eaLnBrk="1" latinLnBrk="0" hangingPunct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defTabSz="914400" rtl="0" eaLnBrk="1" latinLnBrk="0" hangingPunct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defTabSz="914400" rtl="0" eaLnBrk="1" latinLnBrk="0" hangingPunct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USAID</a:t>
            </a:r>
          </a:p>
          <a:p>
            <a:r>
              <a:rPr lang="en-US" dirty="0"/>
              <a:t>DFID</a:t>
            </a:r>
          </a:p>
          <a:p>
            <a:r>
              <a:rPr lang="en-US" dirty="0"/>
              <a:t>GIZ/</a:t>
            </a:r>
            <a:r>
              <a:rPr lang="en-US" dirty="0" err="1"/>
              <a:t>KfW</a:t>
            </a:r>
            <a:endParaRPr lang="en-US" dirty="0"/>
          </a:p>
          <a:p>
            <a:r>
              <a:rPr lang="en-US" dirty="0"/>
              <a:t>SIDA</a:t>
            </a:r>
          </a:p>
          <a:p>
            <a:r>
              <a:rPr lang="en-US" dirty="0"/>
              <a:t>JICA</a:t>
            </a:r>
          </a:p>
          <a:p>
            <a:r>
              <a:rPr lang="en-US" dirty="0"/>
              <a:t>Irish Aid</a:t>
            </a:r>
          </a:p>
          <a:p>
            <a:r>
              <a:rPr lang="en-US" dirty="0"/>
              <a:t>NORAD</a:t>
            </a:r>
          </a:p>
          <a:p>
            <a:r>
              <a:rPr lang="en-US" dirty="0"/>
              <a:t>Embassy of Iceland</a:t>
            </a:r>
          </a:p>
        </p:txBody>
      </p:sp>
      <p:pic>
        <p:nvPicPr>
          <p:cNvPr id="5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187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GAVI, the Vaccine Alliance</a:t>
            </a:r>
          </a:p>
          <a:p>
            <a:r>
              <a:rPr lang="en-US" dirty="0"/>
              <a:t>Global Fund</a:t>
            </a:r>
          </a:p>
          <a:p>
            <a:r>
              <a:rPr lang="en-US" dirty="0"/>
              <a:t>Bill and Melinda Gates Foundation</a:t>
            </a:r>
          </a:p>
          <a:p>
            <a:r>
              <a:rPr lang="en-US" dirty="0"/>
              <a:t>Health Sector Joint Fund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(Global) Funding Mechanisms/Foundations</a:t>
            </a:r>
          </a:p>
        </p:txBody>
      </p:sp>
      <p:pic>
        <p:nvPicPr>
          <p:cNvPr id="4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998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201740"/>
            <a:ext cx="8229600" cy="50466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Malawi Health Equity Network</a:t>
            </a:r>
          </a:p>
          <a:p>
            <a:r>
              <a:rPr lang="en-US" dirty="0"/>
              <a:t>Universal Health Coverage Coalition</a:t>
            </a:r>
          </a:p>
          <a:p>
            <a:r>
              <a:rPr lang="en-US" dirty="0"/>
              <a:t>Civil Society Organization Nutrition Alliance</a:t>
            </a:r>
          </a:p>
          <a:p>
            <a:r>
              <a:rPr lang="en-US" dirty="0"/>
              <a:t>Family Planning Association of Malawi</a:t>
            </a:r>
          </a:p>
          <a:p>
            <a:r>
              <a:rPr lang="en-US" dirty="0"/>
              <a:t>Malawi Coalition of Basic Education</a:t>
            </a:r>
          </a:p>
          <a:p>
            <a:r>
              <a:rPr lang="en-US" dirty="0"/>
              <a:t>CISANET</a:t>
            </a:r>
          </a:p>
          <a:p>
            <a:r>
              <a:rPr lang="en-US" dirty="0"/>
              <a:t>Maikhanda Trust</a:t>
            </a:r>
          </a:p>
          <a:p>
            <a:r>
              <a:rPr lang="en-US" dirty="0"/>
              <a:t>Health and Rights Education Programme</a:t>
            </a:r>
          </a:p>
          <a:p>
            <a:r>
              <a:rPr lang="en-US" dirty="0"/>
              <a:t>Malawi Interfaith AIDS Organization</a:t>
            </a:r>
          </a:p>
          <a:p>
            <a:r>
              <a:rPr lang="en-US" dirty="0"/>
              <a:t>Malawi Girl Guides Association</a:t>
            </a:r>
          </a:p>
          <a:p>
            <a:r>
              <a:rPr lang="en-US" dirty="0"/>
              <a:t>Malawi Human Rights Commission</a:t>
            </a:r>
          </a:p>
          <a:p>
            <a:r>
              <a:rPr lang="en-US" dirty="0"/>
              <a:t>Medical Council of Malawi</a:t>
            </a:r>
          </a:p>
          <a:p>
            <a:r>
              <a:rPr lang="en-US" dirty="0"/>
              <a:t>Nurses and Midwives Council of Malawi</a:t>
            </a:r>
          </a:p>
          <a:p>
            <a:r>
              <a:rPr lang="en-US" dirty="0"/>
              <a:t>Pharmacy, Medicine and Poisons Board</a:t>
            </a:r>
          </a:p>
          <a:p>
            <a:pPr lvl="0"/>
            <a:r>
              <a:rPr lang="en-US" dirty="0"/>
              <a:t>Malawi Economic Justice Network</a:t>
            </a:r>
          </a:p>
          <a:p>
            <a:pPr marL="2540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Civil Society/Media/Accountability/FBOs</a:t>
            </a:r>
            <a:endParaRPr lang="en-US" sz="3600" dirty="0"/>
          </a:p>
        </p:txBody>
      </p:sp>
      <p:pic>
        <p:nvPicPr>
          <p:cNvPr id="4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249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9600" y="1417637"/>
            <a:ext cx="4038600" cy="384016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Management Sciences for Health</a:t>
            </a:r>
          </a:p>
          <a:p>
            <a:r>
              <a:rPr lang="en-US" sz="2400" dirty="0">
                <a:latin typeface="Calibri" panose="020F0502020204030204" pitchFamily="34" charset="0"/>
              </a:rPr>
              <a:t>Clinton Health Access Initiative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Baobab Health Trust</a:t>
            </a:r>
          </a:p>
          <a:p>
            <a:r>
              <a:rPr lang="en-US" sz="2400" dirty="0">
                <a:latin typeface="Calibri" panose="020F0502020204030204" pitchFamily="34" charset="0"/>
              </a:rPr>
              <a:t>Health Policy Plus</a:t>
            </a:r>
          </a:p>
          <a:p>
            <a:r>
              <a:rPr lang="en-US" sz="2400" dirty="0">
                <a:latin typeface="Calibri" panose="020F0502020204030204" pitchFamily="34" charset="0"/>
              </a:rPr>
              <a:t>World Vision International</a:t>
            </a:r>
          </a:p>
          <a:p>
            <a:r>
              <a:rPr lang="en-US" sz="2400" dirty="0">
                <a:latin typeface="Calibri" panose="020F0502020204030204" pitchFamily="34" charset="0"/>
              </a:rPr>
              <a:t>Options Consulting Services Ltd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INGOs</a:t>
            </a:r>
          </a:p>
        </p:txBody>
      </p:sp>
      <p:pic>
        <p:nvPicPr>
          <p:cNvPr id="4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76800" y="1600200"/>
            <a:ext cx="365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Catholic Relief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Data for Health 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Care International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Save the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Partners In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JHPIEGO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Plan International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Chemonics International</a:t>
            </a:r>
          </a:p>
        </p:txBody>
      </p:sp>
    </p:spTree>
    <p:extLst>
      <p:ext uri="{BB962C8B-B14F-4D97-AF65-F5344CB8AC3E}">
        <p14:creationId xmlns:p14="http://schemas.microsoft.com/office/powerpoint/2010/main" val="3596966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Christian Health Association of Malawi</a:t>
            </a:r>
          </a:p>
          <a:p>
            <a:r>
              <a:rPr lang="en-US" dirty="0"/>
              <a:t>Private Hospitals/Practitioners</a:t>
            </a:r>
          </a:p>
          <a:p>
            <a:r>
              <a:rPr lang="en-US" dirty="0"/>
              <a:t>Malawi Chamber of Commerce and Industry</a:t>
            </a:r>
          </a:p>
          <a:p>
            <a:r>
              <a:rPr lang="en-US" dirty="0"/>
              <a:t>Pharmaceutical Companies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Private Sector</a:t>
            </a:r>
          </a:p>
        </p:txBody>
      </p:sp>
    </p:spTree>
    <p:extLst>
      <p:ext uri="{BB962C8B-B14F-4D97-AF65-F5344CB8AC3E}">
        <p14:creationId xmlns:p14="http://schemas.microsoft.com/office/powerpoint/2010/main" val="2735448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Medical Association of Malawi</a:t>
            </a:r>
          </a:p>
          <a:p>
            <a:r>
              <a:rPr lang="en-US" dirty="0"/>
              <a:t>National Organization of Nurses and Midwives of Malawi</a:t>
            </a:r>
          </a:p>
          <a:p>
            <a:r>
              <a:rPr lang="en-US" dirty="0"/>
              <a:t>Pharmaceutical Society of Malawi</a:t>
            </a:r>
          </a:p>
          <a:p>
            <a:r>
              <a:rPr lang="en-US" dirty="0"/>
              <a:t>Laboratory Association of Malawi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Professional Associations</a:t>
            </a:r>
          </a:p>
        </p:txBody>
      </p:sp>
    </p:spTree>
    <p:extLst>
      <p:ext uri="{BB962C8B-B14F-4D97-AF65-F5344CB8AC3E}">
        <p14:creationId xmlns:p14="http://schemas.microsoft.com/office/powerpoint/2010/main" val="2623551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University of Malawi </a:t>
            </a:r>
          </a:p>
          <a:p>
            <a:r>
              <a:rPr lang="en-US" sz="2400" dirty="0"/>
              <a:t>Malawi University of Science and Technology</a:t>
            </a:r>
          </a:p>
          <a:p>
            <a:r>
              <a:rPr lang="en-US" sz="2400" dirty="0"/>
              <a:t>Johns Hopkins University – Malawi focal person</a:t>
            </a:r>
          </a:p>
          <a:p>
            <a:r>
              <a:rPr lang="en-US" sz="2400" dirty="0"/>
              <a:t>Health Economic Unit Thanzi La ONSE (University of York)</a:t>
            </a:r>
          </a:p>
          <a:p>
            <a:r>
              <a:rPr lang="en-US" sz="2400" dirty="0"/>
              <a:t>Liverpool School of Tropical Medicine (LSTM)</a:t>
            </a:r>
          </a:p>
          <a:p>
            <a:r>
              <a:rPr lang="en-US" sz="2400" dirty="0"/>
              <a:t>London School of Tropical Medicine (MEIRU)</a:t>
            </a:r>
          </a:p>
          <a:p>
            <a:r>
              <a:rPr lang="en-US" sz="2400" dirty="0"/>
              <a:t>University of North Carolina (UNC)</a:t>
            </a:r>
          </a:p>
          <a:p>
            <a:r>
              <a:rPr lang="en-US" sz="2400" dirty="0"/>
              <a:t>REACH Trust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Academic/Research Institutions</a:t>
            </a:r>
          </a:p>
        </p:txBody>
      </p:sp>
    </p:spTree>
    <p:extLst>
      <p:ext uri="{BB962C8B-B14F-4D97-AF65-F5344CB8AC3E}">
        <p14:creationId xmlns:p14="http://schemas.microsoft.com/office/powerpoint/2010/main" val="2772119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1500" dirty="0"/>
              <a:t>GFF Roadmap</a:t>
            </a:r>
          </a:p>
        </p:txBody>
      </p:sp>
      <p:pic>
        <p:nvPicPr>
          <p:cNvPr id="3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3019" y="5963786"/>
            <a:ext cx="777760" cy="74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353220" y="5961163"/>
            <a:ext cx="1393861" cy="57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655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/>
          <p:cNvCxnSpPr/>
          <p:nvPr/>
        </p:nvCxnSpPr>
        <p:spPr>
          <a:xfrm>
            <a:off x="520861" y="1752600"/>
            <a:ext cx="1841339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0999" y="1905000"/>
            <a:ext cx="2052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Roadmap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Orientation Workshop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428275" y="3061021"/>
            <a:ext cx="3934425" cy="1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24608" y="3266182"/>
            <a:ext cx="39380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Formation of Country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Health Sector Working Group </a:t>
            </a:r>
            <a:r>
              <a:rPr lang="en-US" sz="1600" dirty="0"/>
              <a:t>with Task Force and Technical Working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Key Constituencies identified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047775" y="4774939"/>
            <a:ext cx="2590800" cy="10418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381000" y="152400"/>
            <a:ext cx="19050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Nov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4495800" y="147171"/>
            <a:ext cx="19050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April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6492688" y="152400"/>
            <a:ext cx="19812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May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337704" y="152400"/>
            <a:ext cx="19812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Feb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413033" y="152400"/>
            <a:ext cx="19812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March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43600" y="4944739"/>
            <a:ext cx="2841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Country Platform Terms of Reference and Development Partners Engagement</a:t>
            </a:r>
          </a:p>
        </p:txBody>
      </p:sp>
      <p:pic>
        <p:nvPicPr>
          <p:cNvPr id="32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1866" y="6141821"/>
            <a:ext cx="527503" cy="50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710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GFF is a Multi-Stakeholder Platform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5200" y="6474768"/>
            <a:ext cx="1752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Source: Global Financing Facility</a:t>
            </a:r>
            <a:endParaRPr lang="en-US" i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570037"/>
            <a:ext cx="7924800" cy="399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The Global Financing Facility in Support of </a:t>
            </a:r>
            <a:r>
              <a:rPr lang="en-US" sz="2800" b="1" dirty="0">
                <a:solidFill>
                  <a:schemeClr val="accent2"/>
                </a:solidFill>
              </a:rPr>
              <a:t>Every Woman Every Child </a:t>
            </a:r>
            <a:r>
              <a:rPr lang="en-US" sz="2800" dirty="0"/>
              <a:t>is a key financing platform of the UN Secretary General’s updated Global Strategy for Women’s, Children’s and Adolescents’ Health (2016-2030) and </a:t>
            </a:r>
            <a:r>
              <a:rPr lang="en-US" sz="2800" b="1" dirty="0">
                <a:solidFill>
                  <a:schemeClr val="accent2"/>
                </a:solidFill>
              </a:rPr>
              <a:t>aligns with the SGDs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It is a </a:t>
            </a:r>
            <a:r>
              <a:rPr lang="en-US" sz="2800" b="1" dirty="0">
                <a:solidFill>
                  <a:schemeClr val="accent2"/>
                </a:solidFill>
              </a:rPr>
              <a:t>multi-stakeholder partnership </a:t>
            </a:r>
            <a:r>
              <a:rPr lang="en-US" sz="2800" dirty="0"/>
              <a:t>that emphasizes </a:t>
            </a:r>
            <a:r>
              <a:rPr lang="en-US" sz="2800" b="1" dirty="0">
                <a:solidFill>
                  <a:schemeClr val="accent2"/>
                </a:solidFill>
              </a:rPr>
              <a:t>national leadership and ownership. 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pic>
        <p:nvPicPr>
          <p:cNvPr id="9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37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327950" y="1447800"/>
            <a:ext cx="1424650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1676400"/>
            <a:ext cx="1524000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eQUIST workshop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28800" y="2281535"/>
            <a:ext cx="151943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Approval of ToRs</a:t>
            </a:r>
          </a:p>
          <a:p>
            <a:pPr algn="ctr"/>
            <a:r>
              <a:rPr lang="en-US" sz="1200" b="1" dirty="0"/>
              <a:t>Draft equity analysis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905000" y="2057400"/>
            <a:ext cx="1371600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334475" y="3119735"/>
            <a:ext cx="142802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Situation Analysis</a:t>
            </a:r>
          </a:p>
          <a:p>
            <a:r>
              <a:rPr lang="en-US" sz="1200" b="1" dirty="0"/>
              <a:t>Bottleneck analysis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381000" y="152400"/>
            <a:ext cx="1371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Nov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390900" y="147171"/>
            <a:ext cx="11811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Aug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685319" y="147171"/>
            <a:ext cx="1143981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Sept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04800" y="152400"/>
            <a:ext cx="12954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June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905000" y="147171"/>
            <a:ext cx="12954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July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7709579" y="4953000"/>
            <a:ext cx="1129621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914900" y="4186535"/>
            <a:ext cx="26289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Draft Investment Case, Costing and Stakeholder Review</a:t>
            </a:r>
            <a:endParaRPr lang="en-US" sz="1200" dirty="0"/>
          </a:p>
        </p:txBody>
      </p:sp>
      <p:pic>
        <p:nvPicPr>
          <p:cNvPr id="36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1866" y="6141821"/>
            <a:ext cx="527503" cy="50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2"/>
          <p:cNvSpPr/>
          <p:nvPr/>
        </p:nvSpPr>
        <p:spPr>
          <a:xfrm>
            <a:off x="6019800" y="152400"/>
            <a:ext cx="1120319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Oct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376254" y="152400"/>
            <a:ext cx="1120319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Nov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390900" y="2895600"/>
            <a:ext cx="1371600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914900" y="3962400"/>
            <a:ext cx="2628900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09579" y="5181600"/>
            <a:ext cx="112962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Finalize Investment Case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37032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7481" y="1700702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3800" dirty="0"/>
              <a:t>Thank </a:t>
            </a:r>
          </a:p>
          <a:p>
            <a:pPr marL="0" indent="0" algn="ctr">
              <a:buNone/>
            </a:pPr>
            <a:r>
              <a:rPr lang="en-US" sz="13800" dirty="0"/>
              <a:t>You</a:t>
            </a:r>
          </a:p>
        </p:txBody>
      </p:sp>
      <p:pic>
        <p:nvPicPr>
          <p:cNvPr id="3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3019" y="5963786"/>
            <a:ext cx="777760" cy="74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353220" y="5961163"/>
            <a:ext cx="1393861" cy="57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97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" y="152400"/>
            <a:ext cx="9143999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Proposed Focus Areas</a:t>
            </a:r>
            <a:endParaRPr sz="2800" b="1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9" name="Shape 169"/>
          <p:cNvGrpSpPr/>
          <p:nvPr/>
        </p:nvGrpSpPr>
        <p:grpSpPr>
          <a:xfrm>
            <a:off x="1371599" y="1600200"/>
            <a:ext cx="6553201" cy="4724399"/>
            <a:chOff x="-1" y="0"/>
            <a:chExt cx="6553201" cy="4724399"/>
          </a:xfrm>
        </p:grpSpPr>
        <p:sp>
          <p:nvSpPr>
            <p:cNvPr id="170" name="Shape 170"/>
            <p:cNvSpPr/>
            <p:nvPr/>
          </p:nvSpPr>
          <p:spPr>
            <a:xfrm rot="-5400000">
              <a:off x="457200" y="-457200"/>
              <a:ext cx="2362199" cy="3276600"/>
            </a:xfrm>
            <a:prstGeom prst="round1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Shape 171"/>
            <p:cNvSpPr txBox="1"/>
            <p:nvPr/>
          </p:nvSpPr>
          <p:spPr>
            <a:xfrm>
              <a:off x="-1" y="1"/>
              <a:ext cx="3276600" cy="1771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6025" tIns="256025" rIns="256025" bIns="2560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dirty="0">
                  <a:latin typeface="Calibri"/>
                  <a:ea typeface="Calibri"/>
                  <a:cs typeface="Calibri"/>
                  <a:sym typeface="Calibri"/>
                </a:rPr>
                <a:t>RMNCAH</a:t>
              </a:r>
              <a:endParaRPr sz="3600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Shape 172"/>
            <p:cNvSpPr/>
            <p:nvPr/>
          </p:nvSpPr>
          <p:spPr>
            <a:xfrm>
              <a:off x="3276600" y="0"/>
              <a:ext cx="3276600" cy="2362199"/>
            </a:xfrm>
            <a:prstGeom prst="round1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Shape 173"/>
            <p:cNvSpPr txBox="1"/>
            <p:nvPr/>
          </p:nvSpPr>
          <p:spPr>
            <a:xfrm>
              <a:off x="3276600" y="0"/>
              <a:ext cx="3276600" cy="1771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6025" tIns="256025" rIns="256025" bIns="2560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latin typeface="Calibri"/>
                  <a:ea typeface="Calibri"/>
                  <a:cs typeface="Calibri"/>
                  <a:sym typeface="Calibri"/>
                </a:rPr>
                <a:t>Early Learning</a:t>
              </a:r>
              <a:endParaRPr sz="36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 rot="10800000">
              <a:off x="0" y="2362199"/>
              <a:ext cx="3276600" cy="2362199"/>
            </a:xfrm>
            <a:prstGeom prst="round1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Shape 175"/>
            <p:cNvSpPr txBox="1"/>
            <p:nvPr/>
          </p:nvSpPr>
          <p:spPr>
            <a:xfrm>
              <a:off x="0" y="2952749"/>
              <a:ext cx="3276600" cy="1771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6025" tIns="256025" rIns="256025" bIns="2560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latin typeface="Calibri"/>
                  <a:ea typeface="Calibri"/>
                  <a:cs typeface="Calibri"/>
                  <a:sym typeface="Calibri"/>
                </a:rPr>
                <a:t>Nutrition</a:t>
              </a:r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 rot="5400000">
              <a:off x="3733800" y="1904999"/>
              <a:ext cx="2362199" cy="3276600"/>
            </a:xfrm>
            <a:prstGeom prst="round1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Shape 177"/>
            <p:cNvSpPr txBox="1"/>
            <p:nvPr/>
          </p:nvSpPr>
          <p:spPr>
            <a:xfrm>
              <a:off x="3276599" y="2952749"/>
              <a:ext cx="3276600" cy="1771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6025" tIns="256025" rIns="256025" bIns="2560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latin typeface="Calibri"/>
                  <a:ea typeface="Calibri"/>
                  <a:cs typeface="Calibri"/>
                  <a:sym typeface="Calibri"/>
                </a:rPr>
                <a:t>CRVS</a:t>
              </a:r>
              <a:endParaRPr sz="36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Shape 178"/>
            <p:cNvSpPr/>
            <p:nvPr/>
          </p:nvSpPr>
          <p:spPr>
            <a:xfrm>
              <a:off x="2293619" y="1771649"/>
              <a:ext cx="1965960" cy="1181099"/>
            </a:xfrm>
            <a:prstGeom prst="roundRect">
              <a:avLst>
                <a:gd name="adj" fmla="val 16667"/>
              </a:avLst>
            </a:prstGeom>
            <a:solidFill>
              <a:srgbClr val="A7AFB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Shape 179"/>
            <p:cNvSpPr txBox="1"/>
            <p:nvPr/>
          </p:nvSpPr>
          <p:spPr>
            <a:xfrm>
              <a:off x="2351276" y="1829306"/>
              <a:ext cx="1850646" cy="10657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GFF Investment case </a:t>
              </a:r>
              <a:endParaRPr sz="1050" b="1" dirty="0"/>
            </a:p>
          </p:txBody>
        </p:sp>
      </p:grpSp>
      <p:pic>
        <p:nvPicPr>
          <p:cNvPr id="14" name="Picture 2" descr="Description: MW Malaw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1866" y="6141821"/>
            <a:ext cx="527503" cy="50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203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Key Activities</a:t>
            </a:r>
            <a:endParaRPr sz="36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07912155"/>
              </p:ext>
            </p:extLst>
          </p:nvPr>
        </p:nvGraphicFramePr>
        <p:xfrm>
          <a:off x="381000" y="1143000"/>
          <a:ext cx="8534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 descr="Description: MW Malawi 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55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Country Leadership </a:t>
            </a:r>
          </a:p>
          <a:p>
            <a:r>
              <a:rPr lang="en-US" sz="3600" dirty="0"/>
              <a:t>Inclusiveness</a:t>
            </a:r>
          </a:p>
          <a:p>
            <a:r>
              <a:rPr lang="en-US" sz="3600" dirty="0"/>
              <a:t>Transparency</a:t>
            </a:r>
          </a:p>
          <a:p>
            <a:r>
              <a:rPr lang="en-US" sz="3600" dirty="0"/>
              <a:t>Mutual accountability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Guiding Principles</a:t>
            </a:r>
          </a:p>
        </p:txBody>
      </p:sp>
      <p:pic>
        <p:nvPicPr>
          <p:cNvPr id="4" name="Picture 2" descr="Description: MW Malaw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97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Role of Country Platform</a:t>
            </a:r>
          </a:p>
        </p:txBody>
      </p:sp>
      <p:pic>
        <p:nvPicPr>
          <p:cNvPr id="4" name="Picture 2" descr="Description: MW Malaw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606" y="6019800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543800" y="6019800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54114633"/>
              </p:ext>
            </p:extLst>
          </p:nvPr>
        </p:nvGraphicFramePr>
        <p:xfrm>
          <a:off x="457200" y="1295400"/>
          <a:ext cx="822164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32265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" y="44450"/>
            <a:ext cx="9143999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n-US" sz="3600" b="1" dirty="0"/>
              <a:t>Malawi </a:t>
            </a:r>
            <a:r>
              <a:rPr lang="en-US" sz="3600" b="1" i="0" u="none" strike="noStrike" cap="none" dirty="0">
                <a:solidFill>
                  <a:schemeClr val="lt1"/>
                </a:solidFill>
                <a:sym typeface="Calibri"/>
              </a:rPr>
              <a:t>Country Platform Constituencies</a:t>
            </a:r>
            <a:endParaRPr sz="3200" b="1" dirty="0"/>
          </a:p>
        </p:txBody>
      </p:sp>
      <p:grpSp>
        <p:nvGrpSpPr>
          <p:cNvPr id="96" name="Shape 96"/>
          <p:cNvGrpSpPr/>
          <p:nvPr/>
        </p:nvGrpSpPr>
        <p:grpSpPr>
          <a:xfrm>
            <a:off x="76200" y="1371600"/>
            <a:ext cx="8963189" cy="3466986"/>
            <a:chOff x="325" y="1567169"/>
            <a:chExt cx="11950919" cy="2400186"/>
          </a:xfrm>
        </p:grpSpPr>
        <p:sp>
          <p:nvSpPr>
            <p:cNvPr id="97" name="Shape 97"/>
            <p:cNvSpPr/>
            <p:nvPr/>
          </p:nvSpPr>
          <p:spPr>
            <a:xfrm>
              <a:off x="5788276" y="2192218"/>
              <a:ext cx="131260" cy="5750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120000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8" name="Shape 98"/>
            <p:cNvSpPr/>
            <p:nvPr/>
          </p:nvSpPr>
          <p:spPr>
            <a:xfrm>
              <a:off x="5919536" y="2192218"/>
              <a:ext cx="5294162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9" name="Shape 99"/>
            <p:cNvSpPr/>
            <p:nvPr/>
          </p:nvSpPr>
          <p:spPr>
            <a:xfrm>
              <a:off x="5919536" y="2192218"/>
              <a:ext cx="3781544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106304"/>
                  </a:lnTo>
                  <a:lnTo>
                    <a:pt x="119999" y="106304"/>
                  </a:lnTo>
                  <a:lnTo>
                    <a:pt x="119999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0" name="Shape 100"/>
            <p:cNvSpPr/>
            <p:nvPr/>
          </p:nvSpPr>
          <p:spPr>
            <a:xfrm>
              <a:off x="5919536" y="2192218"/>
              <a:ext cx="2268926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1" name="Shape 101"/>
            <p:cNvSpPr/>
            <p:nvPr/>
          </p:nvSpPr>
          <p:spPr>
            <a:xfrm>
              <a:off x="5919536" y="2192218"/>
              <a:ext cx="756308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2" name="Shape 102"/>
            <p:cNvSpPr/>
            <p:nvPr/>
          </p:nvSpPr>
          <p:spPr>
            <a:xfrm>
              <a:off x="5163227" y="2192218"/>
              <a:ext cx="756308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3" name="Shape 103"/>
            <p:cNvSpPr/>
            <p:nvPr/>
          </p:nvSpPr>
          <p:spPr>
            <a:xfrm>
              <a:off x="3650609" y="2192218"/>
              <a:ext cx="2268926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4" name="Shape 104"/>
            <p:cNvSpPr/>
            <p:nvPr/>
          </p:nvSpPr>
          <p:spPr>
            <a:xfrm>
              <a:off x="2137991" y="2192218"/>
              <a:ext cx="3781544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0"/>
                  </a:moveTo>
                  <a:lnTo>
                    <a:pt x="119999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5" name="Shape 105"/>
            <p:cNvSpPr/>
            <p:nvPr/>
          </p:nvSpPr>
          <p:spPr>
            <a:xfrm>
              <a:off x="625373" y="2192218"/>
              <a:ext cx="5294162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6" name="Shape 106"/>
            <p:cNvSpPr/>
            <p:nvPr/>
          </p:nvSpPr>
          <p:spPr>
            <a:xfrm>
              <a:off x="5294487" y="1567169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5294487" y="1567169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8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 err="1">
                  <a:latin typeface="Calibri"/>
                  <a:ea typeface="Calibri"/>
                  <a:cs typeface="Calibri"/>
                  <a:sym typeface="Calibri"/>
                </a:rPr>
                <a:t>MoHP</a:t>
              </a:r>
              <a:r>
                <a:rPr lang="en-US" b="1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325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325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Government</a:t>
              </a:r>
              <a:endParaRPr sz="1100" b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MDAs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1512943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1512943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Development Partners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3025560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3025560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Funding Mechanisms</a:t>
              </a:r>
              <a:endParaRPr sz="1100" b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/Foundations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4538178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4538178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INGOs/NGOs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6050796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6050796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Private sector</a:t>
              </a:r>
              <a:endParaRPr sz="1600" b="1" dirty="0"/>
            </a:p>
          </p:txBody>
        </p:sp>
        <p:sp>
          <p:nvSpPr>
            <p:cNvPr id="118" name="Shape 118"/>
            <p:cNvSpPr/>
            <p:nvPr/>
          </p:nvSpPr>
          <p:spPr>
            <a:xfrm>
              <a:off x="7563414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 txBox="1"/>
            <p:nvPr/>
          </p:nvSpPr>
          <p:spPr>
            <a:xfrm>
              <a:off x="7563414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Professional Associations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9076032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Shape 121"/>
            <p:cNvSpPr txBox="1"/>
            <p:nvPr/>
          </p:nvSpPr>
          <p:spPr>
            <a:xfrm>
              <a:off x="9076032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lvl="0" indent="0" algn="ctr" rtl="0">
                <a:lnSpc>
                  <a:spcPct val="107916"/>
                </a:lnSpc>
                <a:spcBef>
                  <a:spcPts val="0"/>
                </a:spcBef>
                <a:spcAft>
                  <a:spcPts val="0"/>
                </a:spcAft>
                <a:buSzPts val="1100"/>
                <a:buNone/>
              </a:pPr>
              <a:r>
                <a:rPr lang="en-US" sz="1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CSOs/Councils/FBOs/Media</a:t>
              </a:r>
              <a:endParaRPr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10588650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10588644" y="3342317"/>
              <a:ext cx="13626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Academia/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Research Institutions</a:t>
              </a:r>
              <a:endParaRPr sz="1100" b="1" dirty="0"/>
            </a:p>
          </p:txBody>
        </p:sp>
        <p:sp>
          <p:nvSpPr>
            <p:cNvPr id="124" name="Shape 124"/>
            <p:cNvSpPr/>
            <p:nvPr/>
          </p:nvSpPr>
          <p:spPr>
            <a:xfrm>
              <a:off x="4538178" y="2454738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Shape 125"/>
            <p:cNvSpPr txBox="1"/>
            <p:nvPr/>
          </p:nvSpPr>
          <p:spPr>
            <a:xfrm>
              <a:off x="4538178" y="2454738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8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 dirty="0">
                  <a:latin typeface="Calibri"/>
                  <a:ea typeface="Calibri"/>
                  <a:cs typeface="Calibri"/>
                  <a:sym typeface="Calibri"/>
                </a:rPr>
                <a:t>Ministerial Se</a:t>
              </a:r>
              <a:r>
                <a:rPr lang="en-US" sz="14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cretariat</a:t>
              </a:r>
              <a:endParaRPr b="1" dirty="0"/>
            </a:p>
          </p:txBody>
        </p:sp>
      </p:grpSp>
      <p:pic>
        <p:nvPicPr>
          <p:cNvPr id="35" name="Picture 2" descr="Description: MW Malaw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606" y="6309302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635919" y="6350011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Shape 117"/>
          <p:cNvSpPr txBox="1"/>
          <p:nvPr/>
        </p:nvSpPr>
        <p:spPr>
          <a:xfrm>
            <a:off x="4622844" y="2658290"/>
            <a:ext cx="937573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Treasury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199861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" y="44450"/>
            <a:ext cx="9143999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n-US" sz="3600" b="1" dirty="0"/>
              <a:t>Malawi </a:t>
            </a:r>
            <a:r>
              <a:rPr lang="en-US" sz="3600" b="1" i="0" u="none" strike="noStrike" cap="none" dirty="0">
                <a:solidFill>
                  <a:schemeClr val="lt1"/>
                </a:solidFill>
                <a:sym typeface="Calibri"/>
              </a:rPr>
              <a:t>Country Platform Representatives </a:t>
            </a:r>
            <a:endParaRPr sz="3200" b="1" dirty="0"/>
          </a:p>
        </p:txBody>
      </p:sp>
      <p:grpSp>
        <p:nvGrpSpPr>
          <p:cNvPr id="96" name="Shape 96"/>
          <p:cNvGrpSpPr/>
          <p:nvPr/>
        </p:nvGrpSpPr>
        <p:grpSpPr>
          <a:xfrm>
            <a:off x="76200" y="1371600"/>
            <a:ext cx="8963189" cy="3466986"/>
            <a:chOff x="325" y="1567169"/>
            <a:chExt cx="11950919" cy="2400186"/>
          </a:xfrm>
        </p:grpSpPr>
        <p:sp>
          <p:nvSpPr>
            <p:cNvPr id="97" name="Shape 97"/>
            <p:cNvSpPr/>
            <p:nvPr/>
          </p:nvSpPr>
          <p:spPr>
            <a:xfrm>
              <a:off x="5788276" y="2192218"/>
              <a:ext cx="131260" cy="5750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120000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8" name="Shape 98"/>
            <p:cNvSpPr/>
            <p:nvPr/>
          </p:nvSpPr>
          <p:spPr>
            <a:xfrm>
              <a:off x="5919536" y="2192218"/>
              <a:ext cx="5294162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9" name="Shape 99"/>
            <p:cNvSpPr/>
            <p:nvPr/>
          </p:nvSpPr>
          <p:spPr>
            <a:xfrm>
              <a:off x="5919536" y="2192218"/>
              <a:ext cx="3781544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106304"/>
                  </a:lnTo>
                  <a:lnTo>
                    <a:pt x="119999" y="106304"/>
                  </a:lnTo>
                  <a:lnTo>
                    <a:pt x="119999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0" name="Shape 100"/>
            <p:cNvSpPr/>
            <p:nvPr/>
          </p:nvSpPr>
          <p:spPr>
            <a:xfrm>
              <a:off x="5919536" y="2192218"/>
              <a:ext cx="2268926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1" name="Shape 101"/>
            <p:cNvSpPr/>
            <p:nvPr/>
          </p:nvSpPr>
          <p:spPr>
            <a:xfrm>
              <a:off x="5919536" y="2192218"/>
              <a:ext cx="756308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2" name="Shape 102"/>
            <p:cNvSpPr/>
            <p:nvPr/>
          </p:nvSpPr>
          <p:spPr>
            <a:xfrm>
              <a:off x="5163227" y="2192218"/>
              <a:ext cx="756308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3" name="Shape 103"/>
            <p:cNvSpPr/>
            <p:nvPr/>
          </p:nvSpPr>
          <p:spPr>
            <a:xfrm>
              <a:off x="3650609" y="2192218"/>
              <a:ext cx="2268926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4" name="Shape 104"/>
            <p:cNvSpPr/>
            <p:nvPr/>
          </p:nvSpPr>
          <p:spPr>
            <a:xfrm>
              <a:off x="2137991" y="2192218"/>
              <a:ext cx="3781544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0"/>
                  </a:moveTo>
                  <a:lnTo>
                    <a:pt x="119999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5" name="Shape 105"/>
            <p:cNvSpPr/>
            <p:nvPr/>
          </p:nvSpPr>
          <p:spPr>
            <a:xfrm>
              <a:off x="625373" y="2192218"/>
              <a:ext cx="5294162" cy="11500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15396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6" name="Shape 106"/>
            <p:cNvSpPr/>
            <p:nvPr/>
          </p:nvSpPr>
          <p:spPr>
            <a:xfrm>
              <a:off x="5294487" y="1567169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5294487" y="1567169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8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 err="1">
                  <a:latin typeface="Calibri"/>
                  <a:ea typeface="Calibri"/>
                  <a:cs typeface="Calibri"/>
                  <a:sym typeface="Calibri"/>
                </a:rPr>
                <a:t>MoHP</a:t>
              </a:r>
              <a:r>
                <a:rPr lang="en-US" b="1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325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325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Government</a:t>
              </a:r>
              <a:endParaRPr sz="1100" b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MDAs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1512943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1512943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Development Partners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3025560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3025560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Funding Mechanisms</a:t>
              </a:r>
              <a:endParaRPr sz="1100" b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dirty="0">
                  <a:latin typeface="Calibri"/>
                  <a:ea typeface="Calibri"/>
                  <a:cs typeface="Calibri"/>
                  <a:sym typeface="Calibri"/>
                </a:rPr>
                <a:t>/Foundations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4538178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4538178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INGOs/NGOs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6050796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6050796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Private sector</a:t>
              </a:r>
              <a:endParaRPr sz="1600" b="1" dirty="0"/>
            </a:p>
          </p:txBody>
        </p:sp>
        <p:sp>
          <p:nvSpPr>
            <p:cNvPr id="118" name="Shape 118"/>
            <p:cNvSpPr/>
            <p:nvPr/>
          </p:nvSpPr>
          <p:spPr>
            <a:xfrm>
              <a:off x="7563414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 txBox="1"/>
            <p:nvPr/>
          </p:nvSpPr>
          <p:spPr>
            <a:xfrm>
              <a:off x="7563414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Professional Associations</a:t>
              </a:r>
              <a:endParaRPr sz="1100" b="1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9076032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Shape 121"/>
            <p:cNvSpPr txBox="1"/>
            <p:nvPr/>
          </p:nvSpPr>
          <p:spPr>
            <a:xfrm>
              <a:off x="9076032" y="3342307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lvl="0" indent="0" algn="ctr" rtl="0">
                <a:lnSpc>
                  <a:spcPct val="107916"/>
                </a:lnSpc>
                <a:spcBef>
                  <a:spcPts val="0"/>
                </a:spcBef>
                <a:spcAft>
                  <a:spcPts val="0"/>
                </a:spcAft>
                <a:buSzPts val="1100"/>
                <a:buNone/>
              </a:pPr>
              <a:r>
                <a:rPr lang="en-US" sz="1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CSOs/Councils/FBOs/Media</a:t>
              </a:r>
              <a:endParaRPr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10588650" y="3342307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10588644" y="3342317"/>
              <a:ext cx="13626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Academia/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Research Institutions</a:t>
              </a:r>
              <a:endParaRPr sz="1100" b="1" dirty="0"/>
            </a:p>
          </p:txBody>
        </p:sp>
        <p:sp>
          <p:nvSpPr>
            <p:cNvPr id="124" name="Shape 124"/>
            <p:cNvSpPr/>
            <p:nvPr/>
          </p:nvSpPr>
          <p:spPr>
            <a:xfrm>
              <a:off x="4538178" y="2454738"/>
              <a:ext cx="1250097" cy="62504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Shape 125"/>
            <p:cNvSpPr txBox="1"/>
            <p:nvPr/>
          </p:nvSpPr>
          <p:spPr>
            <a:xfrm>
              <a:off x="4538178" y="2454738"/>
              <a:ext cx="1250097" cy="625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8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 dirty="0">
                  <a:latin typeface="Calibri"/>
                  <a:ea typeface="Calibri"/>
                  <a:cs typeface="Calibri"/>
                  <a:sym typeface="Calibri"/>
                </a:rPr>
                <a:t>Ministerial Se</a:t>
              </a:r>
              <a:r>
                <a:rPr lang="en-US" sz="14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cretariat</a:t>
              </a:r>
              <a:endParaRPr b="1" dirty="0"/>
            </a:p>
          </p:txBody>
        </p:sp>
      </p:grpSp>
      <p:pic>
        <p:nvPicPr>
          <p:cNvPr id="35" name="Picture 2" descr="Description: MW Malaw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606" y="6309302"/>
            <a:ext cx="495394" cy="4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 descr="C:\Users\aeawosusi.CHAI\Pictures\gff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 bwMode="auto">
          <a:xfrm>
            <a:off x="7635919" y="6350011"/>
            <a:ext cx="1050881" cy="4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Shape 111"/>
          <p:cNvSpPr txBox="1"/>
          <p:nvPr/>
        </p:nvSpPr>
        <p:spPr>
          <a:xfrm>
            <a:off x="1210663" y="5105400"/>
            <a:ext cx="1989737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latin typeface="Calibri"/>
                <a:ea typeface="Calibri"/>
                <a:cs typeface="Calibri"/>
                <a:sym typeface="Calibri"/>
              </a:rPr>
              <a:t>Health Donors Group</a:t>
            </a:r>
            <a:endParaRPr sz="1200" b="1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Shape 111"/>
          <p:cNvSpPr txBox="1"/>
          <p:nvPr/>
        </p:nvSpPr>
        <p:spPr>
          <a:xfrm>
            <a:off x="76199" y="5105400"/>
            <a:ext cx="937573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latin typeface="Calibri"/>
                <a:ea typeface="Calibri"/>
                <a:cs typeface="Calibri"/>
                <a:sym typeface="Calibri"/>
              </a:rPr>
              <a:t>All Proposed Members</a:t>
            </a:r>
            <a:endParaRPr sz="1200" b="1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111"/>
          <p:cNvSpPr txBox="1"/>
          <p:nvPr/>
        </p:nvSpPr>
        <p:spPr>
          <a:xfrm>
            <a:off x="3479589" y="5105400"/>
            <a:ext cx="937573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latin typeface="Calibri"/>
                <a:ea typeface="Calibri"/>
                <a:cs typeface="Calibri"/>
                <a:sym typeface="Calibri"/>
              </a:rPr>
              <a:t>Technical Assistance Partners</a:t>
            </a:r>
            <a:endParaRPr sz="1200" b="1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Shape 111"/>
          <p:cNvSpPr txBox="1"/>
          <p:nvPr/>
        </p:nvSpPr>
        <p:spPr>
          <a:xfrm>
            <a:off x="4622844" y="5105400"/>
            <a:ext cx="937573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latin typeface="Calibri"/>
                <a:ea typeface="Calibri"/>
                <a:cs typeface="Calibri"/>
                <a:sym typeface="Calibri"/>
              </a:rPr>
              <a:t>CHAM</a:t>
            </a:r>
            <a:endParaRPr sz="1200" b="1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Shape 111"/>
          <p:cNvSpPr txBox="1"/>
          <p:nvPr/>
        </p:nvSpPr>
        <p:spPr>
          <a:xfrm>
            <a:off x="6873355" y="5105400"/>
            <a:ext cx="937573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r>
              <a:rPr lang="en-US" sz="800" dirty="0"/>
              <a:t>MHEN, CSONA, Family Planning Association of Malawi, HREP, NYM</a:t>
            </a:r>
          </a:p>
        </p:txBody>
      </p:sp>
      <p:sp>
        <p:nvSpPr>
          <p:cNvPr id="41" name="Shape 111"/>
          <p:cNvSpPr txBox="1"/>
          <p:nvPr/>
        </p:nvSpPr>
        <p:spPr>
          <a:xfrm>
            <a:off x="8059627" y="5116940"/>
            <a:ext cx="937573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r>
              <a:rPr lang="en-US" sz="800" dirty="0"/>
              <a:t>College of Medicine – University of Malawi</a:t>
            </a:r>
          </a:p>
        </p:txBody>
      </p:sp>
      <p:sp>
        <p:nvSpPr>
          <p:cNvPr id="42" name="Shape 111"/>
          <p:cNvSpPr txBox="1"/>
          <p:nvPr/>
        </p:nvSpPr>
        <p:spPr>
          <a:xfrm>
            <a:off x="5711927" y="5116940"/>
            <a:ext cx="1069873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r>
              <a:rPr lang="en-US" sz="800" b="1" dirty="0"/>
              <a:t>Medical Association of Malawi </a:t>
            </a:r>
          </a:p>
          <a:p>
            <a:endParaRPr lang="en-US" sz="800" b="1" dirty="0"/>
          </a:p>
          <a:p>
            <a:r>
              <a:rPr lang="en-US" sz="800" b="1" dirty="0"/>
              <a:t>National Organization of Nurses and Midwives of Malawi</a:t>
            </a:r>
          </a:p>
        </p:txBody>
      </p:sp>
      <p:sp>
        <p:nvSpPr>
          <p:cNvPr id="2" name="Down Arrow 1"/>
          <p:cNvSpPr/>
          <p:nvPr/>
        </p:nvSpPr>
        <p:spPr>
          <a:xfrm>
            <a:off x="304800" y="4838586"/>
            <a:ext cx="240185" cy="266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own Arrow 43"/>
          <p:cNvSpPr/>
          <p:nvPr/>
        </p:nvSpPr>
        <p:spPr>
          <a:xfrm>
            <a:off x="1559356" y="4838387"/>
            <a:ext cx="240185" cy="266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>
            <a:off x="2693819" y="4838586"/>
            <a:ext cx="240185" cy="266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3806636" y="4838387"/>
            <a:ext cx="240185" cy="266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>
            <a:off x="6097209" y="4857579"/>
            <a:ext cx="240185" cy="266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>
            <a:off x="4971537" y="4838387"/>
            <a:ext cx="240185" cy="266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7222048" y="4838387"/>
            <a:ext cx="240185" cy="266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>
            <a:off x="8408320" y="4857579"/>
            <a:ext cx="240185" cy="266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hape 117"/>
          <p:cNvSpPr txBox="1"/>
          <p:nvPr/>
        </p:nvSpPr>
        <p:spPr>
          <a:xfrm>
            <a:off x="4622844" y="2658290"/>
            <a:ext cx="937573" cy="9028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600" tIns="7600" rIns="7600" bIns="7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Treasury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304486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556489"/>
              </p:ext>
            </p:extLst>
          </p:nvPr>
        </p:nvGraphicFramePr>
        <p:xfrm>
          <a:off x="228600" y="1295400"/>
          <a:ext cx="8763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Working Modality </a:t>
            </a:r>
          </a:p>
        </p:txBody>
      </p:sp>
    </p:spTree>
    <p:extLst>
      <p:ext uri="{BB962C8B-B14F-4D97-AF65-F5344CB8AC3E}">
        <p14:creationId xmlns:p14="http://schemas.microsoft.com/office/powerpoint/2010/main" val="25362176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5SEw5W0ky9p6xDlo__a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5SEw5W0ky9p6xDlo__ag"/>
</p:tagLst>
</file>

<file path=ppt/theme/theme1.xml><?xml version="1.0" encoding="utf-8"?>
<a:theme xmlns:a="http://schemas.openxmlformats.org/drawingml/2006/main" name="CHAI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3713</TotalTime>
  <Words>670</Words>
  <Application>Microsoft Office PowerPoint</Application>
  <PresentationFormat>On-screen Show (4:3)</PresentationFormat>
  <Paragraphs>193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ヒラギノ角ゴ Pro W3</vt:lpstr>
      <vt:lpstr>CHAI Blue</vt:lpstr>
      <vt:lpstr>Global Financing Facility  Country Platform  July 2018</vt:lpstr>
      <vt:lpstr>GFF is a Multi-Stakeholder Platform  </vt:lpstr>
      <vt:lpstr>Proposed Focus Areas</vt:lpstr>
      <vt:lpstr>Key Activities</vt:lpstr>
      <vt:lpstr>Guiding Principles</vt:lpstr>
      <vt:lpstr>Role of Country Platform</vt:lpstr>
      <vt:lpstr>Malawi Country Platform Constituencies</vt:lpstr>
      <vt:lpstr>Malawi Country Platform Representatives </vt:lpstr>
      <vt:lpstr>Working Modality </vt:lpstr>
      <vt:lpstr>Government Ministries and Agencies</vt:lpstr>
      <vt:lpstr>Development Partners</vt:lpstr>
      <vt:lpstr>(Global) Funding Mechanisms/Foundations</vt:lpstr>
      <vt:lpstr>Civil Society/Media/Accountability/FBOs</vt:lpstr>
      <vt:lpstr>INGOs</vt:lpstr>
      <vt:lpstr>Private Sector</vt:lpstr>
      <vt:lpstr>Professional Associations</vt:lpstr>
      <vt:lpstr>Academic/Research Institutions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Abiodun Emmanuel Awosusi</dc:creator>
  <cp:lastModifiedBy>Gerald Manthalu</cp:lastModifiedBy>
  <cp:revision>259</cp:revision>
  <cp:lastPrinted>2018-07-17T07:39:06Z</cp:lastPrinted>
  <dcterms:created xsi:type="dcterms:W3CDTF">2017-11-14T11:32:42Z</dcterms:created>
  <dcterms:modified xsi:type="dcterms:W3CDTF">2018-07-23T06:11:12Z</dcterms:modified>
</cp:coreProperties>
</file>