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632" r:id="rId4"/>
    <p:sldId id="257" r:id="rId5"/>
    <p:sldId id="263" r:id="rId6"/>
    <p:sldId id="627" r:id="rId7"/>
    <p:sldId id="256" r:id="rId8"/>
    <p:sldId id="567" r:id="rId9"/>
    <p:sldId id="289" r:id="rId10"/>
    <p:sldId id="633" r:id="rId11"/>
    <p:sldId id="611" r:id="rId12"/>
    <p:sldId id="612" r:id="rId13"/>
    <p:sldId id="635" r:id="rId14"/>
    <p:sldId id="636" r:id="rId15"/>
    <p:sldId id="634" r:id="rId16"/>
    <p:sldId id="595" r:id="rId17"/>
    <p:sldId id="637" r:id="rId18"/>
    <p:sldId id="594" r:id="rId19"/>
    <p:sldId id="640" r:id="rId20"/>
    <p:sldId id="601" r:id="rId21"/>
    <p:sldId id="638" r:id="rId22"/>
    <p:sldId id="618" r:id="rId23"/>
    <p:sldId id="639" r:id="rId24"/>
    <p:sldId id="608" r:id="rId25"/>
    <p:sldId id="610" r:id="rId26"/>
    <p:sldId id="630" r:id="rId27"/>
    <p:sldId id="30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zanna Dennis" initials="SD" lastIdx="5" clrIdx="0">
    <p:extLst>
      <p:ext uri="{19B8F6BF-5375-455C-9EA6-DF929625EA0E}">
        <p15:presenceInfo xmlns:p15="http://schemas.microsoft.com/office/powerpoint/2012/main" userId="S::sdennis@pai.org::04e9966f-2680-411d-a3af-173479ef166d" providerId="AD"/>
      </p:ext>
    </p:extLst>
  </p:cmAuthor>
  <p:cmAuthor id="2" name="Maty Dia" initials="MD" lastIdx="3" clrIdx="1">
    <p:extLst>
      <p:ext uri="{19B8F6BF-5375-455C-9EA6-DF929625EA0E}">
        <p15:presenceInfo xmlns:p15="http://schemas.microsoft.com/office/powerpoint/2012/main" userId="Maty Dia" providerId="None"/>
      </p:ext>
    </p:extLst>
  </p:cmAuthor>
  <p:cmAuthor id="3" name="MWA" initials="M" lastIdx="1" clrIdx="2">
    <p:extLst>
      <p:ext uri="{19B8F6BF-5375-455C-9EA6-DF929625EA0E}">
        <p15:presenceInfo xmlns:p15="http://schemas.microsoft.com/office/powerpoint/2012/main" userId="MW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427"/>
    <a:srgbClr val="5B6D21"/>
    <a:srgbClr val="62983E"/>
    <a:srgbClr val="318337"/>
    <a:srgbClr val="2B855A"/>
    <a:srgbClr val="298F8F"/>
    <a:srgbClr val="CCCCFF"/>
    <a:srgbClr val="F59F71"/>
    <a:srgbClr val="2EBFAC"/>
    <a:srgbClr val="00B0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438"/>
    <p:restoredTop sz="75832"/>
  </p:normalViewPr>
  <p:slideViewPr>
    <p:cSldViewPr snapToGrid="0" snapToObjects="1">
      <p:cViewPr varScale="1">
        <p:scale>
          <a:sx n="108" d="100"/>
          <a:sy n="108" d="100"/>
        </p:scale>
        <p:origin x="120" y="336"/>
      </p:cViewPr>
      <p:guideLst>
        <p:guide orient="horz" pos="2160"/>
        <p:guide pos="3840"/>
      </p:guideLst>
    </p:cSldViewPr>
  </p:slideViewPr>
  <p:outlineViewPr>
    <p:cViewPr>
      <p:scale>
        <a:sx n="33" d="100"/>
        <a:sy n="33" d="100"/>
      </p:scale>
      <p:origin x="0" y="-6584"/>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79" d="100"/>
          <a:sy n="79" d="100"/>
        </p:scale>
        <p:origin x="115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Users\matydia\Library\Mobile%20Documents\com~apple~CloudDocs\Master%20survey%20f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matydia\Library\Mobile%20Documents\com~apple~CloudDocs\Master%20survey%20f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matydia\Library\Mobile%20Documents\com~apple~CloudDocs\Master%20survey%20f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Users\matydia\Library\Mobile%20Documents\com~apple~CloudDocs\Master%20survey%20fr.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Users\matydia\Library\Mobile%20Documents\com~apple~CloudDocs\Master%20survey%20fr.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Users\matydia\Library\Mobile%20Documents\com~apple~CloudDocs\Master%20survey%20fr.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Users\matydia\Library\Mobile%20Documents\com~apple~CloudDocs\Master%20survey%20fr.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Users\matydia\Library\Mobile%20Documents\com~apple~CloudDocs\Master%20survey%20fr.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687942677085652"/>
          <c:y val="0.1249839988274082"/>
          <c:w val="0.68325116807313524"/>
          <c:h val="0.75624050531398357"/>
        </c:manualLayout>
      </c:layout>
      <c:barChart>
        <c:barDir val="bar"/>
        <c:grouping val="clustered"/>
        <c:varyColors val="0"/>
        <c:ser>
          <c:idx val="0"/>
          <c:order val="0"/>
          <c:tx>
            <c:strRef>
              <c:f>'Question 10'!$B$3</c:f>
              <c:strCache>
                <c:ptCount val="1"/>
                <c:pt idx="0">
                  <c:v>Responses</c:v>
                </c:pt>
              </c:strCache>
            </c:strRef>
          </c:tx>
          <c:spPr>
            <a:solidFill>
              <a:schemeClr val="accent5">
                <a:lumMod val="50000"/>
              </a:schemeClr>
            </a:solidFill>
            <a:ln>
              <a:noFill/>
            </a:ln>
            <a:effectLst/>
          </c:spPr>
          <c:invertIfNegative val="0"/>
          <c:dPt>
            <c:idx val="0"/>
            <c:invertIfNegative val="0"/>
            <c:bubble3D val="0"/>
            <c:extLst>
              <c:ext xmlns:c16="http://schemas.microsoft.com/office/drawing/2014/chart" uri="{C3380CC4-5D6E-409C-BE32-E72D297353CC}">
                <c16:uniqueId val="{00000001-A6E9-A846-8383-F8BF5CA556DB}"/>
              </c:ext>
            </c:extLst>
          </c:dPt>
          <c:dPt>
            <c:idx val="1"/>
            <c:invertIfNegative val="0"/>
            <c:bubble3D val="0"/>
            <c:extLst>
              <c:ext xmlns:c16="http://schemas.microsoft.com/office/drawing/2014/chart" uri="{C3380CC4-5D6E-409C-BE32-E72D297353CC}">
                <c16:uniqueId val="{00000003-A6E9-A846-8383-F8BF5CA556DB}"/>
              </c:ext>
            </c:extLst>
          </c:dPt>
          <c:dPt>
            <c:idx val="2"/>
            <c:invertIfNegative val="0"/>
            <c:bubble3D val="0"/>
            <c:extLst>
              <c:ext xmlns:c16="http://schemas.microsoft.com/office/drawing/2014/chart" uri="{C3380CC4-5D6E-409C-BE32-E72D297353CC}">
                <c16:uniqueId val="{00000005-A6E9-A846-8383-F8BF5CA556DB}"/>
              </c:ext>
            </c:extLst>
          </c:dPt>
          <c:dPt>
            <c:idx val="3"/>
            <c:invertIfNegative val="0"/>
            <c:bubble3D val="0"/>
            <c:extLst>
              <c:ext xmlns:c16="http://schemas.microsoft.com/office/drawing/2014/chart" uri="{C3380CC4-5D6E-409C-BE32-E72D297353CC}">
                <c16:uniqueId val="{00000007-A6E9-A846-8383-F8BF5CA556DB}"/>
              </c:ext>
            </c:extLst>
          </c:dPt>
          <c:dPt>
            <c:idx val="4"/>
            <c:invertIfNegative val="0"/>
            <c:bubble3D val="0"/>
            <c:extLst>
              <c:ext xmlns:c16="http://schemas.microsoft.com/office/drawing/2014/chart" uri="{C3380CC4-5D6E-409C-BE32-E72D297353CC}">
                <c16:uniqueId val="{00000009-A6E9-A846-8383-F8BF5CA556DB}"/>
              </c:ext>
            </c:extLst>
          </c:dPt>
          <c:dPt>
            <c:idx val="5"/>
            <c:invertIfNegative val="0"/>
            <c:bubble3D val="0"/>
            <c:extLst>
              <c:ext xmlns:c16="http://schemas.microsoft.com/office/drawing/2014/chart" uri="{C3380CC4-5D6E-409C-BE32-E72D297353CC}">
                <c16:uniqueId val="{0000000B-A6E9-A846-8383-F8BF5CA556DB}"/>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'Question 10'!$A$4:$A$9</c:f>
              <c:strCache>
                <c:ptCount val="6"/>
                <c:pt idx="0">
                  <c:v>NGO</c:v>
                </c:pt>
                <c:pt idx="1">
                  <c:v>Association</c:v>
                </c:pt>
                <c:pt idx="2">
                  <c:v>Coalition</c:v>
                </c:pt>
                <c:pt idx="3">
                  <c:v>Community-based</c:v>
                </c:pt>
                <c:pt idx="4">
                  <c:v>Faith-based</c:v>
                </c:pt>
                <c:pt idx="5">
                  <c:v>Research</c:v>
                </c:pt>
              </c:strCache>
            </c:strRef>
          </c:cat>
          <c:val>
            <c:numRef>
              <c:f>'Question 10'!$B$4:$B$9</c:f>
              <c:numCache>
                <c:formatCode>0%</c:formatCode>
                <c:ptCount val="6"/>
                <c:pt idx="0">
                  <c:v>0.56030000000000002</c:v>
                </c:pt>
                <c:pt idx="1">
                  <c:v>0.2482</c:v>
                </c:pt>
                <c:pt idx="2">
                  <c:v>0.1206</c:v>
                </c:pt>
                <c:pt idx="3">
                  <c:v>4.9599999999999998E-2</c:v>
                </c:pt>
                <c:pt idx="4">
                  <c:v>1.4200000000000001E-2</c:v>
                </c:pt>
                <c:pt idx="5">
                  <c:v>7.1000000000000004E-3</c:v>
                </c:pt>
              </c:numCache>
            </c:numRef>
          </c:val>
          <c:extLst>
            <c:ext xmlns:c16="http://schemas.microsoft.com/office/drawing/2014/chart" uri="{C3380CC4-5D6E-409C-BE32-E72D297353CC}">
              <c16:uniqueId val="{0000000C-A6E9-A846-8383-F8BF5CA556DB}"/>
            </c:ext>
          </c:extLst>
        </c:ser>
        <c:dLbls>
          <c:showLegendKey val="0"/>
          <c:showVal val="0"/>
          <c:showCatName val="0"/>
          <c:showSerName val="0"/>
          <c:showPercent val="0"/>
          <c:showBubbleSize val="0"/>
        </c:dLbls>
        <c:gapWidth val="18"/>
        <c:overlap val="2"/>
        <c:axId val="10"/>
        <c:axId val="100"/>
      </c:barChart>
      <c:valAx>
        <c:axId val="100"/>
        <c:scaling>
          <c:orientation val="minMax"/>
        </c:scaling>
        <c:delete val="1"/>
        <c:axPos val="b"/>
        <c:numFmt formatCode="0%" sourceLinked="1"/>
        <c:majorTickMark val="out"/>
        <c:minorTickMark val="none"/>
        <c:tickLblPos val="nextTo"/>
        <c:crossAx val="10"/>
        <c:crosses val="autoZero"/>
        <c:crossBetween val="between"/>
      </c:valAx>
      <c:catAx>
        <c:axId val="10"/>
        <c:scaling>
          <c:orientation val="minMax"/>
        </c:scaling>
        <c:delete val="0"/>
        <c:axPos val="l"/>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mn-cs"/>
              </a:defRPr>
            </a:pPr>
            <a:endParaRPr lang="en-US"/>
          </a:p>
        </c:txPr>
        <c:crossAx val="100"/>
        <c:crosses val="autoZero"/>
        <c:auto val="0"/>
        <c:lblAlgn val="ctr"/>
        <c:lblOffset val="100"/>
        <c:noMultiLvlLbl val="0"/>
      </c:catAx>
      <c:spPr>
        <a:noFill/>
        <a:ln>
          <a:noFill/>
        </a:ln>
        <a:effectLst/>
      </c:spPr>
    </c:plotArea>
    <c:plotVisOnly val="0"/>
    <c:dispBlanksAs val="gap"/>
    <c:showDLblsOverMax val="0"/>
  </c:chart>
  <c:spPr>
    <a:solidFill>
      <a:schemeClr val="accent2">
        <a:lumMod val="20000"/>
        <a:lumOff val="80000"/>
        <a:alpha val="71000"/>
      </a:schemeClr>
    </a:solidFill>
    <a:ln w="6350" cap="flat" cmpd="sng" algn="ctr">
      <a:noFill/>
      <a:prstDash val="solid"/>
      <a:miter lim="800000"/>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Youth-Focused?</a:t>
            </a:r>
          </a:p>
        </c:rich>
      </c:tx>
      <c:layout>
        <c:manualLayout>
          <c:xMode val="edge"/>
          <c:yMode val="edge"/>
          <c:x val="0.25776966166449211"/>
          <c:y val="0.11584730291667629"/>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'Question 11'!$B$3</c:f>
              <c:strCache>
                <c:ptCount val="1"/>
                <c:pt idx="0">
                  <c:v>Responses</c:v>
                </c:pt>
              </c:strCache>
            </c:strRef>
          </c:tx>
          <c:dPt>
            <c:idx val="0"/>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3AAE-4DD0-9BD3-B75E4471DA49}"/>
              </c:ext>
            </c:extLst>
          </c:dPt>
          <c:dPt>
            <c:idx val="1"/>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AAE-4DD0-9BD3-B75E4471DA4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'Question 11'!$A$4:$A$5</c:f>
              <c:strCache>
                <c:ptCount val="2"/>
                <c:pt idx="0">
                  <c:v>Yes</c:v>
                </c:pt>
                <c:pt idx="1">
                  <c:v>No</c:v>
                </c:pt>
              </c:strCache>
            </c:strRef>
          </c:cat>
          <c:val>
            <c:numRef>
              <c:f>'Question 11'!$B$4:$B$5</c:f>
              <c:numCache>
                <c:formatCode>0.00%</c:formatCode>
                <c:ptCount val="2"/>
                <c:pt idx="0">
                  <c:v>0.56999999999999995</c:v>
                </c:pt>
                <c:pt idx="1">
                  <c:v>0.43</c:v>
                </c:pt>
              </c:numCache>
            </c:numRef>
          </c:val>
          <c:extLst>
            <c:ext xmlns:c16="http://schemas.microsoft.com/office/drawing/2014/chart" uri="{C3380CC4-5D6E-409C-BE32-E72D297353CC}">
              <c16:uniqueId val="{00000004-3AAE-4DD0-9BD3-B75E4471DA49}"/>
            </c:ext>
          </c:extLst>
        </c:ser>
        <c:dLbls>
          <c:showLegendKey val="0"/>
          <c:showVal val="0"/>
          <c:showCatName val="1"/>
          <c:showSerName val="0"/>
          <c:showPercent val="1"/>
          <c:showBubbleSize val="0"/>
          <c:showLeaderLines val="1"/>
        </c:dLbls>
      </c:pie3DChart>
      <c:spPr>
        <a:noFill/>
        <a:ln w="25400">
          <a:noFill/>
        </a:ln>
        <a:effectLst/>
      </c:spPr>
    </c:plotArea>
    <c:plotVisOnly val="0"/>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'Question 13'!$B$3</c:f>
              <c:strCache>
                <c:ptCount val="1"/>
                <c:pt idx="0">
                  <c:v>Answered</c:v>
                </c:pt>
              </c:strCache>
            </c:strRef>
          </c:tx>
          <c:spPr>
            <a:solidFill>
              <a:schemeClr val="accent2"/>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0-81AD-4F19-A56B-BFF176043A26}"/>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1-81AD-4F19-A56B-BFF176043A26}"/>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2-81AD-4F19-A56B-BFF176043A26}"/>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3-81AD-4F19-A56B-BFF176043A26}"/>
              </c:ext>
            </c:extLst>
          </c:dPt>
          <c:dPt>
            <c:idx val="5"/>
            <c:invertIfNegative val="0"/>
            <c:bubble3D val="0"/>
            <c:spPr>
              <a:solidFill>
                <a:srgbClr val="C00000"/>
              </a:solidFill>
              <a:ln>
                <a:noFill/>
              </a:ln>
              <a:effectLst/>
            </c:spPr>
            <c:extLst>
              <c:ext xmlns:c16="http://schemas.microsoft.com/office/drawing/2014/chart" uri="{C3380CC4-5D6E-409C-BE32-E72D297353CC}">
                <c16:uniqueId val="{00000004-81AD-4F19-A56B-BFF176043A26}"/>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'Question 13'!$A$4:$A$9</c:f>
              <c:strCache>
                <c:ptCount val="6"/>
                <c:pt idx="0">
                  <c:v>Sexual &amp; reproductive health rights</c:v>
                </c:pt>
                <c:pt idx="1">
                  <c:v>Other (please specify)</c:v>
                </c:pt>
                <c:pt idx="2">
                  <c:v>Gender and human rights</c:v>
                </c:pt>
                <c:pt idx="3">
                  <c:v>Nutrition</c:v>
                </c:pt>
                <c:pt idx="4">
                  <c:v>Education</c:v>
                </c:pt>
                <c:pt idx="5">
                  <c:v>Democracy, governance, citizenship</c:v>
                </c:pt>
              </c:strCache>
            </c:strRef>
          </c:cat>
          <c:val>
            <c:numRef>
              <c:f>'Question 13'!$B$4:$B$9</c:f>
              <c:numCache>
                <c:formatCode>0.00%</c:formatCode>
                <c:ptCount val="6"/>
                <c:pt idx="0">
                  <c:v>0.70920000000000005</c:v>
                </c:pt>
                <c:pt idx="1">
                  <c:v>0.31209999999999999</c:v>
                </c:pt>
                <c:pt idx="2" formatCode="0%">
                  <c:v>0.17019999999999999</c:v>
                </c:pt>
                <c:pt idx="3">
                  <c:v>0.16309999999999999</c:v>
                </c:pt>
                <c:pt idx="4">
                  <c:v>7.8E-2</c:v>
                </c:pt>
                <c:pt idx="5">
                  <c:v>2.8400000000000002E-2</c:v>
                </c:pt>
              </c:numCache>
            </c:numRef>
          </c:val>
          <c:extLst>
            <c:ext xmlns:c16="http://schemas.microsoft.com/office/drawing/2014/chart" uri="{C3380CC4-5D6E-409C-BE32-E72D297353CC}">
              <c16:uniqueId val="{00000000-E76D-DC4D-A995-8FDC39580AC8}"/>
            </c:ext>
          </c:extLst>
        </c:ser>
        <c:dLbls>
          <c:showLegendKey val="0"/>
          <c:showVal val="0"/>
          <c:showCatName val="0"/>
          <c:showSerName val="0"/>
          <c:showPercent val="0"/>
          <c:showBubbleSize val="0"/>
        </c:dLbls>
        <c:gapWidth val="71"/>
        <c:axId val="10"/>
        <c:axId val="100"/>
      </c:barChart>
      <c:valAx>
        <c:axId val="100"/>
        <c:scaling>
          <c:orientation val="minMax"/>
        </c:scaling>
        <c:delete val="1"/>
        <c:axPos val="l"/>
        <c:numFmt formatCode="0.00%" sourceLinked="1"/>
        <c:majorTickMark val="out"/>
        <c:minorTickMark val="none"/>
        <c:tickLblPos val="nextTo"/>
        <c:crossAx val="10"/>
        <c:crosses val="autoZero"/>
        <c:crossBetween val="between"/>
      </c:valAx>
      <c:catAx>
        <c:axId val="10"/>
        <c:scaling>
          <c:orientation val="minMax"/>
        </c:scaling>
        <c:delete val="0"/>
        <c:axPos val="b"/>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mn-cs"/>
              </a:defRPr>
            </a:pPr>
            <a:endParaRPr lang="en-US"/>
          </a:p>
        </c:txPr>
        <c:crossAx val="100"/>
        <c:crosses val="autoZero"/>
        <c:auto val="0"/>
        <c:lblAlgn val="ctr"/>
        <c:lblOffset val="100"/>
        <c:noMultiLvlLbl val="0"/>
      </c:catAx>
      <c:spPr>
        <a:solidFill>
          <a:schemeClr val="bg1">
            <a:lumMod val="95000"/>
          </a:schemeClr>
        </a:solidFill>
        <a:ln>
          <a:noFill/>
        </a:ln>
        <a:effectLst/>
      </c:spPr>
    </c:plotArea>
    <c:plotVisOnly val="0"/>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14907240521615"/>
          <c:y val="1.570889670310846E-2"/>
          <c:w val="0.6624502830786132"/>
          <c:h val="0.78039350450687117"/>
        </c:manualLayout>
      </c:layout>
      <c:pieChart>
        <c:varyColors val="1"/>
        <c:dLbls>
          <c:showLegendKey val="0"/>
          <c:showVal val="0"/>
          <c:showCatName val="0"/>
          <c:showSerName val="0"/>
          <c:showPercent val="0"/>
          <c:showBubbleSize val="0"/>
          <c:showLeaderLines val="0"/>
        </c:dLbls>
        <c:firstSliceAng val="0"/>
      </c:pieChart>
    </c:plotArea>
    <c:legend>
      <c:legendPos val="b"/>
      <c:overlay val="0"/>
      <c:txPr>
        <a:bodyPr/>
        <a:lstStyle/>
        <a:p>
          <a:pPr>
            <a:defRPr sz="1800"/>
          </a:pPr>
          <a:endParaRPr lang="en-US"/>
        </a:p>
      </c:txPr>
    </c:legend>
    <c:plotVisOnly val="0"/>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'Question 22'!$B$3</c:f>
              <c:strCache>
                <c:ptCount val="1"/>
                <c:pt idx="0">
                  <c:v>Responses</c:v>
                </c:pt>
              </c:strCache>
            </c:strRef>
          </c:tx>
          <c:spPr>
            <a:pattFill prst="ltUpDiag">
              <a:fgClr>
                <a:schemeClr val="accent1"/>
              </a:fgClr>
              <a:bgClr>
                <a:schemeClr val="lt1"/>
              </a:bgClr>
            </a:pattFill>
            <a:ln>
              <a:noFill/>
            </a:ln>
            <a:effectLst/>
          </c:spPr>
          <c:invertIfNegative val="0"/>
          <c:dPt>
            <c:idx val="6"/>
            <c:invertIfNegative val="0"/>
            <c:bubble3D val="0"/>
            <c:spPr>
              <a:pattFill prst="ltUpDiag">
                <a:fgClr>
                  <a:schemeClr val="accent1"/>
                </a:fgClr>
                <a:bgClr>
                  <a:schemeClr val="lt1"/>
                </a:bgClr>
              </a:pattFill>
              <a:ln w="28575">
                <a:solidFill>
                  <a:srgbClr val="FF0000"/>
                </a:solidFill>
              </a:ln>
              <a:effectLst/>
            </c:spPr>
            <c:extLst>
              <c:ext xmlns:c16="http://schemas.microsoft.com/office/drawing/2014/chart" uri="{C3380CC4-5D6E-409C-BE32-E72D297353CC}">
                <c16:uniqueId val="{00000000-24E8-114A-85C0-C7091A545B0D}"/>
              </c:ext>
            </c:extLst>
          </c:dPt>
          <c:dLbls>
            <c:spPr>
              <a:solidFill>
                <a:schemeClr val="accent1">
                  <a:alpha val="70000"/>
                </a:schemeClr>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'Question 22'!$A$4:$A$14</c:f>
              <c:strCache>
                <c:ptCount val="11"/>
                <c:pt idx="0">
                  <c:v>CS platform building</c:v>
                </c:pt>
                <c:pt idx="1">
                  <c:v>Monitoring implementation</c:v>
                </c:pt>
                <c:pt idx="2">
                  <c:v>Accountability</c:v>
                </c:pt>
                <c:pt idx="3">
                  <c:v>Budget advocacy</c:v>
                </c:pt>
                <c:pt idx="4">
                  <c:v>Policy Advocacy</c:v>
                </c:pt>
                <c:pt idx="5">
                  <c:v>Resource mobilization</c:v>
                </c:pt>
                <c:pt idx="6">
                  <c:v>Engagement in investment case development</c:v>
                </c:pt>
                <c:pt idx="7">
                  <c:v>Health financing strategies or policy</c:v>
                </c:pt>
                <c:pt idx="8">
                  <c:v>Educating civil society on the GFF processes and opportunities</c:v>
                </c:pt>
                <c:pt idx="9">
                  <c:v>Technical support</c:v>
                </c:pt>
                <c:pt idx="10">
                  <c:v>Governance</c:v>
                </c:pt>
              </c:strCache>
            </c:strRef>
          </c:cat>
          <c:val>
            <c:numRef>
              <c:f>'Question 22'!$B$4:$B$14</c:f>
              <c:numCache>
                <c:formatCode>0%</c:formatCode>
                <c:ptCount val="11"/>
                <c:pt idx="0">
                  <c:v>0.59677419354838712</c:v>
                </c:pt>
                <c:pt idx="1">
                  <c:v>0.33064516129032256</c:v>
                </c:pt>
                <c:pt idx="2">
                  <c:v>0.21774193548387097</c:v>
                </c:pt>
                <c:pt idx="3">
                  <c:v>0.31451612903225806</c:v>
                </c:pt>
                <c:pt idx="4">
                  <c:v>0.35483870967741937</c:v>
                </c:pt>
                <c:pt idx="5">
                  <c:v>0.31451612903225806</c:v>
                </c:pt>
                <c:pt idx="6">
                  <c:v>0.29032258064516131</c:v>
                </c:pt>
                <c:pt idx="7">
                  <c:v>0.19354838709677419</c:v>
                </c:pt>
                <c:pt idx="8">
                  <c:v>0.45161290322580644</c:v>
                </c:pt>
                <c:pt idx="9">
                  <c:v>0.19354838709677419</c:v>
                </c:pt>
                <c:pt idx="10">
                  <c:v>0.10483870967741936</c:v>
                </c:pt>
              </c:numCache>
            </c:numRef>
          </c:val>
          <c:extLst>
            <c:ext xmlns:c16="http://schemas.microsoft.com/office/drawing/2014/chart" uri="{C3380CC4-5D6E-409C-BE32-E72D297353CC}">
              <c16:uniqueId val="{00000000-5677-1D49-8D43-5C388879941D}"/>
            </c:ext>
          </c:extLst>
        </c:ser>
        <c:dLbls>
          <c:showLegendKey val="0"/>
          <c:showVal val="0"/>
          <c:showCatName val="0"/>
          <c:showSerName val="0"/>
          <c:showPercent val="0"/>
          <c:showBubbleSize val="0"/>
        </c:dLbls>
        <c:gapWidth val="102"/>
        <c:overlap val="-20"/>
        <c:axId val="10"/>
        <c:axId val="100"/>
      </c:barChart>
      <c:valAx>
        <c:axId val="100"/>
        <c:scaling>
          <c:orientation val="minMax"/>
        </c:scaling>
        <c:delete val="0"/>
        <c:axPos val="b"/>
        <c:majorGridlines>
          <c:spPr>
            <a:ln w="9525" cap="flat" cmpd="sng" algn="ctr">
              <a:solidFill>
                <a:schemeClr val="lt1">
                  <a:alpha val="2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0"/>
        <c:crosses val="autoZero"/>
        <c:crossBetween val="between"/>
      </c:valAx>
      <c:catAx>
        <c:axId val="10"/>
        <c:scaling>
          <c:orientation val="minMax"/>
        </c:scaling>
        <c:delete val="0"/>
        <c:axPos val="l"/>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200" b="0" i="0" u="none" strike="noStrike" kern="1200" cap="all" spc="150" normalizeH="0" baseline="0">
                <a:solidFill>
                  <a:schemeClr val="lt1"/>
                </a:solidFill>
                <a:latin typeface="Verdana" panose="020B0604030504040204" pitchFamily="34" charset="0"/>
                <a:ea typeface="Verdana" panose="020B0604030504040204" pitchFamily="34" charset="0"/>
                <a:cs typeface="+mn-cs"/>
              </a:defRPr>
            </a:pPr>
            <a:endParaRPr lang="en-US"/>
          </a:p>
        </c:txPr>
        <c:crossAx val="100"/>
        <c:crosses val="autoZero"/>
        <c:auto val="0"/>
        <c:lblAlgn val="ctr"/>
        <c:lblOffset val="100"/>
        <c:noMultiLvlLbl val="0"/>
      </c:catAx>
      <c:spPr>
        <a:noFill/>
        <a:ln>
          <a:noFill/>
        </a:ln>
        <a:effectLst/>
      </c:spPr>
    </c:plotArea>
    <c:plotVisOnly val="0"/>
    <c:dispBlanksAs val="gap"/>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336994394240842"/>
          <c:y val="2.6870464166591491E-2"/>
          <c:w val="0.4746019711250194"/>
          <c:h val="0.946259071666817"/>
        </c:manualLayout>
      </c:layout>
      <c:barChart>
        <c:barDir val="bar"/>
        <c:grouping val="clustered"/>
        <c:varyColors val="0"/>
        <c:ser>
          <c:idx val="0"/>
          <c:order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'Question 25'!$A$1:$A$12</c:f>
              <c:strCache>
                <c:ptCount val="12"/>
                <c:pt idx="0">
                  <c:v>Sovereign debt</c:v>
                </c:pt>
                <c:pt idx="1">
                  <c:v>Analyzing World Bank project documents</c:v>
                </c:pt>
                <c:pt idx="2">
                  <c:v>Analyzing GFF investment cases or government strategies</c:v>
                </c:pt>
                <c:pt idx="3">
                  <c:v>Tracking or influencing donor financing</c:v>
                </c:pt>
                <c:pt idx="4">
                  <c:v>Understanding national or community health insurance schemes</c:v>
                </c:pt>
                <c:pt idx="5">
                  <c:v>User fees</c:v>
                </c:pt>
                <c:pt idx="6">
                  <c:v>Universal Health Coverage</c:v>
                </c:pt>
                <c:pt idx="7">
                  <c:v>Results or performance-based financing</c:v>
                </c:pt>
                <c:pt idx="8">
                  <c:v>Public-private partnerships</c:v>
                </c:pt>
                <c:pt idx="9">
                  <c:v>Monitoring health commodities and supply chain</c:v>
                </c:pt>
                <c:pt idx="10">
                  <c:v>Domestic resource mobilization/advocacy including tax and fiscal policy</c:v>
                </c:pt>
                <c:pt idx="11">
                  <c:v>Budget analysis and expenditure tracking</c:v>
                </c:pt>
              </c:strCache>
            </c:strRef>
          </c:cat>
          <c:val>
            <c:numRef>
              <c:f>'Question 25'!$B$1:$B$12</c:f>
              <c:numCache>
                <c:formatCode>0%</c:formatCode>
                <c:ptCount val="12"/>
                <c:pt idx="0">
                  <c:v>0.10185185185185185</c:v>
                </c:pt>
                <c:pt idx="1">
                  <c:v>0.1111111111111111</c:v>
                </c:pt>
                <c:pt idx="2">
                  <c:v>0.21296296296296297</c:v>
                </c:pt>
                <c:pt idx="3">
                  <c:v>0.25</c:v>
                </c:pt>
                <c:pt idx="4">
                  <c:v>0.28703703703703703</c:v>
                </c:pt>
                <c:pt idx="5">
                  <c:v>0.29629629629629628</c:v>
                </c:pt>
                <c:pt idx="6">
                  <c:v>0.33333333333333331</c:v>
                </c:pt>
                <c:pt idx="7">
                  <c:v>0.33333333333333331</c:v>
                </c:pt>
                <c:pt idx="8">
                  <c:v>0.35185185185185186</c:v>
                </c:pt>
                <c:pt idx="9">
                  <c:v>0.37962962962962965</c:v>
                </c:pt>
                <c:pt idx="10">
                  <c:v>0.3888888888888889</c:v>
                </c:pt>
                <c:pt idx="11">
                  <c:v>0.42592592592592593</c:v>
                </c:pt>
              </c:numCache>
            </c:numRef>
          </c:val>
          <c:extLst>
            <c:ext xmlns:c16="http://schemas.microsoft.com/office/drawing/2014/chart" uri="{C3380CC4-5D6E-409C-BE32-E72D297353CC}">
              <c16:uniqueId val="{00000000-496B-B74D-95A9-77C2DD86CD1F}"/>
            </c:ext>
          </c:extLst>
        </c:ser>
        <c:dLbls>
          <c:showLegendKey val="0"/>
          <c:showVal val="0"/>
          <c:showCatName val="0"/>
          <c:showSerName val="0"/>
          <c:showPercent val="0"/>
          <c:showBubbleSize val="0"/>
        </c:dLbls>
        <c:gapWidth val="100"/>
        <c:axId val="1564888032"/>
        <c:axId val="1544730912"/>
      </c:barChart>
      <c:catAx>
        <c:axId val="1564888032"/>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n-US"/>
          </a:p>
        </c:txPr>
        <c:crossAx val="1544730912"/>
        <c:crosses val="autoZero"/>
        <c:auto val="1"/>
        <c:lblAlgn val="ctr"/>
        <c:lblOffset val="100"/>
        <c:noMultiLvlLbl val="0"/>
      </c:catAx>
      <c:valAx>
        <c:axId val="1544730912"/>
        <c:scaling>
          <c:orientation val="minMax"/>
        </c:scaling>
        <c:delete val="1"/>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1564888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pct60">
      <a:fgClr>
        <a:schemeClr val="bg2"/>
      </a:fgClr>
      <a:bgClr>
        <a:schemeClr val="bg1"/>
      </a:bgClr>
    </a:pattFill>
    <a:ln>
      <a:noFill/>
    </a:ln>
    <a:effectLst/>
  </c:spPr>
  <c:txPr>
    <a:bodyPr/>
    <a:lstStyle/>
    <a:p>
      <a:pPr>
        <a:defRPr sz="12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bar"/>
        <c:grouping val="clustered"/>
        <c:varyColors val="0"/>
        <c:ser>
          <c:idx val="0"/>
          <c:order val="0"/>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24'!$H$4:$H$14</c:f>
              <c:strCache>
                <c:ptCount val="11"/>
                <c:pt idx="0">
                  <c:v>Monitoring, evaluation and accountability</c:v>
                </c:pt>
                <c:pt idx="1">
                  <c:v>Development of an action plan</c:v>
                </c:pt>
                <c:pt idx="2">
                  <c:v>Resource mobilization/ fundraising</c:v>
                </c:pt>
                <c:pt idx="3">
                  <c:v>Citizen engagement</c:v>
                </c:pt>
                <c:pt idx="4">
                  <c:v>Working with the media</c:v>
                </c:pt>
                <c:pt idx="5">
                  <c:v>Communication and Advocacy</c:v>
                </c:pt>
                <c:pt idx="6">
                  <c:v>Conducting research and collecting evidence</c:v>
                </c:pt>
                <c:pt idx="7">
                  <c:v>Coalition building</c:v>
                </c:pt>
                <c:pt idx="8">
                  <c:v>Mapping GFF processes and actors</c:v>
                </c:pt>
                <c:pt idx="9">
                  <c:v>Budget advocacy for SRMNCAH+N</c:v>
                </c:pt>
                <c:pt idx="10">
                  <c:v>Financial resource tracking</c:v>
                </c:pt>
              </c:strCache>
            </c:strRef>
          </c:cat>
          <c:val>
            <c:numRef>
              <c:f>'Question 24'!$I$4:$I$14</c:f>
              <c:numCache>
                <c:formatCode>0%</c:formatCode>
                <c:ptCount val="11"/>
                <c:pt idx="0">
                  <c:v>0.31192660550458717</c:v>
                </c:pt>
                <c:pt idx="1">
                  <c:v>0.33027522935779818</c:v>
                </c:pt>
                <c:pt idx="2">
                  <c:v>0.3669724770642202</c:v>
                </c:pt>
                <c:pt idx="3">
                  <c:v>0.37614678899082571</c:v>
                </c:pt>
                <c:pt idx="4">
                  <c:v>0.40366972477064222</c:v>
                </c:pt>
                <c:pt idx="5">
                  <c:v>0.55963302752293576</c:v>
                </c:pt>
                <c:pt idx="6">
                  <c:v>0.58715596330275233</c:v>
                </c:pt>
                <c:pt idx="7">
                  <c:v>0.64220183486238536</c:v>
                </c:pt>
                <c:pt idx="8">
                  <c:v>0.68807339449541283</c:v>
                </c:pt>
                <c:pt idx="9">
                  <c:v>0.68807339449541283</c:v>
                </c:pt>
                <c:pt idx="10">
                  <c:v>0.69724770642201839</c:v>
                </c:pt>
              </c:numCache>
            </c:numRef>
          </c:val>
          <c:extLst>
            <c:ext xmlns:c16="http://schemas.microsoft.com/office/drawing/2014/chart" uri="{C3380CC4-5D6E-409C-BE32-E72D297353CC}">
              <c16:uniqueId val="{00000000-1D27-C843-9B2A-E0179989A1CA}"/>
            </c:ext>
          </c:extLst>
        </c:ser>
        <c:dLbls>
          <c:showLegendKey val="0"/>
          <c:showVal val="0"/>
          <c:showCatName val="0"/>
          <c:showSerName val="0"/>
          <c:showPercent val="0"/>
          <c:showBubbleSize val="0"/>
        </c:dLbls>
        <c:gapWidth val="121"/>
        <c:axId val="1588675552"/>
        <c:axId val="1588677232"/>
      </c:barChart>
      <c:catAx>
        <c:axId val="1588675552"/>
        <c:scaling>
          <c:orientation val="minMax"/>
        </c:scaling>
        <c:delete val="0"/>
        <c:axPos val="l"/>
        <c:numFmt formatCode="General" sourceLinked="1"/>
        <c:majorTickMark val="none"/>
        <c:minorTickMark val="none"/>
        <c:tickLblPos val="nextTo"/>
        <c:spPr>
          <a:solidFill>
            <a:schemeClr val="accent4">
              <a:lumMod val="20000"/>
              <a:lumOff val="80000"/>
              <a:alpha val="61000"/>
            </a:schemeClr>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588677232"/>
        <c:crosses val="autoZero"/>
        <c:auto val="1"/>
        <c:lblAlgn val="ctr"/>
        <c:lblOffset val="100"/>
        <c:noMultiLvlLbl val="0"/>
      </c:catAx>
      <c:valAx>
        <c:axId val="1588677232"/>
        <c:scaling>
          <c:orientation val="minMax"/>
        </c:scaling>
        <c:delete val="1"/>
        <c:axPos val="b"/>
        <c:numFmt formatCode="0%" sourceLinked="1"/>
        <c:majorTickMark val="none"/>
        <c:minorTickMark val="none"/>
        <c:tickLblPos val="nextTo"/>
        <c:crossAx val="1588675552"/>
        <c:crosses val="autoZero"/>
        <c:crossBetween val="between"/>
      </c:valAx>
      <c:spPr>
        <a:solidFill>
          <a:schemeClr val="tx2">
            <a:lumMod val="20000"/>
            <a:lumOff val="80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82000"/>
      </a:schemeClr>
    </a:solidFill>
    <a:ln>
      <a:noFill/>
    </a:ln>
    <a:effectLst/>
  </c:spPr>
  <c:txPr>
    <a:bodyPr/>
    <a:lstStyle/>
    <a:p>
      <a:pPr>
        <a:defRPr sz="14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'Question 34'!$B$4</c:f>
              <c:strCache>
                <c:ptCount val="1"/>
                <c:pt idx="0">
                  <c:v>Responses</c:v>
                </c:pt>
              </c:strCache>
            </c:strRef>
          </c:tx>
          <c:spPr>
            <a:noFill/>
            <a:ln w="9525" cap="flat" cmpd="sng" algn="ctr">
              <a:solidFill>
                <a:schemeClr val="accent1"/>
              </a:solidFill>
              <a:miter lim="800000"/>
            </a:ln>
            <a:effectLst>
              <a:glow rad="63500">
                <a:schemeClr val="accent1">
                  <a:satMod val="175000"/>
                  <a:alpha val="25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lt1">
                        <a:lumMod val="75000"/>
                      </a:schemeClr>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'Question 34'!$A$6:$A$11</c:f>
              <c:strCache>
                <c:ptCount val="6"/>
                <c:pt idx="0">
                  <c:v>Other (please specify)</c:v>
                </c:pt>
                <c:pt idx="1">
                  <c:v>Provide linkage to public and communities</c:v>
                </c:pt>
                <c:pt idx="2">
                  <c:v>Sharing country experiences, stories, cases studies</c:v>
                </c:pt>
                <c:pt idx="3">
                  <c:v>Provide linkages to partners working on SRMNCAH/N (global health initiatives)</c:v>
                </c:pt>
                <c:pt idx="4">
                  <c:v>Providing South-South capacity building and learning</c:v>
                </c:pt>
                <c:pt idx="5">
                  <c:v>Advocate for CSOs inclusion and participation in GFF processes at all levels</c:v>
                </c:pt>
              </c:strCache>
            </c:strRef>
          </c:cat>
          <c:val>
            <c:numRef>
              <c:f>'Question 34'!$B$6:$B$11</c:f>
              <c:numCache>
                <c:formatCode>0%</c:formatCode>
                <c:ptCount val="6"/>
                <c:pt idx="0">
                  <c:v>5.8252427184466021E-2</c:v>
                </c:pt>
                <c:pt idx="1">
                  <c:v>0.62135922330097082</c:v>
                </c:pt>
                <c:pt idx="2">
                  <c:v>0.73786407766990292</c:v>
                </c:pt>
                <c:pt idx="3">
                  <c:v>0.81553398058252424</c:v>
                </c:pt>
                <c:pt idx="4">
                  <c:v>0.83495145631067957</c:v>
                </c:pt>
                <c:pt idx="5">
                  <c:v>0.89320388349514568</c:v>
                </c:pt>
              </c:numCache>
            </c:numRef>
          </c:val>
          <c:extLst>
            <c:ext xmlns:c16="http://schemas.microsoft.com/office/drawing/2014/chart" uri="{C3380CC4-5D6E-409C-BE32-E72D297353CC}">
              <c16:uniqueId val="{00000000-0B8B-204F-875A-366F9497E06E}"/>
            </c:ext>
          </c:extLst>
        </c:ser>
        <c:dLbls>
          <c:showLegendKey val="0"/>
          <c:showVal val="0"/>
          <c:showCatName val="0"/>
          <c:showSerName val="0"/>
          <c:showPercent val="0"/>
          <c:showBubbleSize val="0"/>
        </c:dLbls>
        <c:gapWidth val="182"/>
        <c:overlap val="-50"/>
        <c:axId val="10"/>
        <c:axId val="100"/>
      </c:barChart>
      <c:valAx>
        <c:axId val="100"/>
        <c:scaling>
          <c:orientation val="minMax"/>
        </c:scaling>
        <c:delete val="1"/>
        <c:axPos val="b"/>
        <c:majorGridlines>
          <c:spPr>
            <a:ln w="9525" cap="flat" cmpd="sng" algn="ctr">
              <a:gradFill>
                <a:gsLst>
                  <a:gs pos="0">
                    <a:schemeClr val="dk1">
                      <a:lumMod val="65000"/>
                      <a:lumOff val="35000"/>
                    </a:schemeClr>
                  </a:gs>
                  <a:gs pos="100000">
                    <a:schemeClr val="dk1">
                      <a:lumMod val="75000"/>
                      <a:lumOff val="25000"/>
                    </a:schemeClr>
                  </a:gs>
                </a:gsLst>
                <a:lin ang="10800000" scaled="0"/>
              </a:gradFill>
              <a:round/>
            </a:ln>
            <a:effectLst/>
          </c:spPr>
        </c:majorGridlines>
        <c:numFmt formatCode="0%" sourceLinked="1"/>
        <c:majorTickMark val="none"/>
        <c:minorTickMark val="none"/>
        <c:tickLblPos val="nextTo"/>
        <c:crossAx val="10"/>
        <c:crosses val="autoZero"/>
        <c:crossBetween val="between"/>
      </c:valAx>
      <c:catAx>
        <c:axId val="10"/>
        <c:scaling>
          <c:orientation val="minMax"/>
        </c:scaling>
        <c:delete val="0"/>
        <c:axPos val="l"/>
        <c:majorGridlines>
          <c:spPr>
            <a:ln w="9525" cap="flat" cmpd="sng" algn="ctr">
              <a:gradFill>
                <a:gsLst>
                  <a:gs pos="0">
                    <a:schemeClr val="dk1">
                      <a:lumMod val="65000"/>
                      <a:lumOff val="35000"/>
                    </a:schemeClr>
                  </a:gs>
                  <a:gs pos="100000">
                    <a:schemeClr val="dk1">
                      <a:lumMod val="75000"/>
                      <a:lumOff val="25000"/>
                    </a:schemeClr>
                  </a:gs>
                </a:gsLst>
                <a:lin ang="108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75000"/>
                  </a:schemeClr>
                </a:solidFill>
                <a:latin typeface="Verdana" panose="020B0604030504040204" pitchFamily="34" charset="0"/>
                <a:ea typeface="Verdana" panose="020B0604030504040204" pitchFamily="34" charset="0"/>
                <a:cs typeface="+mn-cs"/>
              </a:defRPr>
            </a:pPr>
            <a:endParaRPr lang="en-US"/>
          </a:p>
        </c:txPr>
        <c:crossAx val="100"/>
        <c:crosses val="autoZero"/>
        <c:auto val="0"/>
        <c:lblAlgn val="ctr"/>
        <c:lblOffset val="100"/>
        <c:noMultiLvlLbl val="0"/>
      </c:catAx>
      <c:spPr>
        <a:noFill/>
        <a:ln>
          <a:noFill/>
        </a:ln>
        <a:effectLst/>
      </c:spPr>
    </c:plotArea>
    <c:plotVisOnly val="0"/>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7">
  <a:schemeClr val="accent4"/>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26">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9">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dk1">
                <a:lumMod val="65000"/>
                <a:lumOff val="35000"/>
              </a:schemeClr>
            </a:gs>
            <a:gs pos="100000">
              <a:schemeClr val="dk1">
                <a:lumMod val="75000"/>
                <a:lumOff val="25000"/>
              </a:schemeClr>
            </a:gs>
          </a:gsLst>
          <a:lin ang="10800000" scaled="0"/>
        </a:gradFill>
        <a:round/>
      </a:ln>
      <a:effectLst/>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3FDAC8-206A-4536-BAB0-048994C6E8ED}" type="doc">
      <dgm:prSet loTypeId="urn:microsoft.com/office/officeart/2008/layout/AscendingPictureAccentProcess" loCatId="process" qsTypeId="urn:microsoft.com/office/officeart/2005/8/quickstyle/simple1" qsCatId="simple" csTypeId="urn:microsoft.com/office/officeart/2005/8/colors/colorful1" csCatId="colorful" phldr="1"/>
      <dgm:spPr/>
      <dgm:t>
        <a:bodyPr/>
        <a:lstStyle/>
        <a:p>
          <a:endParaRPr lang="en-US"/>
        </a:p>
      </dgm:t>
    </dgm:pt>
    <dgm:pt modelId="{C1E4673A-88B8-4DD9-9516-D8DB434CFBBB}">
      <dgm:prSet phldrT="[Text]" custT="1"/>
      <dgm:spPr/>
      <dgm:t>
        <a:bodyPr/>
        <a:lstStyle/>
        <a:p>
          <a:r>
            <a:rPr lang="en-US" sz="1600" dirty="0">
              <a:latin typeface="Verdana" panose="020B0604030504040204" pitchFamily="34" charset="0"/>
              <a:ea typeface="Verdana" panose="020B0604030504040204" pitchFamily="34" charset="0"/>
            </a:rPr>
            <a:t>Mobilizing government and development partner resources behind country-led plans, or investment cases.</a:t>
          </a:r>
          <a:endParaRPr lang="en-US" sz="1600" dirty="0"/>
        </a:p>
      </dgm:t>
    </dgm:pt>
    <dgm:pt modelId="{3BCCA081-5430-475E-98D3-CA8384A13A6A}" type="parTrans" cxnId="{1FFACC77-A8AA-4F03-8AC6-F5273FA79E6E}">
      <dgm:prSet/>
      <dgm:spPr/>
      <dgm:t>
        <a:bodyPr/>
        <a:lstStyle/>
        <a:p>
          <a:endParaRPr lang="en-US"/>
        </a:p>
      </dgm:t>
    </dgm:pt>
    <dgm:pt modelId="{941A4954-F3CA-4414-A317-3EAEB5EB968C}" type="sibTrans" cxnId="{1FFACC77-A8AA-4F03-8AC6-F5273FA79E6E}">
      <dgm:prSet/>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Checklist"/>
        </a:ext>
      </dgm:extLst>
    </dgm:pt>
    <dgm:pt modelId="{1662B5CF-4851-4360-998D-8142BAE97318}">
      <dgm:prSet phldrT="[Text]" custT="1"/>
      <dgm:spPr>
        <a:solidFill>
          <a:schemeClr val="accent3">
            <a:lumMod val="75000"/>
          </a:schemeClr>
        </a:solidFill>
      </dgm:spPr>
      <dgm:t>
        <a:bodyPr/>
        <a:lstStyle/>
        <a:p>
          <a:r>
            <a:rPr lang="en-US" sz="1600" dirty="0">
              <a:latin typeface="Verdana" panose="020B0604030504040204" pitchFamily="34" charset="0"/>
              <a:ea typeface="Verdana" panose="020B0604030504040204" pitchFamily="34" charset="0"/>
            </a:rPr>
            <a:t>Opportunity to bring much-needed resources to improve the lives of women, children and adolescents</a:t>
          </a:r>
          <a:endParaRPr lang="en-US" sz="1600" dirty="0"/>
        </a:p>
      </dgm:t>
    </dgm:pt>
    <dgm:pt modelId="{EAE64B4C-84D4-4DD4-8781-E07020156D3E}" type="parTrans" cxnId="{E8296560-95FE-4D9D-9F6B-D8C06479B9E1}">
      <dgm:prSet/>
      <dgm:spPr/>
      <dgm:t>
        <a:bodyPr/>
        <a:lstStyle/>
        <a:p>
          <a:endParaRPr lang="en-US"/>
        </a:p>
      </dgm:t>
    </dgm:pt>
    <dgm:pt modelId="{40C3AF7F-C098-4440-9539-49443792F7DF}" type="sibTrans" cxnId="{E8296560-95FE-4D9D-9F6B-D8C06479B9E1}">
      <dgm:prSet/>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Group of people"/>
        </a:ext>
      </dgm:extLst>
    </dgm:pt>
    <dgm:pt modelId="{96342A6F-FC6F-4A0A-A708-627874E54C68}" type="pres">
      <dgm:prSet presAssocID="{A53FDAC8-206A-4536-BAB0-048994C6E8ED}" presName="Name0" presStyleCnt="0">
        <dgm:presLayoutVars>
          <dgm:chMax val="7"/>
          <dgm:chPref val="7"/>
          <dgm:dir/>
        </dgm:presLayoutVars>
      </dgm:prSet>
      <dgm:spPr/>
    </dgm:pt>
    <dgm:pt modelId="{33534B30-1F67-4E15-BCB5-CE924A589B91}" type="pres">
      <dgm:prSet presAssocID="{A53FDAC8-206A-4536-BAB0-048994C6E8ED}" presName="dot1" presStyleLbl="alignNode1" presStyleIdx="0" presStyleCnt="10" custScaleX="181187" custScaleY="137917"/>
      <dgm:spPr/>
    </dgm:pt>
    <dgm:pt modelId="{D7AE53FC-7B2F-4C72-8283-71B240CB69E4}" type="pres">
      <dgm:prSet presAssocID="{A53FDAC8-206A-4536-BAB0-048994C6E8ED}" presName="dot2" presStyleLbl="alignNode1" presStyleIdx="1" presStyleCnt="10" custScaleX="181187" custScaleY="137917" custLinFactNeighborX="-33599" custLinFactNeighborY="44799"/>
      <dgm:spPr/>
    </dgm:pt>
    <dgm:pt modelId="{43FBE898-2813-4643-A835-FBFE269E296B}" type="pres">
      <dgm:prSet presAssocID="{A53FDAC8-206A-4536-BAB0-048994C6E8ED}" presName="dot3" presStyleLbl="alignNode1" presStyleIdx="2" presStyleCnt="10" custScaleX="181187" custScaleY="137917" custLinFactNeighborX="-78399" custLinFactNeighborY="55999"/>
      <dgm:spPr/>
    </dgm:pt>
    <dgm:pt modelId="{BB980BBF-D6BD-4A5C-BBED-3BB2FA82CBB7}" type="pres">
      <dgm:prSet presAssocID="{A53FDAC8-206A-4536-BAB0-048994C6E8ED}" presName="dotArrow1" presStyleLbl="alignNode1" presStyleIdx="3" presStyleCnt="10" custScaleX="181187" custScaleY="137917" custLinFactNeighborX="-67199" custLinFactNeighborY="-9480"/>
      <dgm:spPr/>
    </dgm:pt>
    <dgm:pt modelId="{8AAA4CCD-C8CB-4098-96B3-73354208D18A}" type="pres">
      <dgm:prSet presAssocID="{A53FDAC8-206A-4536-BAB0-048994C6E8ED}" presName="dotArrow2" presStyleLbl="alignNode1" presStyleIdx="4" presStyleCnt="10" custScaleX="181187" custScaleY="137917" custLinFactNeighborX="-44800" custLinFactNeighborY="-67199"/>
      <dgm:spPr/>
    </dgm:pt>
    <dgm:pt modelId="{72CED241-496E-4881-A353-49FA19E5A96A}" type="pres">
      <dgm:prSet presAssocID="{A53FDAC8-206A-4536-BAB0-048994C6E8ED}" presName="dotArrow3" presStyleLbl="alignNode1" presStyleIdx="5" presStyleCnt="10" custScaleX="181187" custScaleY="137917" custLinFactY="-798" custLinFactNeighborX="-11200" custLinFactNeighborY="-100000"/>
      <dgm:spPr/>
    </dgm:pt>
    <dgm:pt modelId="{47A9BF65-C122-45F3-8901-1F5F3968351D}" type="pres">
      <dgm:prSet presAssocID="{A53FDAC8-206A-4536-BAB0-048994C6E8ED}" presName="dotArrow4" presStyleLbl="alignNode1" presStyleIdx="6" presStyleCnt="10" custScaleX="181187" custScaleY="137917" custLinFactNeighborX="33599" custLinFactNeighborY="-67199"/>
      <dgm:spPr/>
    </dgm:pt>
    <dgm:pt modelId="{66311780-9F9D-4A10-84C8-A842120108C5}" type="pres">
      <dgm:prSet presAssocID="{A53FDAC8-206A-4536-BAB0-048994C6E8ED}" presName="dotArrow5" presStyleLbl="alignNode1" presStyleIdx="7" presStyleCnt="10" custScaleX="181187" custScaleY="137917" custLinFactNeighborX="22400"/>
      <dgm:spPr/>
    </dgm:pt>
    <dgm:pt modelId="{D0A0BF34-DEC2-45EF-B1F8-858994E468B3}" type="pres">
      <dgm:prSet presAssocID="{A53FDAC8-206A-4536-BAB0-048994C6E8ED}" presName="dotArrow6" presStyleLbl="alignNode1" presStyleIdx="8" presStyleCnt="10" custScaleX="181187" custScaleY="137917"/>
      <dgm:spPr/>
    </dgm:pt>
    <dgm:pt modelId="{08E5C8BC-9232-459B-8462-2CF47BCCADC6}" type="pres">
      <dgm:prSet presAssocID="{A53FDAC8-206A-4536-BAB0-048994C6E8ED}" presName="dotArrow7" presStyleLbl="alignNode1" presStyleIdx="9" presStyleCnt="10" custScaleX="181187" custScaleY="137917" custLinFactNeighborY="31486"/>
      <dgm:spPr/>
    </dgm:pt>
    <dgm:pt modelId="{D0A3990C-EE4E-4477-AB3D-FCEA30A50927}" type="pres">
      <dgm:prSet presAssocID="{C1E4673A-88B8-4DD9-9516-D8DB434CFBBB}" presName="parTx1" presStyleLbl="node1" presStyleIdx="0" presStyleCnt="2" custScaleX="246073" custScaleY="221602" custLinFactNeighborX="73468" custLinFactNeighborY="77454"/>
      <dgm:spPr/>
    </dgm:pt>
    <dgm:pt modelId="{6FC1A233-C2C0-4EB4-8AD0-79B880EFEED7}" type="pres">
      <dgm:prSet presAssocID="{941A4954-F3CA-4414-A317-3EAEB5EB968C}" presName="picture1" presStyleCnt="0"/>
      <dgm:spPr/>
    </dgm:pt>
    <dgm:pt modelId="{B8B38B1C-6BFE-4343-B268-C670F59A1A9C}" type="pres">
      <dgm:prSet presAssocID="{941A4954-F3CA-4414-A317-3EAEB5EB968C}" presName="imageRepeatNode" presStyleLbl="fgImgPlace1" presStyleIdx="0" presStyleCnt="2"/>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40CA66B5-DD8B-4B25-9E5C-53D1596335A6}" type="pres">
      <dgm:prSet presAssocID="{1662B5CF-4851-4360-998D-8142BAE97318}" presName="parTx2" presStyleLbl="node1" presStyleIdx="1" presStyleCnt="2" custScaleX="240598" custScaleY="202633" custLinFactNeighborX="72215" custLinFactNeighborY="13683"/>
      <dgm:spPr/>
    </dgm:pt>
    <dgm:pt modelId="{32AC9D1D-BA14-4CA9-A0D5-A82501F55227}" type="pres">
      <dgm:prSet presAssocID="{40C3AF7F-C098-4440-9539-49443792F7DF}" presName="picture2" presStyleCnt="0"/>
      <dgm:spPr/>
    </dgm:pt>
    <dgm:pt modelId="{4798285A-F730-4315-9A12-05B221305F37}" type="pres">
      <dgm:prSet presAssocID="{40C3AF7F-C098-4440-9539-49443792F7DF}" presName="imageRepeatNode" presStyleLbl="fgImgPlace1" presStyleIdx="1" presStyleCnt="2"/>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pt>
  </dgm:ptLst>
  <dgm:cxnLst>
    <dgm:cxn modelId="{5FBA2507-A211-4A31-A737-ABC919E56651}" type="presOf" srcId="{1662B5CF-4851-4360-998D-8142BAE97318}" destId="{40CA66B5-DD8B-4B25-9E5C-53D1596335A6}" srcOrd="0" destOrd="0" presId="urn:microsoft.com/office/officeart/2008/layout/AscendingPictureAccentProcess"/>
    <dgm:cxn modelId="{74EAB529-DC2C-43FE-880E-B2431C74A9E9}" type="presOf" srcId="{C1E4673A-88B8-4DD9-9516-D8DB434CFBBB}" destId="{D0A3990C-EE4E-4477-AB3D-FCEA30A50927}" srcOrd="0" destOrd="0" presId="urn:microsoft.com/office/officeart/2008/layout/AscendingPictureAccentProcess"/>
    <dgm:cxn modelId="{E8296560-95FE-4D9D-9F6B-D8C06479B9E1}" srcId="{A53FDAC8-206A-4536-BAB0-048994C6E8ED}" destId="{1662B5CF-4851-4360-998D-8142BAE97318}" srcOrd="1" destOrd="0" parTransId="{EAE64B4C-84D4-4DD4-8781-E07020156D3E}" sibTransId="{40C3AF7F-C098-4440-9539-49443792F7DF}"/>
    <dgm:cxn modelId="{1FFACC77-A8AA-4F03-8AC6-F5273FA79E6E}" srcId="{A53FDAC8-206A-4536-BAB0-048994C6E8ED}" destId="{C1E4673A-88B8-4DD9-9516-D8DB434CFBBB}" srcOrd="0" destOrd="0" parTransId="{3BCCA081-5430-475E-98D3-CA8384A13A6A}" sibTransId="{941A4954-F3CA-4414-A317-3EAEB5EB968C}"/>
    <dgm:cxn modelId="{1E4C3A82-F0DB-4E03-A0DA-DC46DB0C7149}" type="presOf" srcId="{A53FDAC8-206A-4536-BAB0-048994C6E8ED}" destId="{96342A6F-FC6F-4A0A-A708-627874E54C68}" srcOrd="0" destOrd="0" presId="urn:microsoft.com/office/officeart/2008/layout/AscendingPictureAccentProcess"/>
    <dgm:cxn modelId="{CA3DFFC1-A48B-48C0-AF9E-841E1E428DED}" type="presOf" srcId="{941A4954-F3CA-4414-A317-3EAEB5EB968C}" destId="{B8B38B1C-6BFE-4343-B268-C670F59A1A9C}" srcOrd="0" destOrd="0" presId="urn:microsoft.com/office/officeart/2008/layout/AscendingPictureAccentProcess"/>
    <dgm:cxn modelId="{AB1004EF-756D-43BA-B1BF-0E983F6375BA}" type="presOf" srcId="{40C3AF7F-C098-4440-9539-49443792F7DF}" destId="{4798285A-F730-4315-9A12-05B221305F37}" srcOrd="0" destOrd="0" presId="urn:microsoft.com/office/officeart/2008/layout/AscendingPictureAccentProcess"/>
    <dgm:cxn modelId="{213CE3EF-EC5C-4356-9EE0-36C802D2A5B7}" type="presParOf" srcId="{96342A6F-FC6F-4A0A-A708-627874E54C68}" destId="{33534B30-1F67-4E15-BCB5-CE924A589B91}" srcOrd="0" destOrd="0" presId="urn:microsoft.com/office/officeart/2008/layout/AscendingPictureAccentProcess"/>
    <dgm:cxn modelId="{9B0526EB-2ADE-4032-B0C5-7C78CB8DC1DB}" type="presParOf" srcId="{96342A6F-FC6F-4A0A-A708-627874E54C68}" destId="{D7AE53FC-7B2F-4C72-8283-71B240CB69E4}" srcOrd="1" destOrd="0" presId="urn:microsoft.com/office/officeart/2008/layout/AscendingPictureAccentProcess"/>
    <dgm:cxn modelId="{2AA0F100-7BC2-4609-AD5D-2C99C5E9D722}" type="presParOf" srcId="{96342A6F-FC6F-4A0A-A708-627874E54C68}" destId="{43FBE898-2813-4643-A835-FBFE269E296B}" srcOrd="2" destOrd="0" presId="urn:microsoft.com/office/officeart/2008/layout/AscendingPictureAccentProcess"/>
    <dgm:cxn modelId="{145CB15C-17F6-40C3-BC0C-E1C380857BE1}" type="presParOf" srcId="{96342A6F-FC6F-4A0A-A708-627874E54C68}" destId="{BB980BBF-D6BD-4A5C-BBED-3BB2FA82CBB7}" srcOrd="3" destOrd="0" presId="urn:microsoft.com/office/officeart/2008/layout/AscendingPictureAccentProcess"/>
    <dgm:cxn modelId="{4CE4B1B5-4399-4F8F-8965-B92FA4BB002A}" type="presParOf" srcId="{96342A6F-FC6F-4A0A-A708-627874E54C68}" destId="{8AAA4CCD-C8CB-4098-96B3-73354208D18A}" srcOrd="4" destOrd="0" presId="urn:microsoft.com/office/officeart/2008/layout/AscendingPictureAccentProcess"/>
    <dgm:cxn modelId="{CE4D36DF-164D-41DE-B2B4-192904784560}" type="presParOf" srcId="{96342A6F-FC6F-4A0A-A708-627874E54C68}" destId="{72CED241-496E-4881-A353-49FA19E5A96A}" srcOrd="5" destOrd="0" presId="urn:microsoft.com/office/officeart/2008/layout/AscendingPictureAccentProcess"/>
    <dgm:cxn modelId="{8F28174C-B0E1-4827-90D8-C05B5E8C2950}" type="presParOf" srcId="{96342A6F-FC6F-4A0A-A708-627874E54C68}" destId="{47A9BF65-C122-45F3-8901-1F5F3968351D}" srcOrd="6" destOrd="0" presId="urn:microsoft.com/office/officeart/2008/layout/AscendingPictureAccentProcess"/>
    <dgm:cxn modelId="{4724E7D4-4301-4ED8-BC5F-DCB314BE5E1F}" type="presParOf" srcId="{96342A6F-FC6F-4A0A-A708-627874E54C68}" destId="{66311780-9F9D-4A10-84C8-A842120108C5}" srcOrd="7" destOrd="0" presId="urn:microsoft.com/office/officeart/2008/layout/AscendingPictureAccentProcess"/>
    <dgm:cxn modelId="{B559EC10-B366-4399-A54B-8F319630BC94}" type="presParOf" srcId="{96342A6F-FC6F-4A0A-A708-627874E54C68}" destId="{D0A0BF34-DEC2-45EF-B1F8-858994E468B3}" srcOrd="8" destOrd="0" presId="urn:microsoft.com/office/officeart/2008/layout/AscendingPictureAccentProcess"/>
    <dgm:cxn modelId="{1DA0175D-41AE-43A0-9DB2-753C35AAEBC4}" type="presParOf" srcId="{96342A6F-FC6F-4A0A-A708-627874E54C68}" destId="{08E5C8BC-9232-459B-8462-2CF47BCCADC6}" srcOrd="9" destOrd="0" presId="urn:microsoft.com/office/officeart/2008/layout/AscendingPictureAccentProcess"/>
    <dgm:cxn modelId="{AB8D03FD-DF40-4218-A516-71F1F8F1F025}" type="presParOf" srcId="{96342A6F-FC6F-4A0A-A708-627874E54C68}" destId="{D0A3990C-EE4E-4477-AB3D-FCEA30A50927}" srcOrd="10" destOrd="0" presId="urn:microsoft.com/office/officeart/2008/layout/AscendingPictureAccentProcess"/>
    <dgm:cxn modelId="{DF733655-8D75-4273-8C08-F42FA43BF027}" type="presParOf" srcId="{96342A6F-FC6F-4A0A-A708-627874E54C68}" destId="{6FC1A233-C2C0-4EB4-8AD0-79B880EFEED7}" srcOrd="11" destOrd="0" presId="urn:microsoft.com/office/officeart/2008/layout/AscendingPictureAccentProcess"/>
    <dgm:cxn modelId="{786DC996-8D55-42EA-91FF-C5CD1765CEF4}" type="presParOf" srcId="{6FC1A233-C2C0-4EB4-8AD0-79B880EFEED7}" destId="{B8B38B1C-6BFE-4343-B268-C670F59A1A9C}" srcOrd="0" destOrd="0" presId="urn:microsoft.com/office/officeart/2008/layout/AscendingPictureAccentProcess"/>
    <dgm:cxn modelId="{26FC1645-943E-488C-A86E-1F78C6A011FE}" type="presParOf" srcId="{96342A6F-FC6F-4A0A-A708-627874E54C68}" destId="{40CA66B5-DD8B-4B25-9E5C-53D1596335A6}" srcOrd="12" destOrd="0" presId="urn:microsoft.com/office/officeart/2008/layout/AscendingPictureAccentProcess"/>
    <dgm:cxn modelId="{89A12729-0CE6-4C85-8AF5-D38816E30A45}" type="presParOf" srcId="{96342A6F-FC6F-4A0A-A708-627874E54C68}" destId="{32AC9D1D-BA14-4CA9-A0D5-A82501F55227}" srcOrd="13" destOrd="0" presId="urn:microsoft.com/office/officeart/2008/layout/AscendingPictureAccentProcess"/>
    <dgm:cxn modelId="{9B95779D-AA36-4176-8620-D9F782654FE1}" type="presParOf" srcId="{32AC9D1D-BA14-4CA9-A0D5-A82501F55227}" destId="{4798285A-F730-4315-9A12-05B221305F37}"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08BDD3-551D-4943-83B0-657CE2AA9A47}" type="doc">
      <dgm:prSet loTypeId="urn:microsoft.com/office/officeart/2005/8/layout/rings+Icon" loCatId="officeonline" qsTypeId="urn:microsoft.com/office/officeart/2005/8/quickstyle/simple1" qsCatId="simple" csTypeId="urn:microsoft.com/office/officeart/2005/8/colors/colorful2" csCatId="colorful" phldr="1"/>
      <dgm:spPr/>
    </dgm:pt>
    <dgm:pt modelId="{FAAA428E-FA89-4944-B4BE-4A76354CB84A}">
      <dgm:prSet phldrT="[Text]" custT="1"/>
      <dgm:spPr/>
      <dgm:t>
        <a:bodyPr lIns="0" tIns="0" rIns="0" bIns="0"/>
        <a:lstStyle/>
        <a:p>
          <a:r>
            <a:rPr lang="en-US" sz="2400" dirty="0">
              <a:latin typeface="Verdana" panose="020B0604030504040204" pitchFamily="34" charset="0"/>
              <a:ea typeface="Verdana" panose="020B0604030504040204" pitchFamily="34" charset="0"/>
            </a:rPr>
            <a:t>Gather information on Civil society capacities, needs and challenges</a:t>
          </a:r>
        </a:p>
      </dgm:t>
    </dgm:pt>
    <dgm:pt modelId="{8385AD41-B6AE-4F35-9A10-8E8D9D5E0E9A}" type="parTrans" cxnId="{42D78DD6-2A95-4A7D-B199-05F496F7D2C3}">
      <dgm:prSet/>
      <dgm:spPr/>
      <dgm:t>
        <a:bodyPr/>
        <a:lstStyle/>
        <a:p>
          <a:endParaRPr lang="en-US" sz="1800">
            <a:latin typeface="Verdana" panose="020B0604030504040204" pitchFamily="34" charset="0"/>
            <a:ea typeface="Verdana" panose="020B0604030504040204" pitchFamily="34" charset="0"/>
          </a:endParaRPr>
        </a:p>
      </dgm:t>
    </dgm:pt>
    <dgm:pt modelId="{6C2F69F3-687B-452F-8C23-90CC611DF5CB}" type="sibTrans" cxnId="{42D78DD6-2A95-4A7D-B199-05F496F7D2C3}">
      <dgm:prSet/>
      <dgm:spPr/>
      <dgm:t>
        <a:bodyPr/>
        <a:lstStyle/>
        <a:p>
          <a:endParaRPr lang="en-US" sz="1800">
            <a:latin typeface="Verdana" panose="020B0604030504040204" pitchFamily="34" charset="0"/>
            <a:ea typeface="Verdana" panose="020B0604030504040204" pitchFamily="34" charset="0"/>
          </a:endParaRPr>
        </a:p>
      </dgm:t>
    </dgm:pt>
    <dgm:pt modelId="{7AD2584F-28D9-483E-AD40-AE43525F961F}">
      <dgm:prSet custT="1"/>
      <dgm:spPr/>
      <dgm:t>
        <a:bodyPr lIns="0" tIns="0" rIns="0" bIns="0"/>
        <a:lstStyle/>
        <a:p>
          <a:r>
            <a:rPr lang="en-US" sz="2400" dirty="0">
              <a:latin typeface="Verdana" panose="020B0604030504040204" pitchFamily="34" charset="0"/>
              <a:ea typeface="Verdana" panose="020B0604030504040204" pitchFamily="34" charset="0"/>
            </a:rPr>
            <a:t>Identify the key steps needed to improve CS engagement in the GFF process</a:t>
          </a:r>
        </a:p>
      </dgm:t>
    </dgm:pt>
    <dgm:pt modelId="{4BDC0020-FD89-4D0C-AD72-F147012845B3}" type="parTrans" cxnId="{5E1399D8-F8E8-41E8-9110-70B566B18CF2}">
      <dgm:prSet/>
      <dgm:spPr/>
      <dgm:t>
        <a:bodyPr/>
        <a:lstStyle/>
        <a:p>
          <a:endParaRPr lang="en-US" sz="1800">
            <a:latin typeface="Verdana" panose="020B0604030504040204" pitchFamily="34" charset="0"/>
            <a:ea typeface="Verdana" panose="020B0604030504040204" pitchFamily="34" charset="0"/>
          </a:endParaRPr>
        </a:p>
      </dgm:t>
    </dgm:pt>
    <dgm:pt modelId="{3CBDCE4C-E10C-47B6-907D-2C4E6E0CB414}" type="sibTrans" cxnId="{5E1399D8-F8E8-41E8-9110-70B566B18CF2}">
      <dgm:prSet/>
      <dgm:spPr/>
      <dgm:t>
        <a:bodyPr/>
        <a:lstStyle/>
        <a:p>
          <a:endParaRPr lang="en-US" sz="1800">
            <a:latin typeface="Verdana" panose="020B0604030504040204" pitchFamily="34" charset="0"/>
            <a:ea typeface="Verdana" panose="020B0604030504040204" pitchFamily="34" charset="0"/>
          </a:endParaRPr>
        </a:p>
      </dgm:t>
    </dgm:pt>
    <dgm:pt modelId="{E3905EDC-6195-47AF-881B-BC07E9061260}" type="pres">
      <dgm:prSet presAssocID="{1D08BDD3-551D-4943-83B0-657CE2AA9A47}" presName="Name0" presStyleCnt="0">
        <dgm:presLayoutVars>
          <dgm:chMax val="7"/>
          <dgm:dir/>
          <dgm:resizeHandles val="exact"/>
        </dgm:presLayoutVars>
      </dgm:prSet>
      <dgm:spPr/>
    </dgm:pt>
    <dgm:pt modelId="{1508CCD4-EA94-4219-BC9F-0D95D1DA83AB}" type="pres">
      <dgm:prSet presAssocID="{1D08BDD3-551D-4943-83B0-657CE2AA9A47}" presName="ellipse1" presStyleLbl="vennNode1" presStyleIdx="0" presStyleCnt="2" custScaleX="111454" custScaleY="105783" custLinFactNeighborX="-23567" custLinFactNeighborY="23465">
        <dgm:presLayoutVars>
          <dgm:bulletEnabled val="1"/>
        </dgm:presLayoutVars>
      </dgm:prSet>
      <dgm:spPr/>
    </dgm:pt>
    <dgm:pt modelId="{954A16D3-4FF1-4215-9947-E79C507C32FF}" type="pres">
      <dgm:prSet presAssocID="{1D08BDD3-551D-4943-83B0-657CE2AA9A47}" presName="ellipse2" presStyleLbl="vennNode1" presStyleIdx="1" presStyleCnt="2" custScaleX="111767" custScaleY="106716" custLinFactNeighborX="13681" custLinFactNeighborY="-19405">
        <dgm:presLayoutVars>
          <dgm:bulletEnabled val="1"/>
        </dgm:presLayoutVars>
      </dgm:prSet>
      <dgm:spPr/>
    </dgm:pt>
  </dgm:ptLst>
  <dgm:cxnLst>
    <dgm:cxn modelId="{B626C335-46F0-4BBB-9625-24E72972C42F}" type="presOf" srcId="{1D08BDD3-551D-4943-83B0-657CE2AA9A47}" destId="{E3905EDC-6195-47AF-881B-BC07E9061260}" srcOrd="0" destOrd="0" presId="urn:microsoft.com/office/officeart/2005/8/layout/rings+Icon"/>
    <dgm:cxn modelId="{C5F91B7C-08D2-4A33-AB71-3354DB80FC61}" type="presOf" srcId="{FAAA428E-FA89-4944-B4BE-4A76354CB84A}" destId="{1508CCD4-EA94-4219-BC9F-0D95D1DA83AB}" srcOrd="0" destOrd="0" presId="urn:microsoft.com/office/officeart/2005/8/layout/rings+Icon"/>
    <dgm:cxn modelId="{42D78DD6-2A95-4A7D-B199-05F496F7D2C3}" srcId="{1D08BDD3-551D-4943-83B0-657CE2AA9A47}" destId="{FAAA428E-FA89-4944-B4BE-4A76354CB84A}" srcOrd="0" destOrd="0" parTransId="{8385AD41-B6AE-4F35-9A10-8E8D9D5E0E9A}" sibTransId="{6C2F69F3-687B-452F-8C23-90CC611DF5CB}"/>
    <dgm:cxn modelId="{5E1399D8-F8E8-41E8-9110-70B566B18CF2}" srcId="{1D08BDD3-551D-4943-83B0-657CE2AA9A47}" destId="{7AD2584F-28D9-483E-AD40-AE43525F961F}" srcOrd="1" destOrd="0" parTransId="{4BDC0020-FD89-4D0C-AD72-F147012845B3}" sibTransId="{3CBDCE4C-E10C-47B6-907D-2C4E6E0CB414}"/>
    <dgm:cxn modelId="{2D9FFBDD-364B-4DB0-922A-945F26BE2E49}" type="presOf" srcId="{7AD2584F-28D9-483E-AD40-AE43525F961F}" destId="{954A16D3-4FF1-4215-9947-E79C507C32FF}" srcOrd="0" destOrd="0" presId="urn:microsoft.com/office/officeart/2005/8/layout/rings+Icon"/>
    <dgm:cxn modelId="{66C6A924-8CA3-4F7A-8FD7-A8CAB0621FA9}" type="presParOf" srcId="{E3905EDC-6195-47AF-881B-BC07E9061260}" destId="{1508CCD4-EA94-4219-BC9F-0D95D1DA83AB}" srcOrd="0" destOrd="0" presId="urn:microsoft.com/office/officeart/2005/8/layout/rings+Icon"/>
    <dgm:cxn modelId="{F512D60B-BD7D-4D5E-973E-E2D4BE1C955C}" type="presParOf" srcId="{E3905EDC-6195-47AF-881B-BC07E9061260}" destId="{954A16D3-4FF1-4215-9947-E79C507C32FF}" srcOrd="1"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ED8DF7-7E4E-462F-BE9E-A1E3CC8C126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DDC387C-432B-4B9C-A000-3E31179010DD}">
      <dgm:prSet/>
      <dgm:spPr/>
      <dgm:t>
        <a:bodyPr/>
        <a:lstStyle/>
        <a:p>
          <a:r>
            <a:rPr lang="en-US" dirty="0">
              <a:latin typeface="Verdana" panose="020B0604030504040204" pitchFamily="34" charset="0"/>
              <a:ea typeface="Verdana" panose="020B0604030504040204" pitchFamily="34" charset="0"/>
            </a:rPr>
            <a:t>Web-based survey developed in consultation with the GFF Steering Committee and working groups (in French and English)</a:t>
          </a:r>
        </a:p>
      </dgm:t>
    </dgm:pt>
    <dgm:pt modelId="{FD26A299-3409-43D7-8D5C-F8B7ABE34588}" type="parTrans" cxnId="{A14C2D64-6557-4475-9BBB-2E152AD697BB}">
      <dgm:prSet/>
      <dgm:spPr/>
      <dgm:t>
        <a:bodyPr/>
        <a:lstStyle/>
        <a:p>
          <a:endParaRPr lang="en-US"/>
        </a:p>
      </dgm:t>
    </dgm:pt>
    <dgm:pt modelId="{20D7C6E8-617C-418B-9B16-9AE829287378}" type="sibTrans" cxnId="{A14C2D64-6557-4475-9BBB-2E152AD697BB}">
      <dgm:prSet/>
      <dgm:spPr/>
      <dgm:t>
        <a:bodyPr/>
        <a:lstStyle/>
        <a:p>
          <a:endParaRPr lang="en-US"/>
        </a:p>
      </dgm:t>
    </dgm:pt>
    <dgm:pt modelId="{17915F15-EBFA-4849-9F1C-A34D4421073D}">
      <dgm:prSet/>
      <dgm:spPr/>
      <dgm:t>
        <a:bodyPr/>
        <a:lstStyle/>
        <a:p>
          <a:r>
            <a:rPr lang="en-US" dirty="0">
              <a:latin typeface="Verdana" panose="020B0604030504040204" pitchFamily="34" charset="0"/>
              <a:ea typeface="Verdana" panose="020B0604030504040204" pitchFamily="34" charset="0"/>
            </a:rPr>
            <a:t>Survey comprised 35 multiple choice and open-ended questions, divided in 4 sections:</a:t>
          </a:r>
        </a:p>
      </dgm:t>
    </dgm:pt>
    <dgm:pt modelId="{5337DCD3-08CD-4223-815F-D01121B92EFC}" type="parTrans" cxnId="{E30EF593-3F88-43D8-B13F-AAC5C1D0B212}">
      <dgm:prSet/>
      <dgm:spPr/>
      <dgm:t>
        <a:bodyPr/>
        <a:lstStyle/>
        <a:p>
          <a:endParaRPr lang="en-US"/>
        </a:p>
      </dgm:t>
    </dgm:pt>
    <dgm:pt modelId="{1FB73170-AC98-4C51-9177-315BF6F47674}" type="sibTrans" cxnId="{E30EF593-3F88-43D8-B13F-AAC5C1D0B212}">
      <dgm:prSet/>
      <dgm:spPr/>
      <dgm:t>
        <a:bodyPr/>
        <a:lstStyle/>
        <a:p>
          <a:endParaRPr lang="en-US"/>
        </a:p>
      </dgm:t>
    </dgm:pt>
    <dgm:pt modelId="{FD1764BB-B22B-4D3B-9F71-988BDB62D2E9}">
      <dgm:prSet custT="1"/>
      <dgm:spPr/>
      <dgm:t>
        <a:bodyPr/>
        <a:lstStyle/>
        <a:p>
          <a:pPr algn="l"/>
          <a:r>
            <a:rPr lang="en-US" sz="1600" b="0" dirty="0">
              <a:latin typeface="Verdana" panose="020B0604030504040204" pitchFamily="34" charset="0"/>
              <a:ea typeface="Verdana" panose="020B0604030504040204" pitchFamily="34" charset="0"/>
            </a:rPr>
            <a:t>Context </a:t>
          </a:r>
        </a:p>
      </dgm:t>
    </dgm:pt>
    <dgm:pt modelId="{1D9C31C9-BBC5-41FC-A924-6D0425B1CF51}" type="parTrans" cxnId="{C1E7180F-B294-4F13-9E3F-435EDEDB5EB7}">
      <dgm:prSet/>
      <dgm:spPr/>
      <dgm:t>
        <a:bodyPr/>
        <a:lstStyle/>
        <a:p>
          <a:endParaRPr lang="en-US"/>
        </a:p>
      </dgm:t>
    </dgm:pt>
    <dgm:pt modelId="{4E9AD3E2-15D2-4B1C-AB38-82E8921CBF00}" type="sibTrans" cxnId="{C1E7180F-B294-4F13-9E3F-435EDEDB5EB7}">
      <dgm:prSet/>
      <dgm:spPr/>
      <dgm:t>
        <a:bodyPr/>
        <a:lstStyle/>
        <a:p>
          <a:endParaRPr lang="en-US"/>
        </a:p>
      </dgm:t>
    </dgm:pt>
    <dgm:pt modelId="{004AC9B7-BD7D-4119-8E25-39A82C28FFC3}">
      <dgm:prSet custT="1"/>
      <dgm:spPr/>
      <dgm:t>
        <a:bodyPr/>
        <a:lstStyle/>
        <a:p>
          <a:pPr algn="l"/>
          <a:r>
            <a:rPr lang="en-US" sz="1600" b="0" dirty="0">
              <a:latin typeface="Verdana" panose="020B0604030504040204" pitchFamily="34" charset="0"/>
              <a:ea typeface="Verdana" panose="020B0604030504040204" pitchFamily="34" charset="0"/>
            </a:rPr>
            <a:t>CSO strength and capacity</a:t>
          </a:r>
        </a:p>
      </dgm:t>
    </dgm:pt>
    <dgm:pt modelId="{8F39DCDC-3CED-4C83-9443-E07DD62844AC}" type="parTrans" cxnId="{FA2E6A37-698B-484F-B244-0AC0B7B44AD5}">
      <dgm:prSet/>
      <dgm:spPr/>
      <dgm:t>
        <a:bodyPr/>
        <a:lstStyle/>
        <a:p>
          <a:endParaRPr lang="en-US"/>
        </a:p>
      </dgm:t>
    </dgm:pt>
    <dgm:pt modelId="{B8D6EDAE-46E9-4D67-8EB0-1E01D1295F93}" type="sibTrans" cxnId="{FA2E6A37-698B-484F-B244-0AC0B7B44AD5}">
      <dgm:prSet/>
      <dgm:spPr/>
      <dgm:t>
        <a:bodyPr/>
        <a:lstStyle/>
        <a:p>
          <a:endParaRPr lang="en-US"/>
        </a:p>
      </dgm:t>
    </dgm:pt>
    <dgm:pt modelId="{4507BDD7-F74D-455D-B737-37D825ED9115}">
      <dgm:prSet custT="1"/>
      <dgm:spPr/>
      <dgm:t>
        <a:bodyPr/>
        <a:lstStyle/>
        <a:p>
          <a:pPr algn="l"/>
          <a:r>
            <a:rPr lang="en-US" sz="1600" b="0" dirty="0">
              <a:latin typeface="Verdana" panose="020B0604030504040204" pitchFamily="34" charset="0"/>
              <a:ea typeface="Verdana" panose="020B0604030504040204" pitchFamily="34" charset="0"/>
            </a:rPr>
            <a:t>Challenges and barriers</a:t>
          </a:r>
        </a:p>
      </dgm:t>
    </dgm:pt>
    <dgm:pt modelId="{FC0E7F76-2545-4C19-AAD5-20577F7D2C7A}" type="parTrans" cxnId="{77BB4CC4-428F-47F7-8309-11C9CB919F0D}">
      <dgm:prSet/>
      <dgm:spPr/>
      <dgm:t>
        <a:bodyPr/>
        <a:lstStyle/>
        <a:p>
          <a:endParaRPr lang="en-US"/>
        </a:p>
      </dgm:t>
    </dgm:pt>
    <dgm:pt modelId="{718B93B8-E8C7-4B2E-8A67-8FCCE8467B46}" type="sibTrans" cxnId="{77BB4CC4-428F-47F7-8309-11C9CB919F0D}">
      <dgm:prSet/>
      <dgm:spPr/>
      <dgm:t>
        <a:bodyPr/>
        <a:lstStyle/>
        <a:p>
          <a:endParaRPr lang="en-US"/>
        </a:p>
      </dgm:t>
    </dgm:pt>
    <dgm:pt modelId="{87D05E33-62CE-45E7-875A-770B5F71DE71}">
      <dgm:prSet custT="1"/>
      <dgm:spPr/>
      <dgm:t>
        <a:bodyPr/>
        <a:lstStyle/>
        <a:p>
          <a:pPr algn="l"/>
          <a:r>
            <a:rPr lang="en-US" sz="1600" b="0" dirty="0">
              <a:latin typeface="Verdana" panose="020B0604030504040204" pitchFamily="34" charset="0"/>
              <a:ea typeface="Verdana" panose="020B0604030504040204" pitchFamily="34" charset="0"/>
            </a:rPr>
            <a:t>Priorities for action moving forward</a:t>
          </a:r>
        </a:p>
      </dgm:t>
    </dgm:pt>
    <dgm:pt modelId="{F7CAEF47-DAB8-4EC1-86CA-4BC53C99E2DF}" type="parTrans" cxnId="{DDD42D25-84F9-484E-B0B7-92648102B5CE}">
      <dgm:prSet/>
      <dgm:spPr/>
      <dgm:t>
        <a:bodyPr/>
        <a:lstStyle/>
        <a:p>
          <a:endParaRPr lang="en-US"/>
        </a:p>
      </dgm:t>
    </dgm:pt>
    <dgm:pt modelId="{E3C12D5B-33DD-4554-AA68-5B48BC5B7AF2}" type="sibTrans" cxnId="{DDD42D25-84F9-484E-B0B7-92648102B5CE}">
      <dgm:prSet/>
      <dgm:spPr/>
      <dgm:t>
        <a:bodyPr/>
        <a:lstStyle/>
        <a:p>
          <a:endParaRPr lang="en-US"/>
        </a:p>
      </dgm:t>
    </dgm:pt>
    <dgm:pt modelId="{EDFDC7C5-5BD8-4064-BA5A-3D0EFFCBDDA3}">
      <dgm:prSet/>
      <dgm:spPr/>
      <dgm:t>
        <a:bodyPr/>
        <a:lstStyle/>
        <a:p>
          <a:r>
            <a:rPr lang="en-US" dirty="0">
              <a:latin typeface="Verdana" panose="020B0604030504040204" pitchFamily="34" charset="0"/>
              <a:ea typeface="Verdana" panose="020B0604030504040204" pitchFamily="34" charset="0"/>
            </a:rPr>
            <a:t>Circulated via e-mail through the CSCG, UHC2030 and social media between March 7 and April 5</a:t>
          </a:r>
        </a:p>
      </dgm:t>
    </dgm:pt>
    <dgm:pt modelId="{5DA08087-CA1C-45A8-B29C-F83D0BAFF092}" type="parTrans" cxnId="{04531B06-18CC-4752-B354-6A2191319882}">
      <dgm:prSet/>
      <dgm:spPr/>
      <dgm:t>
        <a:bodyPr/>
        <a:lstStyle/>
        <a:p>
          <a:endParaRPr lang="en-US"/>
        </a:p>
      </dgm:t>
    </dgm:pt>
    <dgm:pt modelId="{131F7778-1584-4366-9913-2C2DF2A6A7D3}" type="sibTrans" cxnId="{04531B06-18CC-4752-B354-6A2191319882}">
      <dgm:prSet/>
      <dgm:spPr/>
      <dgm:t>
        <a:bodyPr/>
        <a:lstStyle/>
        <a:p>
          <a:endParaRPr lang="en-US"/>
        </a:p>
      </dgm:t>
    </dgm:pt>
    <dgm:pt modelId="{0FA02E65-0CAB-4ADA-8E93-BAC9B7F65D37}" type="pres">
      <dgm:prSet presAssocID="{C4ED8DF7-7E4E-462F-BE9E-A1E3CC8C126D}" presName="root" presStyleCnt="0">
        <dgm:presLayoutVars>
          <dgm:dir/>
          <dgm:resizeHandles val="exact"/>
        </dgm:presLayoutVars>
      </dgm:prSet>
      <dgm:spPr/>
    </dgm:pt>
    <dgm:pt modelId="{C3A1DC31-BEBF-470F-875D-425618A6A048}" type="pres">
      <dgm:prSet presAssocID="{3DDC387C-432B-4B9C-A000-3E31179010DD}" presName="compNode" presStyleCnt="0"/>
      <dgm:spPr/>
    </dgm:pt>
    <dgm:pt modelId="{43175A29-7ED8-4B88-84BA-4186793ADFF2}" type="pres">
      <dgm:prSet presAssocID="{3DDC387C-432B-4B9C-A000-3E31179010DD}" presName="bgRect" presStyleLbl="bgShp" presStyleIdx="0" presStyleCnt="3"/>
      <dgm:spPr/>
    </dgm:pt>
    <dgm:pt modelId="{E4A76053-AB50-493A-93E8-A820FDFC4229}" type="pres">
      <dgm:prSet presAssocID="{3DDC387C-432B-4B9C-A000-3E31179010D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B4995E62-4AE6-43E8-8E5F-568BE27FA32D}" type="pres">
      <dgm:prSet presAssocID="{3DDC387C-432B-4B9C-A000-3E31179010DD}" presName="spaceRect" presStyleCnt="0"/>
      <dgm:spPr/>
    </dgm:pt>
    <dgm:pt modelId="{CCCCED35-0B4D-411F-8DFE-C6A2B379C1F5}" type="pres">
      <dgm:prSet presAssocID="{3DDC387C-432B-4B9C-A000-3E31179010DD}" presName="parTx" presStyleLbl="revTx" presStyleIdx="0" presStyleCnt="4">
        <dgm:presLayoutVars>
          <dgm:chMax val="0"/>
          <dgm:chPref val="0"/>
        </dgm:presLayoutVars>
      </dgm:prSet>
      <dgm:spPr/>
    </dgm:pt>
    <dgm:pt modelId="{F124795C-FC6D-4B6C-B57A-5D61173B031D}" type="pres">
      <dgm:prSet presAssocID="{20D7C6E8-617C-418B-9B16-9AE829287378}" presName="sibTrans" presStyleCnt="0"/>
      <dgm:spPr/>
    </dgm:pt>
    <dgm:pt modelId="{2DCD98A9-DBA6-495E-9E1D-81EBF2C69289}" type="pres">
      <dgm:prSet presAssocID="{17915F15-EBFA-4849-9F1C-A34D4421073D}" presName="compNode" presStyleCnt="0"/>
      <dgm:spPr/>
    </dgm:pt>
    <dgm:pt modelId="{E8C55C7A-5AF9-4CF0-B02A-7D78BD140CD6}" type="pres">
      <dgm:prSet presAssocID="{17915F15-EBFA-4849-9F1C-A34D4421073D}" presName="bgRect" presStyleLbl="bgShp" presStyleIdx="1" presStyleCnt="3"/>
      <dgm:spPr>
        <a:solidFill>
          <a:schemeClr val="accent3">
            <a:lumMod val="75000"/>
          </a:schemeClr>
        </a:solidFill>
      </dgm:spPr>
    </dgm:pt>
    <dgm:pt modelId="{03E14922-8B39-4FA3-B3F3-7703083A03CF}" type="pres">
      <dgm:prSet presAssocID="{17915F15-EBFA-4849-9F1C-A34D4421073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encil"/>
        </a:ext>
      </dgm:extLst>
    </dgm:pt>
    <dgm:pt modelId="{D3F40AE1-6EBA-432E-BEE9-661E772D9B08}" type="pres">
      <dgm:prSet presAssocID="{17915F15-EBFA-4849-9F1C-A34D4421073D}" presName="spaceRect" presStyleCnt="0"/>
      <dgm:spPr/>
    </dgm:pt>
    <dgm:pt modelId="{AFCB7F5E-4478-41C4-AC2E-43254DE5E709}" type="pres">
      <dgm:prSet presAssocID="{17915F15-EBFA-4849-9F1C-A34D4421073D}" presName="parTx" presStyleLbl="revTx" presStyleIdx="1" presStyleCnt="4">
        <dgm:presLayoutVars>
          <dgm:chMax val="0"/>
          <dgm:chPref val="0"/>
        </dgm:presLayoutVars>
      </dgm:prSet>
      <dgm:spPr/>
    </dgm:pt>
    <dgm:pt modelId="{09380B2B-FF49-45BB-B7AA-12780AD97295}" type="pres">
      <dgm:prSet presAssocID="{17915F15-EBFA-4849-9F1C-A34D4421073D}" presName="desTx" presStyleLbl="revTx" presStyleIdx="2" presStyleCnt="4">
        <dgm:presLayoutVars/>
      </dgm:prSet>
      <dgm:spPr/>
    </dgm:pt>
    <dgm:pt modelId="{8FF5FD36-C381-451F-9F73-F1E3FBA39943}" type="pres">
      <dgm:prSet presAssocID="{1FB73170-AC98-4C51-9177-315BF6F47674}" presName="sibTrans" presStyleCnt="0"/>
      <dgm:spPr/>
    </dgm:pt>
    <dgm:pt modelId="{C06B4A65-9D43-434B-866E-F8C4A16D5948}" type="pres">
      <dgm:prSet presAssocID="{EDFDC7C5-5BD8-4064-BA5A-3D0EFFCBDDA3}" presName="compNode" presStyleCnt="0"/>
      <dgm:spPr/>
    </dgm:pt>
    <dgm:pt modelId="{C0E5B3FF-EC25-4BE6-8BA6-4A2B4D332B2C}" type="pres">
      <dgm:prSet presAssocID="{EDFDC7C5-5BD8-4064-BA5A-3D0EFFCBDDA3}" presName="bgRect" presStyleLbl="bgShp" presStyleIdx="2" presStyleCnt="3"/>
      <dgm:spPr/>
    </dgm:pt>
    <dgm:pt modelId="{A7957A1C-1608-4DAA-95B9-5794221FA5B2}" type="pres">
      <dgm:prSet presAssocID="{EDFDC7C5-5BD8-4064-BA5A-3D0EFFCBDDA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nvelope"/>
        </a:ext>
      </dgm:extLst>
    </dgm:pt>
    <dgm:pt modelId="{028FEE1B-2E72-44E1-AD19-C44A86CA95EF}" type="pres">
      <dgm:prSet presAssocID="{EDFDC7C5-5BD8-4064-BA5A-3D0EFFCBDDA3}" presName="spaceRect" presStyleCnt="0"/>
      <dgm:spPr/>
    </dgm:pt>
    <dgm:pt modelId="{BC77A3B7-C07C-4CF0-9676-42AA4AD00F20}" type="pres">
      <dgm:prSet presAssocID="{EDFDC7C5-5BD8-4064-BA5A-3D0EFFCBDDA3}" presName="parTx" presStyleLbl="revTx" presStyleIdx="3" presStyleCnt="4">
        <dgm:presLayoutVars>
          <dgm:chMax val="0"/>
          <dgm:chPref val="0"/>
        </dgm:presLayoutVars>
      </dgm:prSet>
      <dgm:spPr/>
    </dgm:pt>
  </dgm:ptLst>
  <dgm:cxnLst>
    <dgm:cxn modelId="{8E359901-D30B-4E04-9FF5-CCE6E25D79CC}" type="presOf" srcId="{3DDC387C-432B-4B9C-A000-3E31179010DD}" destId="{CCCCED35-0B4D-411F-8DFE-C6A2B379C1F5}" srcOrd="0" destOrd="0" presId="urn:microsoft.com/office/officeart/2018/2/layout/IconVerticalSolidList"/>
    <dgm:cxn modelId="{04531B06-18CC-4752-B354-6A2191319882}" srcId="{C4ED8DF7-7E4E-462F-BE9E-A1E3CC8C126D}" destId="{EDFDC7C5-5BD8-4064-BA5A-3D0EFFCBDDA3}" srcOrd="2" destOrd="0" parTransId="{5DA08087-CA1C-45A8-B29C-F83D0BAFF092}" sibTransId="{131F7778-1584-4366-9913-2C2DF2A6A7D3}"/>
    <dgm:cxn modelId="{C1E7180F-B294-4F13-9E3F-435EDEDB5EB7}" srcId="{17915F15-EBFA-4849-9F1C-A34D4421073D}" destId="{FD1764BB-B22B-4D3B-9F71-988BDB62D2E9}" srcOrd="0" destOrd="0" parTransId="{1D9C31C9-BBC5-41FC-A924-6D0425B1CF51}" sibTransId="{4E9AD3E2-15D2-4B1C-AB38-82E8921CBF00}"/>
    <dgm:cxn modelId="{DDD42D25-84F9-484E-B0B7-92648102B5CE}" srcId="{17915F15-EBFA-4849-9F1C-A34D4421073D}" destId="{87D05E33-62CE-45E7-875A-770B5F71DE71}" srcOrd="3" destOrd="0" parTransId="{F7CAEF47-DAB8-4EC1-86CA-4BC53C99E2DF}" sibTransId="{E3C12D5B-33DD-4554-AA68-5B48BC5B7AF2}"/>
    <dgm:cxn modelId="{FA2E6A37-698B-484F-B244-0AC0B7B44AD5}" srcId="{17915F15-EBFA-4849-9F1C-A34D4421073D}" destId="{004AC9B7-BD7D-4119-8E25-39A82C28FFC3}" srcOrd="1" destOrd="0" parTransId="{8F39DCDC-3CED-4C83-9443-E07DD62844AC}" sibTransId="{B8D6EDAE-46E9-4D67-8EB0-1E01D1295F93}"/>
    <dgm:cxn modelId="{0E9AA540-CBE2-4896-AC87-E62148DF4478}" type="presOf" srcId="{87D05E33-62CE-45E7-875A-770B5F71DE71}" destId="{09380B2B-FF49-45BB-B7AA-12780AD97295}" srcOrd="0" destOrd="3" presId="urn:microsoft.com/office/officeart/2018/2/layout/IconVerticalSolidList"/>
    <dgm:cxn modelId="{A14C2D64-6557-4475-9BBB-2E152AD697BB}" srcId="{C4ED8DF7-7E4E-462F-BE9E-A1E3CC8C126D}" destId="{3DDC387C-432B-4B9C-A000-3E31179010DD}" srcOrd="0" destOrd="0" parTransId="{FD26A299-3409-43D7-8D5C-F8B7ABE34588}" sibTransId="{20D7C6E8-617C-418B-9B16-9AE829287378}"/>
    <dgm:cxn modelId="{0394486B-B971-4D87-B356-EA5644F48E17}" type="presOf" srcId="{EDFDC7C5-5BD8-4064-BA5A-3D0EFFCBDDA3}" destId="{BC77A3B7-C07C-4CF0-9676-42AA4AD00F20}" srcOrd="0" destOrd="0" presId="urn:microsoft.com/office/officeart/2018/2/layout/IconVerticalSolidList"/>
    <dgm:cxn modelId="{E8820B7A-C80B-4D9E-A577-906371D131B9}" type="presOf" srcId="{C4ED8DF7-7E4E-462F-BE9E-A1E3CC8C126D}" destId="{0FA02E65-0CAB-4ADA-8E93-BAC9B7F65D37}" srcOrd="0" destOrd="0" presId="urn:microsoft.com/office/officeart/2018/2/layout/IconVerticalSolidList"/>
    <dgm:cxn modelId="{6F19F95A-1D41-4351-9BF0-6368E22E17EE}" type="presOf" srcId="{17915F15-EBFA-4849-9F1C-A34D4421073D}" destId="{AFCB7F5E-4478-41C4-AC2E-43254DE5E709}" srcOrd="0" destOrd="0" presId="urn:microsoft.com/office/officeart/2018/2/layout/IconVerticalSolidList"/>
    <dgm:cxn modelId="{51D8237C-0406-4F8B-A260-8E01A7472D0D}" type="presOf" srcId="{FD1764BB-B22B-4D3B-9F71-988BDB62D2E9}" destId="{09380B2B-FF49-45BB-B7AA-12780AD97295}" srcOrd="0" destOrd="0" presId="urn:microsoft.com/office/officeart/2018/2/layout/IconVerticalSolidList"/>
    <dgm:cxn modelId="{E30EF593-3F88-43D8-B13F-AAC5C1D0B212}" srcId="{C4ED8DF7-7E4E-462F-BE9E-A1E3CC8C126D}" destId="{17915F15-EBFA-4849-9F1C-A34D4421073D}" srcOrd="1" destOrd="0" parTransId="{5337DCD3-08CD-4223-815F-D01121B92EFC}" sibTransId="{1FB73170-AC98-4C51-9177-315BF6F47674}"/>
    <dgm:cxn modelId="{74F13AAC-428B-4355-A620-A2B5621D40BE}" type="presOf" srcId="{4507BDD7-F74D-455D-B737-37D825ED9115}" destId="{09380B2B-FF49-45BB-B7AA-12780AD97295}" srcOrd="0" destOrd="2" presId="urn:microsoft.com/office/officeart/2018/2/layout/IconVerticalSolidList"/>
    <dgm:cxn modelId="{77BB4CC4-428F-47F7-8309-11C9CB919F0D}" srcId="{17915F15-EBFA-4849-9F1C-A34D4421073D}" destId="{4507BDD7-F74D-455D-B737-37D825ED9115}" srcOrd="2" destOrd="0" parTransId="{FC0E7F76-2545-4C19-AAD5-20577F7D2C7A}" sibTransId="{718B93B8-E8C7-4B2E-8A67-8FCCE8467B46}"/>
    <dgm:cxn modelId="{31E426C8-8DFB-4832-8D88-76CC3088B20B}" type="presOf" srcId="{004AC9B7-BD7D-4119-8E25-39A82C28FFC3}" destId="{09380B2B-FF49-45BB-B7AA-12780AD97295}" srcOrd="0" destOrd="1" presId="urn:microsoft.com/office/officeart/2018/2/layout/IconVerticalSolidList"/>
    <dgm:cxn modelId="{69289490-EB51-4969-9B55-89F47E9ADC32}" type="presParOf" srcId="{0FA02E65-0CAB-4ADA-8E93-BAC9B7F65D37}" destId="{C3A1DC31-BEBF-470F-875D-425618A6A048}" srcOrd="0" destOrd="0" presId="urn:microsoft.com/office/officeart/2018/2/layout/IconVerticalSolidList"/>
    <dgm:cxn modelId="{A54EC264-694A-40E6-AA44-E59C6DDE56CF}" type="presParOf" srcId="{C3A1DC31-BEBF-470F-875D-425618A6A048}" destId="{43175A29-7ED8-4B88-84BA-4186793ADFF2}" srcOrd="0" destOrd="0" presId="urn:microsoft.com/office/officeart/2018/2/layout/IconVerticalSolidList"/>
    <dgm:cxn modelId="{81F49FDE-BAD5-44A4-88E8-B5FE950D6745}" type="presParOf" srcId="{C3A1DC31-BEBF-470F-875D-425618A6A048}" destId="{E4A76053-AB50-493A-93E8-A820FDFC4229}" srcOrd="1" destOrd="0" presId="urn:microsoft.com/office/officeart/2018/2/layout/IconVerticalSolidList"/>
    <dgm:cxn modelId="{ED458789-674C-4790-B691-3C1C3F818D0D}" type="presParOf" srcId="{C3A1DC31-BEBF-470F-875D-425618A6A048}" destId="{B4995E62-4AE6-43E8-8E5F-568BE27FA32D}" srcOrd="2" destOrd="0" presId="urn:microsoft.com/office/officeart/2018/2/layout/IconVerticalSolidList"/>
    <dgm:cxn modelId="{644C3512-2202-41B9-BADB-AC1EF208087C}" type="presParOf" srcId="{C3A1DC31-BEBF-470F-875D-425618A6A048}" destId="{CCCCED35-0B4D-411F-8DFE-C6A2B379C1F5}" srcOrd="3" destOrd="0" presId="urn:microsoft.com/office/officeart/2018/2/layout/IconVerticalSolidList"/>
    <dgm:cxn modelId="{F81E6F4B-FA96-4248-80A0-9D48957A5E60}" type="presParOf" srcId="{0FA02E65-0CAB-4ADA-8E93-BAC9B7F65D37}" destId="{F124795C-FC6D-4B6C-B57A-5D61173B031D}" srcOrd="1" destOrd="0" presId="urn:microsoft.com/office/officeart/2018/2/layout/IconVerticalSolidList"/>
    <dgm:cxn modelId="{4047F39B-090F-47E7-A2E4-31B823E22B42}" type="presParOf" srcId="{0FA02E65-0CAB-4ADA-8E93-BAC9B7F65D37}" destId="{2DCD98A9-DBA6-495E-9E1D-81EBF2C69289}" srcOrd="2" destOrd="0" presId="urn:microsoft.com/office/officeart/2018/2/layout/IconVerticalSolidList"/>
    <dgm:cxn modelId="{0748FBFE-1657-42AB-BA22-BC4D84ACA780}" type="presParOf" srcId="{2DCD98A9-DBA6-495E-9E1D-81EBF2C69289}" destId="{E8C55C7A-5AF9-4CF0-B02A-7D78BD140CD6}" srcOrd="0" destOrd="0" presId="urn:microsoft.com/office/officeart/2018/2/layout/IconVerticalSolidList"/>
    <dgm:cxn modelId="{18508458-CBB6-428D-BFCA-55F024D442DB}" type="presParOf" srcId="{2DCD98A9-DBA6-495E-9E1D-81EBF2C69289}" destId="{03E14922-8B39-4FA3-B3F3-7703083A03CF}" srcOrd="1" destOrd="0" presId="urn:microsoft.com/office/officeart/2018/2/layout/IconVerticalSolidList"/>
    <dgm:cxn modelId="{BE920BDC-75B2-4A41-B166-FA7ECDBD3326}" type="presParOf" srcId="{2DCD98A9-DBA6-495E-9E1D-81EBF2C69289}" destId="{D3F40AE1-6EBA-432E-BEE9-661E772D9B08}" srcOrd="2" destOrd="0" presId="urn:microsoft.com/office/officeart/2018/2/layout/IconVerticalSolidList"/>
    <dgm:cxn modelId="{3470A082-0A92-4003-BA88-046E94184666}" type="presParOf" srcId="{2DCD98A9-DBA6-495E-9E1D-81EBF2C69289}" destId="{AFCB7F5E-4478-41C4-AC2E-43254DE5E709}" srcOrd="3" destOrd="0" presId="urn:microsoft.com/office/officeart/2018/2/layout/IconVerticalSolidList"/>
    <dgm:cxn modelId="{8F60EA91-2BE4-45CA-A396-302A073205BE}" type="presParOf" srcId="{2DCD98A9-DBA6-495E-9E1D-81EBF2C69289}" destId="{09380B2B-FF49-45BB-B7AA-12780AD97295}" srcOrd="4" destOrd="0" presId="urn:microsoft.com/office/officeart/2018/2/layout/IconVerticalSolidList"/>
    <dgm:cxn modelId="{0E3A07DE-8C90-434A-B3BA-C9BAFF827106}" type="presParOf" srcId="{0FA02E65-0CAB-4ADA-8E93-BAC9B7F65D37}" destId="{8FF5FD36-C381-451F-9F73-F1E3FBA39943}" srcOrd="3" destOrd="0" presId="urn:microsoft.com/office/officeart/2018/2/layout/IconVerticalSolidList"/>
    <dgm:cxn modelId="{C16F4BA8-0F1C-4F94-A3A3-253BF9BD9839}" type="presParOf" srcId="{0FA02E65-0CAB-4ADA-8E93-BAC9B7F65D37}" destId="{C06B4A65-9D43-434B-866E-F8C4A16D5948}" srcOrd="4" destOrd="0" presId="urn:microsoft.com/office/officeart/2018/2/layout/IconVerticalSolidList"/>
    <dgm:cxn modelId="{DDA6DBB2-2405-4A35-A782-79073711DAA4}" type="presParOf" srcId="{C06B4A65-9D43-434B-866E-F8C4A16D5948}" destId="{C0E5B3FF-EC25-4BE6-8BA6-4A2B4D332B2C}" srcOrd="0" destOrd="0" presId="urn:microsoft.com/office/officeart/2018/2/layout/IconVerticalSolidList"/>
    <dgm:cxn modelId="{EA64BD12-D010-4F34-B83B-AEC52C356F32}" type="presParOf" srcId="{C06B4A65-9D43-434B-866E-F8C4A16D5948}" destId="{A7957A1C-1608-4DAA-95B9-5794221FA5B2}" srcOrd="1" destOrd="0" presId="urn:microsoft.com/office/officeart/2018/2/layout/IconVerticalSolidList"/>
    <dgm:cxn modelId="{48472884-F3B6-4ABA-BCAA-A3D1857C3BC7}" type="presParOf" srcId="{C06B4A65-9D43-434B-866E-F8C4A16D5948}" destId="{028FEE1B-2E72-44E1-AD19-C44A86CA95EF}" srcOrd="2" destOrd="0" presId="urn:microsoft.com/office/officeart/2018/2/layout/IconVerticalSolidList"/>
    <dgm:cxn modelId="{518E7A2A-725D-4749-9A2E-0ADA46A4F9E9}" type="presParOf" srcId="{C06B4A65-9D43-434B-866E-F8C4A16D5948}" destId="{BC77A3B7-C07C-4CF0-9676-42AA4AD00F2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9C9378-6E54-4D3A-82BE-A7DD300A22A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68C9E3FF-2F76-489D-A4BE-4FB07FF04EDE}">
      <dgm:prSet phldrT="[Text]" custT="1"/>
      <dgm:spPr/>
      <dgm:t>
        <a:bodyPr/>
        <a:lstStyle/>
        <a:p>
          <a:pPr>
            <a:buNone/>
          </a:pPr>
          <a:r>
            <a:rPr lang="en-US" sz="1400" b="1" u="none" dirty="0">
              <a:latin typeface="Verdana" panose="020B0604030504040204" pitchFamily="34" charset="0"/>
              <a:ea typeface="Verdana" panose="020B0604030504040204" pitchFamily="34" charset="0"/>
            </a:rPr>
            <a:t>Increase transparency and accountability around the GFF</a:t>
          </a:r>
          <a:endParaRPr lang="en-US" sz="1400" u="none" dirty="0">
            <a:latin typeface="Verdana" panose="020B0604030504040204" pitchFamily="34" charset="0"/>
            <a:ea typeface="Verdana" panose="020B0604030504040204" pitchFamily="34" charset="0"/>
          </a:endParaRPr>
        </a:p>
      </dgm:t>
    </dgm:pt>
    <dgm:pt modelId="{419650DF-E33C-40F7-BBAA-8A31A36142F5}" type="parTrans" cxnId="{DF998AD7-FC55-4333-9120-CD5FA49F0CCE}">
      <dgm:prSet/>
      <dgm:spPr/>
      <dgm:t>
        <a:bodyPr/>
        <a:lstStyle/>
        <a:p>
          <a:endParaRPr lang="en-US" sz="2400">
            <a:latin typeface="Verdana" panose="020B0604030504040204" pitchFamily="34" charset="0"/>
            <a:ea typeface="Verdana" panose="020B0604030504040204" pitchFamily="34" charset="0"/>
          </a:endParaRPr>
        </a:p>
      </dgm:t>
    </dgm:pt>
    <dgm:pt modelId="{AE636E4C-B4CB-4C4C-9961-C37778A386BC}" type="sibTrans" cxnId="{DF998AD7-FC55-4333-9120-CD5FA49F0CCE}">
      <dgm:prSet/>
      <dgm:spPr/>
      <dgm:t>
        <a:bodyPr/>
        <a:lstStyle/>
        <a:p>
          <a:endParaRPr lang="en-US" sz="2400">
            <a:latin typeface="Verdana" panose="020B0604030504040204" pitchFamily="34" charset="0"/>
            <a:ea typeface="Verdana" panose="020B0604030504040204" pitchFamily="34" charset="0"/>
          </a:endParaRPr>
        </a:p>
      </dgm:t>
    </dgm:pt>
    <dgm:pt modelId="{412012B2-D5E8-4285-A6D9-99401C817FEC}">
      <dgm:prSet custT="1"/>
      <dgm:spPr/>
      <dgm:t>
        <a:bodyPr/>
        <a:lstStyle/>
        <a:p>
          <a:r>
            <a:rPr lang="en-US" sz="1400" b="0" dirty="0">
              <a:latin typeface="Verdana" panose="020B0604030504040204" pitchFamily="34" charset="0"/>
              <a:ea typeface="Verdana" panose="020B0604030504040204" pitchFamily="34" charset="0"/>
            </a:rPr>
            <a:t>Advocate for more transparency and  accountability around the GFF multi-stakeholder platforms, the GFF process and actors involved </a:t>
          </a:r>
        </a:p>
      </dgm:t>
    </dgm:pt>
    <dgm:pt modelId="{E71EB36B-B463-4954-BE23-ADF28A9DB7B1}" type="parTrans" cxnId="{62385902-F746-46AA-BEEA-D0859F52DB1D}">
      <dgm:prSet/>
      <dgm:spPr/>
      <dgm:t>
        <a:bodyPr/>
        <a:lstStyle/>
        <a:p>
          <a:endParaRPr lang="en-US" sz="2400">
            <a:latin typeface="Verdana" panose="020B0604030504040204" pitchFamily="34" charset="0"/>
            <a:ea typeface="Verdana" panose="020B0604030504040204" pitchFamily="34" charset="0"/>
          </a:endParaRPr>
        </a:p>
      </dgm:t>
    </dgm:pt>
    <dgm:pt modelId="{6A835265-F248-46C3-B64B-5011B031CF18}" type="sibTrans" cxnId="{62385902-F746-46AA-BEEA-D0859F52DB1D}">
      <dgm:prSet/>
      <dgm:spPr/>
      <dgm:t>
        <a:bodyPr/>
        <a:lstStyle/>
        <a:p>
          <a:endParaRPr lang="en-US" sz="2400">
            <a:latin typeface="Verdana" panose="020B0604030504040204" pitchFamily="34" charset="0"/>
            <a:ea typeface="Verdana" panose="020B0604030504040204" pitchFamily="34" charset="0"/>
          </a:endParaRPr>
        </a:p>
      </dgm:t>
    </dgm:pt>
    <dgm:pt modelId="{5F8CE138-F260-419D-AABD-B11D7DE795C2}">
      <dgm:prSet custT="1"/>
      <dgm:spPr/>
      <dgm:t>
        <a:bodyPr/>
        <a:lstStyle/>
        <a:p>
          <a:r>
            <a:rPr lang="en-US" sz="1400" b="0" dirty="0">
              <a:latin typeface="Verdana" panose="020B0604030504040204" pitchFamily="34" charset="0"/>
              <a:ea typeface="Verdana" panose="020B0604030504040204" pitchFamily="34" charset="0"/>
            </a:rPr>
            <a:t>Collaborate with GFF liaison officers to better disseminate the GFF country implementation guide </a:t>
          </a:r>
        </a:p>
      </dgm:t>
    </dgm:pt>
    <dgm:pt modelId="{E9C07B94-B9D6-4764-96A6-8B432E3B594B}" type="parTrans" cxnId="{ACD8F16C-4221-4420-8F87-BA319AE87B90}">
      <dgm:prSet/>
      <dgm:spPr/>
      <dgm:t>
        <a:bodyPr/>
        <a:lstStyle/>
        <a:p>
          <a:endParaRPr lang="en-US" sz="2400">
            <a:latin typeface="Verdana" panose="020B0604030504040204" pitchFamily="34" charset="0"/>
            <a:ea typeface="Verdana" panose="020B0604030504040204" pitchFamily="34" charset="0"/>
          </a:endParaRPr>
        </a:p>
      </dgm:t>
    </dgm:pt>
    <dgm:pt modelId="{E0A50CF6-349F-414D-9E46-90F2C7396E5C}" type="sibTrans" cxnId="{ACD8F16C-4221-4420-8F87-BA319AE87B90}">
      <dgm:prSet/>
      <dgm:spPr/>
      <dgm:t>
        <a:bodyPr/>
        <a:lstStyle/>
        <a:p>
          <a:endParaRPr lang="en-US" sz="2400">
            <a:latin typeface="Verdana" panose="020B0604030504040204" pitchFamily="34" charset="0"/>
            <a:ea typeface="Verdana" panose="020B0604030504040204" pitchFamily="34" charset="0"/>
          </a:endParaRPr>
        </a:p>
      </dgm:t>
    </dgm:pt>
    <dgm:pt modelId="{796D7A3F-DBBA-478F-83B5-1A9B023AFF67}">
      <dgm:prSet custT="1"/>
      <dgm:spPr/>
      <dgm:t>
        <a:bodyPr/>
        <a:lstStyle/>
        <a:p>
          <a:r>
            <a:rPr lang="en-US" sz="1400" b="1" u="none" dirty="0">
              <a:latin typeface="Verdana" panose="020B0604030504040204" pitchFamily="34" charset="0"/>
              <a:ea typeface="Verdana" panose="020B0604030504040204" pitchFamily="34" charset="0"/>
            </a:rPr>
            <a:t>Improve communication and coordination</a:t>
          </a:r>
        </a:p>
      </dgm:t>
    </dgm:pt>
    <dgm:pt modelId="{08DD0A58-A862-4E61-A703-36AE34FB077A}" type="parTrans" cxnId="{2D5EE3BE-3E6A-46CD-A6C2-4E69341D81D0}">
      <dgm:prSet/>
      <dgm:spPr/>
      <dgm:t>
        <a:bodyPr/>
        <a:lstStyle/>
        <a:p>
          <a:endParaRPr lang="en-US" sz="2400">
            <a:latin typeface="Verdana" panose="020B0604030504040204" pitchFamily="34" charset="0"/>
            <a:ea typeface="Verdana" panose="020B0604030504040204" pitchFamily="34" charset="0"/>
          </a:endParaRPr>
        </a:p>
      </dgm:t>
    </dgm:pt>
    <dgm:pt modelId="{C3D3A9C7-0DCE-4B63-9534-6C790F911136}" type="sibTrans" cxnId="{2D5EE3BE-3E6A-46CD-A6C2-4E69341D81D0}">
      <dgm:prSet/>
      <dgm:spPr/>
      <dgm:t>
        <a:bodyPr/>
        <a:lstStyle/>
        <a:p>
          <a:endParaRPr lang="en-US" sz="2400">
            <a:latin typeface="Verdana" panose="020B0604030504040204" pitchFamily="34" charset="0"/>
            <a:ea typeface="Verdana" panose="020B0604030504040204" pitchFamily="34" charset="0"/>
          </a:endParaRPr>
        </a:p>
      </dgm:t>
    </dgm:pt>
    <dgm:pt modelId="{640F3C51-D96A-48C2-96D7-3B1D026446E8}">
      <dgm:prSet custT="1"/>
      <dgm:spPr/>
      <dgm:t>
        <a:bodyPr/>
        <a:lstStyle/>
        <a:p>
          <a:r>
            <a:rPr lang="en-US" sz="1400" b="1" dirty="0">
              <a:latin typeface="Verdana" panose="020B0604030504040204" pitchFamily="34" charset="0"/>
              <a:ea typeface="Verdana" panose="020B0604030504040204" pitchFamily="34" charset="0"/>
            </a:rPr>
            <a:t>Support CSO communication and coordinating mechanisms/in-country CSO consultations</a:t>
          </a:r>
        </a:p>
      </dgm:t>
    </dgm:pt>
    <dgm:pt modelId="{415F46FE-1966-4B3F-9ADD-DF486A7F9C8E}" type="parTrans" cxnId="{C20E46CA-2C29-49A7-AA7B-B0CAB07E74B3}">
      <dgm:prSet/>
      <dgm:spPr/>
      <dgm:t>
        <a:bodyPr/>
        <a:lstStyle/>
        <a:p>
          <a:endParaRPr lang="en-US" sz="2400">
            <a:latin typeface="Verdana" panose="020B0604030504040204" pitchFamily="34" charset="0"/>
            <a:ea typeface="Verdana" panose="020B0604030504040204" pitchFamily="34" charset="0"/>
          </a:endParaRPr>
        </a:p>
      </dgm:t>
    </dgm:pt>
    <dgm:pt modelId="{25DF5063-67AA-4A0C-BDAB-169A52A2C405}" type="sibTrans" cxnId="{C20E46CA-2C29-49A7-AA7B-B0CAB07E74B3}">
      <dgm:prSet/>
      <dgm:spPr/>
      <dgm:t>
        <a:bodyPr/>
        <a:lstStyle/>
        <a:p>
          <a:endParaRPr lang="en-US" sz="2400">
            <a:latin typeface="Verdana" panose="020B0604030504040204" pitchFamily="34" charset="0"/>
            <a:ea typeface="Verdana" panose="020B0604030504040204" pitchFamily="34" charset="0"/>
          </a:endParaRPr>
        </a:p>
      </dgm:t>
    </dgm:pt>
    <dgm:pt modelId="{D1448F42-6DDD-4921-85C0-8F002E8CEA61}">
      <dgm:prSet custT="1"/>
      <dgm:spPr/>
      <dgm:t>
        <a:bodyPr/>
        <a:lstStyle/>
        <a:p>
          <a:r>
            <a:rPr lang="en-US" sz="1400" b="1" u="none" dirty="0">
              <a:latin typeface="Verdana" panose="020B0604030504040204" pitchFamily="34" charset="0"/>
              <a:ea typeface="Verdana" panose="020B0604030504040204" pitchFamily="34" charset="0"/>
            </a:rPr>
            <a:t>Invest in civil society capacity building</a:t>
          </a:r>
        </a:p>
      </dgm:t>
    </dgm:pt>
    <dgm:pt modelId="{5471775C-0935-4365-85D0-4494CF771007}" type="parTrans" cxnId="{EED7A509-D410-451D-8D4B-4A67591592D3}">
      <dgm:prSet/>
      <dgm:spPr/>
      <dgm:t>
        <a:bodyPr/>
        <a:lstStyle/>
        <a:p>
          <a:endParaRPr lang="en-US" sz="2400">
            <a:latin typeface="Verdana" panose="020B0604030504040204" pitchFamily="34" charset="0"/>
            <a:ea typeface="Verdana" panose="020B0604030504040204" pitchFamily="34" charset="0"/>
          </a:endParaRPr>
        </a:p>
      </dgm:t>
    </dgm:pt>
    <dgm:pt modelId="{3133F7C4-28BC-4CD1-9EF0-89A621384EB5}" type="sibTrans" cxnId="{EED7A509-D410-451D-8D4B-4A67591592D3}">
      <dgm:prSet/>
      <dgm:spPr/>
      <dgm:t>
        <a:bodyPr/>
        <a:lstStyle/>
        <a:p>
          <a:endParaRPr lang="en-US" sz="2400">
            <a:latin typeface="Verdana" panose="020B0604030504040204" pitchFamily="34" charset="0"/>
            <a:ea typeface="Verdana" panose="020B0604030504040204" pitchFamily="34" charset="0"/>
          </a:endParaRPr>
        </a:p>
      </dgm:t>
    </dgm:pt>
    <dgm:pt modelId="{788B1EDE-D75B-4F24-88F0-816F05842A34}">
      <dgm:prSet custT="1"/>
      <dgm:spPr/>
      <dgm:t>
        <a:bodyPr/>
        <a:lstStyle/>
        <a:p>
          <a:r>
            <a:rPr lang="en-US" sz="1400" b="0" dirty="0">
              <a:latin typeface="Verdana" panose="020B0604030504040204" pitchFamily="34" charset="0"/>
              <a:ea typeface="Verdana" panose="020B0604030504040204" pitchFamily="34" charset="0"/>
            </a:rPr>
            <a:t>Support CSOs in strengthening their capacities in health financing and budget tracking</a:t>
          </a:r>
        </a:p>
      </dgm:t>
    </dgm:pt>
    <dgm:pt modelId="{3CDFB622-4EFC-472B-993C-B04E6151C304}" type="parTrans" cxnId="{7B644E31-DC81-4D47-A943-473FEC757AE5}">
      <dgm:prSet/>
      <dgm:spPr/>
      <dgm:t>
        <a:bodyPr/>
        <a:lstStyle/>
        <a:p>
          <a:endParaRPr lang="en-US" sz="2400">
            <a:latin typeface="Verdana" panose="020B0604030504040204" pitchFamily="34" charset="0"/>
            <a:ea typeface="Verdana" panose="020B0604030504040204" pitchFamily="34" charset="0"/>
          </a:endParaRPr>
        </a:p>
      </dgm:t>
    </dgm:pt>
    <dgm:pt modelId="{49CFC61A-03C2-4AD7-A7A6-163C00E3E347}" type="sibTrans" cxnId="{7B644E31-DC81-4D47-A943-473FEC757AE5}">
      <dgm:prSet/>
      <dgm:spPr/>
      <dgm:t>
        <a:bodyPr/>
        <a:lstStyle/>
        <a:p>
          <a:endParaRPr lang="en-US" sz="2400">
            <a:latin typeface="Verdana" panose="020B0604030504040204" pitchFamily="34" charset="0"/>
            <a:ea typeface="Verdana" panose="020B0604030504040204" pitchFamily="34" charset="0"/>
          </a:endParaRPr>
        </a:p>
      </dgm:t>
    </dgm:pt>
    <dgm:pt modelId="{4E396E46-B432-4E7F-8E40-6666D887576E}">
      <dgm:prSet custT="1"/>
      <dgm:spPr/>
      <dgm:t>
        <a:bodyPr/>
        <a:lstStyle/>
        <a:p>
          <a:r>
            <a:rPr lang="en-US" sz="1400" b="0" dirty="0">
              <a:latin typeface="Verdana" panose="020B0604030504040204" pitchFamily="34" charset="0"/>
              <a:ea typeface="Verdana" panose="020B0604030504040204" pitchFamily="34" charset="0"/>
            </a:rPr>
            <a:t>Support GFF Scorecard development and rollout in countries</a:t>
          </a:r>
        </a:p>
      </dgm:t>
    </dgm:pt>
    <dgm:pt modelId="{E9D73B1B-5E00-4AAE-8D88-DC1D9CA59B41}" type="parTrans" cxnId="{33566A86-3F93-4DE3-B0B2-2EB643E05589}">
      <dgm:prSet/>
      <dgm:spPr/>
      <dgm:t>
        <a:bodyPr/>
        <a:lstStyle/>
        <a:p>
          <a:endParaRPr lang="en-US" sz="2400">
            <a:latin typeface="Verdana" panose="020B0604030504040204" pitchFamily="34" charset="0"/>
            <a:ea typeface="Verdana" panose="020B0604030504040204" pitchFamily="34" charset="0"/>
          </a:endParaRPr>
        </a:p>
      </dgm:t>
    </dgm:pt>
    <dgm:pt modelId="{B97AED42-B165-464E-BA1B-85C85166D752}" type="sibTrans" cxnId="{33566A86-3F93-4DE3-B0B2-2EB643E05589}">
      <dgm:prSet/>
      <dgm:spPr/>
      <dgm:t>
        <a:bodyPr/>
        <a:lstStyle/>
        <a:p>
          <a:endParaRPr lang="en-US" sz="2400">
            <a:latin typeface="Verdana" panose="020B0604030504040204" pitchFamily="34" charset="0"/>
            <a:ea typeface="Verdana" panose="020B0604030504040204" pitchFamily="34" charset="0"/>
          </a:endParaRPr>
        </a:p>
      </dgm:t>
    </dgm:pt>
    <dgm:pt modelId="{432152C9-8387-469F-ABEC-498BA55940BD}">
      <dgm:prSet custT="1"/>
      <dgm:spPr/>
      <dgm:t>
        <a:bodyPr/>
        <a:lstStyle/>
        <a:p>
          <a:r>
            <a:rPr lang="en-US" sz="1400" b="0" dirty="0">
              <a:latin typeface="Verdana" panose="020B0604030504040204" pitchFamily="34" charset="0"/>
              <a:ea typeface="Verdana" panose="020B0604030504040204" pitchFamily="34" charset="0"/>
            </a:rPr>
            <a:t>Identify local organizations/individuals to increase south-south learning</a:t>
          </a:r>
        </a:p>
      </dgm:t>
    </dgm:pt>
    <dgm:pt modelId="{BF7DFE78-A4D1-4A86-82C0-D1DCE984C380}" type="parTrans" cxnId="{3CDEBFF5-505F-4202-BA44-3A850C5F5492}">
      <dgm:prSet/>
      <dgm:spPr/>
      <dgm:t>
        <a:bodyPr/>
        <a:lstStyle/>
        <a:p>
          <a:endParaRPr lang="en-US" sz="2400">
            <a:latin typeface="Verdana" panose="020B0604030504040204" pitchFamily="34" charset="0"/>
            <a:ea typeface="Verdana" panose="020B0604030504040204" pitchFamily="34" charset="0"/>
          </a:endParaRPr>
        </a:p>
      </dgm:t>
    </dgm:pt>
    <dgm:pt modelId="{92941947-5B4B-4E79-BD1D-EEB721A4EBFA}" type="sibTrans" cxnId="{3CDEBFF5-505F-4202-BA44-3A850C5F5492}">
      <dgm:prSet/>
      <dgm:spPr/>
      <dgm:t>
        <a:bodyPr/>
        <a:lstStyle/>
        <a:p>
          <a:endParaRPr lang="en-US" sz="2400">
            <a:latin typeface="Verdana" panose="020B0604030504040204" pitchFamily="34" charset="0"/>
            <a:ea typeface="Verdana" panose="020B0604030504040204" pitchFamily="34" charset="0"/>
          </a:endParaRPr>
        </a:p>
      </dgm:t>
    </dgm:pt>
    <dgm:pt modelId="{F458D4A8-49DD-47CF-BB3D-57099F2285D3}">
      <dgm:prSet custT="1"/>
      <dgm:spPr/>
      <dgm:t>
        <a:bodyPr/>
        <a:lstStyle/>
        <a:p>
          <a:r>
            <a:rPr lang="en-US" sz="1400" b="1" u="none" dirty="0">
              <a:latin typeface="Verdana" panose="020B0604030504040204" pitchFamily="34" charset="0"/>
              <a:ea typeface="Verdana" panose="020B0604030504040204" pitchFamily="34" charset="0"/>
            </a:rPr>
            <a:t>Funding</a:t>
          </a:r>
        </a:p>
      </dgm:t>
    </dgm:pt>
    <dgm:pt modelId="{3B98190A-ECB0-4C85-ABA0-7AD36E26DD36}" type="parTrans" cxnId="{8FC7ABEE-0104-42CF-8370-5E5003722EC0}">
      <dgm:prSet/>
      <dgm:spPr/>
      <dgm:t>
        <a:bodyPr/>
        <a:lstStyle/>
        <a:p>
          <a:endParaRPr lang="en-US" sz="2400">
            <a:latin typeface="Verdana" panose="020B0604030504040204" pitchFamily="34" charset="0"/>
            <a:ea typeface="Verdana" panose="020B0604030504040204" pitchFamily="34" charset="0"/>
          </a:endParaRPr>
        </a:p>
      </dgm:t>
    </dgm:pt>
    <dgm:pt modelId="{F70765A2-E2BA-4D54-972F-B8CD50343868}" type="sibTrans" cxnId="{8FC7ABEE-0104-42CF-8370-5E5003722EC0}">
      <dgm:prSet/>
      <dgm:spPr/>
      <dgm:t>
        <a:bodyPr/>
        <a:lstStyle/>
        <a:p>
          <a:endParaRPr lang="en-US" sz="2400">
            <a:latin typeface="Verdana" panose="020B0604030504040204" pitchFamily="34" charset="0"/>
            <a:ea typeface="Verdana" panose="020B0604030504040204" pitchFamily="34" charset="0"/>
          </a:endParaRPr>
        </a:p>
      </dgm:t>
    </dgm:pt>
    <dgm:pt modelId="{3AAE945C-F7CD-4197-9D74-29F97ADD9EA6}">
      <dgm:prSet custT="1"/>
      <dgm:spPr/>
      <dgm:t>
        <a:bodyPr/>
        <a:lstStyle/>
        <a:p>
          <a:r>
            <a:rPr lang="en-US" sz="1400" b="0" dirty="0">
              <a:latin typeface="Verdana" panose="020B0604030504040204" pitchFamily="34" charset="0"/>
              <a:ea typeface="Verdana" panose="020B0604030504040204" pitchFamily="34" charset="0"/>
            </a:rPr>
            <a:t>Fund innovative projects for young people with a “results-based” rather than “activities-based” focus</a:t>
          </a:r>
        </a:p>
      </dgm:t>
    </dgm:pt>
    <dgm:pt modelId="{1B58CE3B-1AAC-4A6D-B550-7AD97B5ABF8C}" type="parTrans" cxnId="{C27B1E47-66D5-4709-B821-9F0424AEA7DF}">
      <dgm:prSet/>
      <dgm:spPr/>
      <dgm:t>
        <a:bodyPr/>
        <a:lstStyle/>
        <a:p>
          <a:endParaRPr lang="en-US" sz="2400">
            <a:latin typeface="Verdana" panose="020B0604030504040204" pitchFamily="34" charset="0"/>
            <a:ea typeface="Verdana" panose="020B0604030504040204" pitchFamily="34" charset="0"/>
          </a:endParaRPr>
        </a:p>
      </dgm:t>
    </dgm:pt>
    <dgm:pt modelId="{BE1DCAB4-A5FC-4971-9A33-7D967C3A232B}" type="sibTrans" cxnId="{C27B1E47-66D5-4709-B821-9F0424AEA7DF}">
      <dgm:prSet/>
      <dgm:spPr/>
      <dgm:t>
        <a:bodyPr/>
        <a:lstStyle/>
        <a:p>
          <a:endParaRPr lang="en-US" sz="2400">
            <a:latin typeface="Verdana" panose="020B0604030504040204" pitchFamily="34" charset="0"/>
            <a:ea typeface="Verdana" panose="020B0604030504040204" pitchFamily="34" charset="0"/>
          </a:endParaRPr>
        </a:p>
      </dgm:t>
    </dgm:pt>
    <dgm:pt modelId="{E1BB0F96-588F-42B0-802F-759D9E2DFB49}" type="pres">
      <dgm:prSet presAssocID="{2E9C9378-6E54-4D3A-82BE-A7DD300A22AA}" presName="linear" presStyleCnt="0">
        <dgm:presLayoutVars>
          <dgm:dir/>
          <dgm:animLvl val="lvl"/>
          <dgm:resizeHandles val="exact"/>
        </dgm:presLayoutVars>
      </dgm:prSet>
      <dgm:spPr/>
    </dgm:pt>
    <dgm:pt modelId="{BF6F7040-DDCE-43AB-8258-8AFC5FE8AD8A}" type="pres">
      <dgm:prSet presAssocID="{68C9E3FF-2F76-489D-A4BE-4FB07FF04EDE}" presName="parentLin" presStyleCnt="0"/>
      <dgm:spPr/>
    </dgm:pt>
    <dgm:pt modelId="{1C5FB8CC-E113-479E-9CA9-60FA3C329FEE}" type="pres">
      <dgm:prSet presAssocID="{68C9E3FF-2F76-489D-A4BE-4FB07FF04EDE}" presName="parentLeftMargin" presStyleLbl="node1" presStyleIdx="0" presStyleCnt="5"/>
      <dgm:spPr/>
    </dgm:pt>
    <dgm:pt modelId="{4B6DFEC6-06D7-4ADA-894B-9278D432A59D}" type="pres">
      <dgm:prSet presAssocID="{68C9E3FF-2F76-489D-A4BE-4FB07FF04EDE}" presName="parentText" presStyleLbl="node1" presStyleIdx="0" presStyleCnt="5">
        <dgm:presLayoutVars>
          <dgm:chMax val="0"/>
          <dgm:bulletEnabled val="1"/>
        </dgm:presLayoutVars>
      </dgm:prSet>
      <dgm:spPr/>
    </dgm:pt>
    <dgm:pt modelId="{C514CDAA-9B83-4943-AD12-E0B788A0ADAB}" type="pres">
      <dgm:prSet presAssocID="{68C9E3FF-2F76-489D-A4BE-4FB07FF04EDE}" presName="negativeSpace" presStyleCnt="0"/>
      <dgm:spPr/>
    </dgm:pt>
    <dgm:pt modelId="{8C1C8D88-5974-4CF5-A329-2E91728394F7}" type="pres">
      <dgm:prSet presAssocID="{68C9E3FF-2F76-489D-A4BE-4FB07FF04EDE}" presName="childText" presStyleLbl="conFgAcc1" presStyleIdx="0" presStyleCnt="5">
        <dgm:presLayoutVars>
          <dgm:bulletEnabled val="1"/>
        </dgm:presLayoutVars>
      </dgm:prSet>
      <dgm:spPr/>
    </dgm:pt>
    <dgm:pt modelId="{A765BDCA-DF40-4F26-BFCC-E36522B4FFD8}" type="pres">
      <dgm:prSet presAssocID="{AE636E4C-B4CB-4C4C-9961-C37778A386BC}" presName="spaceBetweenRectangles" presStyleCnt="0"/>
      <dgm:spPr/>
    </dgm:pt>
    <dgm:pt modelId="{7C10183A-E7B9-4908-A31A-051A098E0F3B}" type="pres">
      <dgm:prSet presAssocID="{796D7A3F-DBBA-478F-83B5-1A9B023AFF67}" presName="parentLin" presStyleCnt="0"/>
      <dgm:spPr/>
    </dgm:pt>
    <dgm:pt modelId="{9E4545C1-5AC7-40C4-82B0-B3E302A551BD}" type="pres">
      <dgm:prSet presAssocID="{796D7A3F-DBBA-478F-83B5-1A9B023AFF67}" presName="parentLeftMargin" presStyleLbl="node1" presStyleIdx="0" presStyleCnt="5"/>
      <dgm:spPr/>
    </dgm:pt>
    <dgm:pt modelId="{E558294D-3325-429C-A9FB-EC1313A6BAC5}" type="pres">
      <dgm:prSet presAssocID="{796D7A3F-DBBA-478F-83B5-1A9B023AFF67}" presName="parentText" presStyleLbl="node1" presStyleIdx="1" presStyleCnt="5">
        <dgm:presLayoutVars>
          <dgm:chMax val="0"/>
          <dgm:bulletEnabled val="1"/>
        </dgm:presLayoutVars>
      </dgm:prSet>
      <dgm:spPr/>
    </dgm:pt>
    <dgm:pt modelId="{AFB987B0-7ADF-4BAC-8B50-B9A0C050BFB9}" type="pres">
      <dgm:prSet presAssocID="{796D7A3F-DBBA-478F-83B5-1A9B023AFF67}" presName="negativeSpace" presStyleCnt="0"/>
      <dgm:spPr/>
    </dgm:pt>
    <dgm:pt modelId="{281CC6A1-03CC-4BCD-A972-AE1EBE65BF21}" type="pres">
      <dgm:prSet presAssocID="{796D7A3F-DBBA-478F-83B5-1A9B023AFF67}" presName="childText" presStyleLbl="conFgAcc1" presStyleIdx="1" presStyleCnt="5">
        <dgm:presLayoutVars>
          <dgm:bulletEnabled val="1"/>
        </dgm:presLayoutVars>
      </dgm:prSet>
      <dgm:spPr/>
    </dgm:pt>
    <dgm:pt modelId="{FF9B8889-6C05-4F37-B09E-3AD52D861C01}" type="pres">
      <dgm:prSet presAssocID="{C3D3A9C7-0DCE-4B63-9534-6C790F911136}" presName="spaceBetweenRectangles" presStyleCnt="0"/>
      <dgm:spPr/>
    </dgm:pt>
    <dgm:pt modelId="{838E9F0C-BC5D-4893-807E-00D48BE09E11}" type="pres">
      <dgm:prSet presAssocID="{640F3C51-D96A-48C2-96D7-3B1D026446E8}" presName="parentLin" presStyleCnt="0"/>
      <dgm:spPr/>
    </dgm:pt>
    <dgm:pt modelId="{4BAAD2AE-AB9E-4F24-8E9E-EB33E0DBEF30}" type="pres">
      <dgm:prSet presAssocID="{640F3C51-D96A-48C2-96D7-3B1D026446E8}" presName="parentLeftMargin" presStyleLbl="node1" presStyleIdx="1" presStyleCnt="5"/>
      <dgm:spPr/>
    </dgm:pt>
    <dgm:pt modelId="{726640FF-2990-4695-8461-472BAB0EB1BD}" type="pres">
      <dgm:prSet presAssocID="{640F3C51-D96A-48C2-96D7-3B1D026446E8}" presName="parentText" presStyleLbl="node1" presStyleIdx="2" presStyleCnt="5" custScaleY="136374">
        <dgm:presLayoutVars>
          <dgm:chMax val="0"/>
          <dgm:bulletEnabled val="1"/>
        </dgm:presLayoutVars>
      </dgm:prSet>
      <dgm:spPr/>
    </dgm:pt>
    <dgm:pt modelId="{74C158D8-0DA2-4EC1-A48D-DF33CA884C57}" type="pres">
      <dgm:prSet presAssocID="{640F3C51-D96A-48C2-96D7-3B1D026446E8}" presName="negativeSpace" presStyleCnt="0"/>
      <dgm:spPr/>
    </dgm:pt>
    <dgm:pt modelId="{E07943E0-7731-41D0-B004-A8C97999E1C4}" type="pres">
      <dgm:prSet presAssocID="{640F3C51-D96A-48C2-96D7-3B1D026446E8}" presName="childText" presStyleLbl="conFgAcc1" presStyleIdx="2" presStyleCnt="5">
        <dgm:presLayoutVars>
          <dgm:bulletEnabled val="1"/>
        </dgm:presLayoutVars>
      </dgm:prSet>
      <dgm:spPr/>
    </dgm:pt>
    <dgm:pt modelId="{F1FB532D-1F87-4D5C-89E4-44C5432636F0}" type="pres">
      <dgm:prSet presAssocID="{25DF5063-67AA-4A0C-BDAB-169A52A2C405}" presName="spaceBetweenRectangles" presStyleCnt="0"/>
      <dgm:spPr/>
    </dgm:pt>
    <dgm:pt modelId="{FFD2F5A2-72DE-4A1B-A675-6E8ECED5907E}" type="pres">
      <dgm:prSet presAssocID="{D1448F42-6DDD-4921-85C0-8F002E8CEA61}" presName="parentLin" presStyleCnt="0"/>
      <dgm:spPr/>
    </dgm:pt>
    <dgm:pt modelId="{196CC887-49F4-4A62-9BF9-29A28B470860}" type="pres">
      <dgm:prSet presAssocID="{D1448F42-6DDD-4921-85C0-8F002E8CEA61}" presName="parentLeftMargin" presStyleLbl="node1" presStyleIdx="2" presStyleCnt="5"/>
      <dgm:spPr/>
    </dgm:pt>
    <dgm:pt modelId="{EF842421-1F63-4817-97EA-3E3735585471}" type="pres">
      <dgm:prSet presAssocID="{D1448F42-6DDD-4921-85C0-8F002E8CEA61}" presName="parentText" presStyleLbl="node1" presStyleIdx="3" presStyleCnt="5">
        <dgm:presLayoutVars>
          <dgm:chMax val="0"/>
          <dgm:bulletEnabled val="1"/>
        </dgm:presLayoutVars>
      </dgm:prSet>
      <dgm:spPr/>
    </dgm:pt>
    <dgm:pt modelId="{F5CC440F-5CC3-4A47-A693-0BAC9E8E0794}" type="pres">
      <dgm:prSet presAssocID="{D1448F42-6DDD-4921-85C0-8F002E8CEA61}" presName="negativeSpace" presStyleCnt="0"/>
      <dgm:spPr/>
    </dgm:pt>
    <dgm:pt modelId="{B1572057-0271-42E1-9A0C-E852350F0BAD}" type="pres">
      <dgm:prSet presAssocID="{D1448F42-6DDD-4921-85C0-8F002E8CEA61}" presName="childText" presStyleLbl="conFgAcc1" presStyleIdx="3" presStyleCnt="5">
        <dgm:presLayoutVars>
          <dgm:bulletEnabled val="1"/>
        </dgm:presLayoutVars>
      </dgm:prSet>
      <dgm:spPr/>
    </dgm:pt>
    <dgm:pt modelId="{6EA2AAA3-82AC-4362-92F6-5B0941986267}" type="pres">
      <dgm:prSet presAssocID="{3133F7C4-28BC-4CD1-9EF0-89A621384EB5}" presName="spaceBetweenRectangles" presStyleCnt="0"/>
      <dgm:spPr/>
    </dgm:pt>
    <dgm:pt modelId="{454C17F0-D656-4C18-9003-5F3EF49EDB25}" type="pres">
      <dgm:prSet presAssocID="{F458D4A8-49DD-47CF-BB3D-57099F2285D3}" presName="parentLin" presStyleCnt="0"/>
      <dgm:spPr/>
    </dgm:pt>
    <dgm:pt modelId="{F6C79F7A-EEB3-4BAA-AA76-70396F51FABC}" type="pres">
      <dgm:prSet presAssocID="{F458D4A8-49DD-47CF-BB3D-57099F2285D3}" presName="parentLeftMargin" presStyleLbl="node1" presStyleIdx="3" presStyleCnt="5"/>
      <dgm:spPr/>
    </dgm:pt>
    <dgm:pt modelId="{BF0A4605-7AA0-4728-BEF2-F170A1EB5EA9}" type="pres">
      <dgm:prSet presAssocID="{F458D4A8-49DD-47CF-BB3D-57099F2285D3}" presName="parentText" presStyleLbl="node1" presStyleIdx="4" presStyleCnt="5">
        <dgm:presLayoutVars>
          <dgm:chMax val="0"/>
          <dgm:bulletEnabled val="1"/>
        </dgm:presLayoutVars>
      </dgm:prSet>
      <dgm:spPr/>
    </dgm:pt>
    <dgm:pt modelId="{0B607214-6347-4880-BD3D-79BE725E3808}" type="pres">
      <dgm:prSet presAssocID="{F458D4A8-49DD-47CF-BB3D-57099F2285D3}" presName="negativeSpace" presStyleCnt="0"/>
      <dgm:spPr/>
    </dgm:pt>
    <dgm:pt modelId="{1A050DA5-3F95-4DA8-876A-CFD7AD99E0CA}" type="pres">
      <dgm:prSet presAssocID="{F458D4A8-49DD-47CF-BB3D-57099F2285D3}" presName="childText" presStyleLbl="conFgAcc1" presStyleIdx="4" presStyleCnt="5">
        <dgm:presLayoutVars>
          <dgm:bulletEnabled val="1"/>
        </dgm:presLayoutVars>
      </dgm:prSet>
      <dgm:spPr/>
    </dgm:pt>
  </dgm:ptLst>
  <dgm:cxnLst>
    <dgm:cxn modelId="{62385902-F746-46AA-BEEA-D0859F52DB1D}" srcId="{68C9E3FF-2F76-489D-A4BE-4FB07FF04EDE}" destId="{412012B2-D5E8-4285-A6D9-99401C817FEC}" srcOrd="0" destOrd="0" parTransId="{E71EB36B-B463-4954-BE23-ADF28A9DB7B1}" sibTransId="{6A835265-F248-46C3-B64B-5011B031CF18}"/>
    <dgm:cxn modelId="{EED7A509-D410-451D-8D4B-4A67591592D3}" srcId="{2E9C9378-6E54-4D3A-82BE-A7DD300A22AA}" destId="{D1448F42-6DDD-4921-85C0-8F002E8CEA61}" srcOrd="3" destOrd="0" parTransId="{5471775C-0935-4365-85D0-4494CF771007}" sibTransId="{3133F7C4-28BC-4CD1-9EF0-89A621384EB5}"/>
    <dgm:cxn modelId="{2FD5DF2D-A14A-497B-9E94-CE30B1B2214B}" type="presOf" srcId="{4E396E46-B432-4E7F-8E40-6666D887576E}" destId="{B1572057-0271-42E1-9A0C-E852350F0BAD}" srcOrd="0" destOrd="1" presId="urn:microsoft.com/office/officeart/2005/8/layout/list1"/>
    <dgm:cxn modelId="{7B644E31-DC81-4D47-A943-473FEC757AE5}" srcId="{D1448F42-6DDD-4921-85C0-8F002E8CEA61}" destId="{788B1EDE-D75B-4F24-88F0-816F05842A34}" srcOrd="0" destOrd="0" parTransId="{3CDFB622-4EFC-472B-993C-B04E6151C304}" sibTransId="{49CFC61A-03C2-4AD7-A7A6-163C00E3E347}"/>
    <dgm:cxn modelId="{C27B1E47-66D5-4709-B821-9F0424AEA7DF}" srcId="{F458D4A8-49DD-47CF-BB3D-57099F2285D3}" destId="{3AAE945C-F7CD-4197-9D74-29F97ADD9EA6}" srcOrd="0" destOrd="0" parTransId="{1B58CE3B-1AAC-4A6D-B550-7AD97B5ABF8C}" sibTransId="{BE1DCAB4-A5FC-4971-9A33-7D967C3A232B}"/>
    <dgm:cxn modelId="{3EC3DE67-8829-41DE-A580-6A7916FFC127}" type="presOf" srcId="{2E9C9378-6E54-4D3A-82BE-A7DD300A22AA}" destId="{E1BB0F96-588F-42B0-802F-759D9E2DFB49}" srcOrd="0" destOrd="0" presId="urn:microsoft.com/office/officeart/2005/8/layout/list1"/>
    <dgm:cxn modelId="{ACD8F16C-4221-4420-8F87-BA319AE87B90}" srcId="{68C9E3FF-2F76-489D-A4BE-4FB07FF04EDE}" destId="{5F8CE138-F260-419D-AABD-B11D7DE795C2}" srcOrd="1" destOrd="0" parTransId="{E9C07B94-B9D6-4764-96A6-8B432E3B594B}" sibTransId="{E0A50CF6-349F-414D-9E46-90F2C7396E5C}"/>
    <dgm:cxn modelId="{77067B4D-9AE9-46E9-84A4-D443F55021CF}" type="presOf" srcId="{412012B2-D5E8-4285-A6D9-99401C817FEC}" destId="{8C1C8D88-5974-4CF5-A329-2E91728394F7}" srcOrd="0" destOrd="0" presId="urn:microsoft.com/office/officeart/2005/8/layout/list1"/>
    <dgm:cxn modelId="{D0646171-9E82-43D8-B502-F2E2C90D04D5}" type="presOf" srcId="{5F8CE138-F260-419D-AABD-B11D7DE795C2}" destId="{8C1C8D88-5974-4CF5-A329-2E91728394F7}" srcOrd="0" destOrd="1" presId="urn:microsoft.com/office/officeart/2005/8/layout/list1"/>
    <dgm:cxn modelId="{91932B59-8D43-47CC-BDCE-4D0EA398096A}" type="presOf" srcId="{432152C9-8387-469F-ABEC-498BA55940BD}" destId="{B1572057-0271-42E1-9A0C-E852350F0BAD}" srcOrd="0" destOrd="2" presId="urn:microsoft.com/office/officeart/2005/8/layout/list1"/>
    <dgm:cxn modelId="{33566A86-3F93-4DE3-B0B2-2EB643E05589}" srcId="{D1448F42-6DDD-4921-85C0-8F002E8CEA61}" destId="{4E396E46-B432-4E7F-8E40-6666D887576E}" srcOrd="1" destOrd="0" parTransId="{E9D73B1B-5E00-4AAE-8D88-DC1D9CA59B41}" sibTransId="{B97AED42-B165-464E-BA1B-85C85166D752}"/>
    <dgm:cxn modelId="{D77E398E-2AAD-41AC-923F-B82DAEA97DEA}" type="presOf" srcId="{F458D4A8-49DD-47CF-BB3D-57099F2285D3}" destId="{F6C79F7A-EEB3-4BAA-AA76-70396F51FABC}" srcOrd="0" destOrd="0" presId="urn:microsoft.com/office/officeart/2005/8/layout/list1"/>
    <dgm:cxn modelId="{7A634392-B307-48D0-9C3E-8B96B33325EB}" type="presOf" srcId="{68C9E3FF-2F76-489D-A4BE-4FB07FF04EDE}" destId="{4B6DFEC6-06D7-4ADA-894B-9278D432A59D}" srcOrd="1" destOrd="0" presId="urn:microsoft.com/office/officeart/2005/8/layout/list1"/>
    <dgm:cxn modelId="{E1D79297-0179-40F4-BCAF-A0EDFCD4B228}" type="presOf" srcId="{F458D4A8-49DD-47CF-BB3D-57099F2285D3}" destId="{BF0A4605-7AA0-4728-BEF2-F170A1EB5EA9}" srcOrd="1" destOrd="0" presId="urn:microsoft.com/office/officeart/2005/8/layout/list1"/>
    <dgm:cxn modelId="{DB9033A5-7E67-418E-8230-FD14557AA4BE}" type="presOf" srcId="{640F3C51-D96A-48C2-96D7-3B1D026446E8}" destId="{4BAAD2AE-AB9E-4F24-8E9E-EB33E0DBEF30}" srcOrd="0" destOrd="0" presId="urn:microsoft.com/office/officeart/2005/8/layout/list1"/>
    <dgm:cxn modelId="{DCEC98AC-56F4-418A-836E-0D8E164F175F}" type="presOf" srcId="{D1448F42-6DDD-4921-85C0-8F002E8CEA61}" destId="{EF842421-1F63-4817-97EA-3E3735585471}" srcOrd="1" destOrd="0" presId="urn:microsoft.com/office/officeart/2005/8/layout/list1"/>
    <dgm:cxn modelId="{0D24D7AD-C7DE-4449-A144-4B19C141F9A2}" type="presOf" srcId="{D1448F42-6DDD-4921-85C0-8F002E8CEA61}" destId="{196CC887-49F4-4A62-9BF9-29A28B470860}" srcOrd="0" destOrd="0" presId="urn:microsoft.com/office/officeart/2005/8/layout/list1"/>
    <dgm:cxn modelId="{D47D4BB9-2BD4-4E37-84A6-64E3F8B86029}" type="presOf" srcId="{796D7A3F-DBBA-478F-83B5-1A9B023AFF67}" destId="{9E4545C1-5AC7-40C4-82B0-B3E302A551BD}" srcOrd="0" destOrd="0" presId="urn:microsoft.com/office/officeart/2005/8/layout/list1"/>
    <dgm:cxn modelId="{2D5EE3BE-3E6A-46CD-A6C2-4E69341D81D0}" srcId="{2E9C9378-6E54-4D3A-82BE-A7DD300A22AA}" destId="{796D7A3F-DBBA-478F-83B5-1A9B023AFF67}" srcOrd="1" destOrd="0" parTransId="{08DD0A58-A862-4E61-A703-36AE34FB077A}" sibTransId="{C3D3A9C7-0DCE-4B63-9534-6C790F911136}"/>
    <dgm:cxn modelId="{ED2B67C6-0299-4D88-BC7E-CDAE41D2B651}" type="presOf" srcId="{788B1EDE-D75B-4F24-88F0-816F05842A34}" destId="{B1572057-0271-42E1-9A0C-E852350F0BAD}" srcOrd="0" destOrd="0" presId="urn:microsoft.com/office/officeart/2005/8/layout/list1"/>
    <dgm:cxn modelId="{C20E46CA-2C29-49A7-AA7B-B0CAB07E74B3}" srcId="{2E9C9378-6E54-4D3A-82BE-A7DD300A22AA}" destId="{640F3C51-D96A-48C2-96D7-3B1D026446E8}" srcOrd="2" destOrd="0" parTransId="{415F46FE-1966-4B3F-9ADD-DF486A7F9C8E}" sibTransId="{25DF5063-67AA-4A0C-BDAB-169A52A2C405}"/>
    <dgm:cxn modelId="{D00184D3-BA5A-468A-950C-22F6C2D84F63}" type="presOf" srcId="{3AAE945C-F7CD-4197-9D74-29F97ADD9EA6}" destId="{1A050DA5-3F95-4DA8-876A-CFD7AD99E0CA}" srcOrd="0" destOrd="0" presId="urn:microsoft.com/office/officeart/2005/8/layout/list1"/>
    <dgm:cxn modelId="{A069FAD6-5681-436C-A9EE-2779ACFEDA53}" type="presOf" srcId="{68C9E3FF-2F76-489D-A4BE-4FB07FF04EDE}" destId="{1C5FB8CC-E113-479E-9CA9-60FA3C329FEE}" srcOrd="0" destOrd="0" presId="urn:microsoft.com/office/officeart/2005/8/layout/list1"/>
    <dgm:cxn modelId="{DF998AD7-FC55-4333-9120-CD5FA49F0CCE}" srcId="{2E9C9378-6E54-4D3A-82BE-A7DD300A22AA}" destId="{68C9E3FF-2F76-489D-A4BE-4FB07FF04EDE}" srcOrd="0" destOrd="0" parTransId="{419650DF-E33C-40F7-BBAA-8A31A36142F5}" sibTransId="{AE636E4C-B4CB-4C4C-9961-C37778A386BC}"/>
    <dgm:cxn modelId="{8FC7ABEE-0104-42CF-8370-5E5003722EC0}" srcId="{2E9C9378-6E54-4D3A-82BE-A7DD300A22AA}" destId="{F458D4A8-49DD-47CF-BB3D-57099F2285D3}" srcOrd="4" destOrd="0" parTransId="{3B98190A-ECB0-4C85-ABA0-7AD36E26DD36}" sibTransId="{F70765A2-E2BA-4D54-972F-B8CD50343868}"/>
    <dgm:cxn modelId="{3CDEBFF5-505F-4202-BA44-3A850C5F5492}" srcId="{D1448F42-6DDD-4921-85C0-8F002E8CEA61}" destId="{432152C9-8387-469F-ABEC-498BA55940BD}" srcOrd="2" destOrd="0" parTransId="{BF7DFE78-A4D1-4A86-82C0-D1DCE984C380}" sibTransId="{92941947-5B4B-4E79-BD1D-EEB721A4EBFA}"/>
    <dgm:cxn modelId="{1BB65BFD-A6BD-479A-AD9A-A092967BF66D}" type="presOf" srcId="{796D7A3F-DBBA-478F-83B5-1A9B023AFF67}" destId="{E558294D-3325-429C-A9FB-EC1313A6BAC5}" srcOrd="1" destOrd="0" presId="urn:microsoft.com/office/officeart/2005/8/layout/list1"/>
    <dgm:cxn modelId="{55AEDDFF-5F1F-49CC-88FC-4E55365F4E4C}" type="presOf" srcId="{640F3C51-D96A-48C2-96D7-3B1D026446E8}" destId="{726640FF-2990-4695-8461-472BAB0EB1BD}" srcOrd="1" destOrd="0" presId="urn:microsoft.com/office/officeart/2005/8/layout/list1"/>
    <dgm:cxn modelId="{B74F29C7-7F22-4CDA-96C5-2D262F1BEDFF}" type="presParOf" srcId="{E1BB0F96-588F-42B0-802F-759D9E2DFB49}" destId="{BF6F7040-DDCE-43AB-8258-8AFC5FE8AD8A}" srcOrd="0" destOrd="0" presId="urn:microsoft.com/office/officeart/2005/8/layout/list1"/>
    <dgm:cxn modelId="{E3B9086B-4D31-49CC-B4E0-9D84E595930D}" type="presParOf" srcId="{BF6F7040-DDCE-43AB-8258-8AFC5FE8AD8A}" destId="{1C5FB8CC-E113-479E-9CA9-60FA3C329FEE}" srcOrd="0" destOrd="0" presId="urn:microsoft.com/office/officeart/2005/8/layout/list1"/>
    <dgm:cxn modelId="{C0B2E5D6-7806-457C-BD97-A9554E398B3F}" type="presParOf" srcId="{BF6F7040-DDCE-43AB-8258-8AFC5FE8AD8A}" destId="{4B6DFEC6-06D7-4ADA-894B-9278D432A59D}" srcOrd="1" destOrd="0" presId="urn:microsoft.com/office/officeart/2005/8/layout/list1"/>
    <dgm:cxn modelId="{A40DA23D-E88D-4333-A6D5-B9171EFF62F4}" type="presParOf" srcId="{E1BB0F96-588F-42B0-802F-759D9E2DFB49}" destId="{C514CDAA-9B83-4943-AD12-E0B788A0ADAB}" srcOrd="1" destOrd="0" presId="urn:microsoft.com/office/officeart/2005/8/layout/list1"/>
    <dgm:cxn modelId="{2DE84A82-4B0D-4139-BE95-E80FF69001C5}" type="presParOf" srcId="{E1BB0F96-588F-42B0-802F-759D9E2DFB49}" destId="{8C1C8D88-5974-4CF5-A329-2E91728394F7}" srcOrd="2" destOrd="0" presId="urn:microsoft.com/office/officeart/2005/8/layout/list1"/>
    <dgm:cxn modelId="{E9C5CBCE-B83A-4AD7-8C41-B7DD17A2B7A2}" type="presParOf" srcId="{E1BB0F96-588F-42B0-802F-759D9E2DFB49}" destId="{A765BDCA-DF40-4F26-BFCC-E36522B4FFD8}" srcOrd="3" destOrd="0" presId="urn:microsoft.com/office/officeart/2005/8/layout/list1"/>
    <dgm:cxn modelId="{34728748-E399-4632-A1B9-DDF517352399}" type="presParOf" srcId="{E1BB0F96-588F-42B0-802F-759D9E2DFB49}" destId="{7C10183A-E7B9-4908-A31A-051A098E0F3B}" srcOrd="4" destOrd="0" presId="urn:microsoft.com/office/officeart/2005/8/layout/list1"/>
    <dgm:cxn modelId="{29772627-5E8B-40D4-96AD-D395A0F06513}" type="presParOf" srcId="{7C10183A-E7B9-4908-A31A-051A098E0F3B}" destId="{9E4545C1-5AC7-40C4-82B0-B3E302A551BD}" srcOrd="0" destOrd="0" presId="urn:microsoft.com/office/officeart/2005/8/layout/list1"/>
    <dgm:cxn modelId="{52617A91-1C87-44E0-A9D6-E888148693F8}" type="presParOf" srcId="{7C10183A-E7B9-4908-A31A-051A098E0F3B}" destId="{E558294D-3325-429C-A9FB-EC1313A6BAC5}" srcOrd="1" destOrd="0" presId="urn:microsoft.com/office/officeart/2005/8/layout/list1"/>
    <dgm:cxn modelId="{93B37161-9B32-44C6-BCA0-EA00EB3D2450}" type="presParOf" srcId="{E1BB0F96-588F-42B0-802F-759D9E2DFB49}" destId="{AFB987B0-7ADF-4BAC-8B50-B9A0C050BFB9}" srcOrd="5" destOrd="0" presId="urn:microsoft.com/office/officeart/2005/8/layout/list1"/>
    <dgm:cxn modelId="{D8C8BAF7-34A9-47E8-B51D-33309E99CE63}" type="presParOf" srcId="{E1BB0F96-588F-42B0-802F-759D9E2DFB49}" destId="{281CC6A1-03CC-4BCD-A972-AE1EBE65BF21}" srcOrd="6" destOrd="0" presId="urn:microsoft.com/office/officeart/2005/8/layout/list1"/>
    <dgm:cxn modelId="{2FDE4FC4-985B-4B83-8966-5566D8424096}" type="presParOf" srcId="{E1BB0F96-588F-42B0-802F-759D9E2DFB49}" destId="{FF9B8889-6C05-4F37-B09E-3AD52D861C01}" srcOrd="7" destOrd="0" presId="urn:microsoft.com/office/officeart/2005/8/layout/list1"/>
    <dgm:cxn modelId="{AC929A53-5809-44D6-86E4-CE08FAD5AC72}" type="presParOf" srcId="{E1BB0F96-588F-42B0-802F-759D9E2DFB49}" destId="{838E9F0C-BC5D-4893-807E-00D48BE09E11}" srcOrd="8" destOrd="0" presId="urn:microsoft.com/office/officeart/2005/8/layout/list1"/>
    <dgm:cxn modelId="{45C22484-5967-4488-B78B-D259A1B914B3}" type="presParOf" srcId="{838E9F0C-BC5D-4893-807E-00D48BE09E11}" destId="{4BAAD2AE-AB9E-4F24-8E9E-EB33E0DBEF30}" srcOrd="0" destOrd="0" presId="urn:microsoft.com/office/officeart/2005/8/layout/list1"/>
    <dgm:cxn modelId="{20E27341-2E94-4AE8-A388-D31ACFB05A1C}" type="presParOf" srcId="{838E9F0C-BC5D-4893-807E-00D48BE09E11}" destId="{726640FF-2990-4695-8461-472BAB0EB1BD}" srcOrd="1" destOrd="0" presId="urn:microsoft.com/office/officeart/2005/8/layout/list1"/>
    <dgm:cxn modelId="{4A563C84-730C-4658-B8D5-1E65304E961C}" type="presParOf" srcId="{E1BB0F96-588F-42B0-802F-759D9E2DFB49}" destId="{74C158D8-0DA2-4EC1-A48D-DF33CA884C57}" srcOrd="9" destOrd="0" presId="urn:microsoft.com/office/officeart/2005/8/layout/list1"/>
    <dgm:cxn modelId="{C60983FB-5FEF-46F9-9351-5F7FDE251B10}" type="presParOf" srcId="{E1BB0F96-588F-42B0-802F-759D9E2DFB49}" destId="{E07943E0-7731-41D0-B004-A8C97999E1C4}" srcOrd="10" destOrd="0" presId="urn:microsoft.com/office/officeart/2005/8/layout/list1"/>
    <dgm:cxn modelId="{3FEF38DB-1EA2-4AD0-BA19-8C5A331585FD}" type="presParOf" srcId="{E1BB0F96-588F-42B0-802F-759D9E2DFB49}" destId="{F1FB532D-1F87-4D5C-89E4-44C5432636F0}" srcOrd="11" destOrd="0" presId="urn:microsoft.com/office/officeart/2005/8/layout/list1"/>
    <dgm:cxn modelId="{08B0CB1F-4A27-493C-80AA-C5C27164DC91}" type="presParOf" srcId="{E1BB0F96-588F-42B0-802F-759D9E2DFB49}" destId="{FFD2F5A2-72DE-4A1B-A675-6E8ECED5907E}" srcOrd="12" destOrd="0" presId="urn:microsoft.com/office/officeart/2005/8/layout/list1"/>
    <dgm:cxn modelId="{F0DCF2E9-F7FE-4A7C-A8F3-6F1A09B47BEC}" type="presParOf" srcId="{FFD2F5A2-72DE-4A1B-A675-6E8ECED5907E}" destId="{196CC887-49F4-4A62-9BF9-29A28B470860}" srcOrd="0" destOrd="0" presId="urn:microsoft.com/office/officeart/2005/8/layout/list1"/>
    <dgm:cxn modelId="{1F6CF97D-9D0D-4DD3-B147-76DC6E99F672}" type="presParOf" srcId="{FFD2F5A2-72DE-4A1B-A675-6E8ECED5907E}" destId="{EF842421-1F63-4817-97EA-3E3735585471}" srcOrd="1" destOrd="0" presId="urn:microsoft.com/office/officeart/2005/8/layout/list1"/>
    <dgm:cxn modelId="{472E4C98-C973-4AE2-89A8-1D11B80EC194}" type="presParOf" srcId="{E1BB0F96-588F-42B0-802F-759D9E2DFB49}" destId="{F5CC440F-5CC3-4A47-A693-0BAC9E8E0794}" srcOrd="13" destOrd="0" presId="urn:microsoft.com/office/officeart/2005/8/layout/list1"/>
    <dgm:cxn modelId="{5727DDDF-97F5-4583-AB03-D85A6BC4AFB8}" type="presParOf" srcId="{E1BB0F96-588F-42B0-802F-759D9E2DFB49}" destId="{B1572057-0271-42E1-9A0C-E852350F0BAD}" srcOrd="14" destOrd="0" presId="urn:microsoft.com/office/officeart/2005/8/layout/list1"/>
    <dgm:cxn modelId="{63ACB627-DD7B-41D8-A8F6-8A30AC29F964}" type="presParOf" srcId="{E1BB0F96-588F-42B0-802F-759D9E2DFB49}" destId="{6EA2AAA3-82AC-4362-92F6-5B0941986267}" srcOrd="15" destOrd="0" presId="urn:microsoft.com/office/officeart/2005/8/layout/list1"/>
    <dgm:cxn modelId="{B025605B-3218-4D4C-AF0B-A6E0820AB6B2}" type="presParOf" srcId="{E1BB0F96-588F-42B0-802F-759D9E2DFB49}" destId="{454C17F0-D656-4C18-9003-5F3EF49EDB25}" srcOrd="16" destOrd="0" presId="urn:microsoft.com/office/officeart/2005/8/layout/list1"/>
    <dgm:cxn modelId="{65FD3BB2-3D9F-43EF-8F13-E2F5E55237F1}" type="presParOf" srcId="{454C17F0-D656-4C18-9003-5F3EF49EDB25}" destId="{F6C79F7A-EEB3-4BAA-AA76-70396F51FABC}" srcOrd="0" destOrd="0" presId="urn:microsoft.com/office/officeart/2005/8/layout/list1"/>
    <dgm:cxn modelId="{F1616501-413C-4B5D-A7BB-432C90C1C001}" type="presParOf" srcId="{454C17F0-D656-4C18-9003-5F3EF49EDB25}" destId="{BF0A4605-7AA0-4728-BEF2-F170A1EB5EA9}" srcOrd="1" destOrd="0" presId="urn:microsoft.com/office/officeart/2005/8/layout/list1"/>
    <dgm:cxn modelId="{A88C4E1B-D639-409B-B02D-CC1E497C8245}" type="presParOf" srcId="{E1BB0F96-588F-42B0-802F-759D9E2DFB49}" destId="{0B607214-6347-4880-BD3D-79BE725E3808}" srcOrd="17" destOrd="0" presId="urn:microsoft.com/office/officeart/2005/8/layout/list1"/>
    <dgm:cxn modelId="{06B7AD89-73A8-46FA-824A-99A683C9C219}" type="presParOf" srcId="{E1BB0F96-588F-42B0-802F-759D9E2DFB49}" destId="{1A050DA5-3F95-4DA8-876A-CFD7AD99E0C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34B30-1F67-4E15-BCB5-CE924A589B91}">
      <dsp:nvSpPr>
        <dsp:cNvPr id="0" name=""/>
        <dsp:cNvSpPr/>
      </dsp:nvSpPr>
      <dsp:spPr>
        <a:xfrm>
          <a:off x="3613533" y="1932455"/>
          <a:ext cx="164364" cy="12511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AE53FC-7B2F-4C72-8283-71B240CB69E4}">
      <dsp:nvSpPr>
        <dsp:cNvPr id="0" name=""/>
        <dsp:cNvSpPr/>
      </dsp:nvSpPr>
      <dsp:spPr>
        <a:xfrm>
          <a:off x="3503586" y="2100445"/>
          <a:ext cx="164364" cy="125112"/>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FBE898-2813-4643-A835-FBFE269E296B}">
      <dsp:nvSpPr>
        <dsp:cNvPr id="0" name=""/>
        <dsp:cNvSpPr/>
      </dsp:nvSpPr>
      <dsp:spPr>
        <a:xfrm>
          <a:off x="3368239" y="2220862"/>
          <a:ext cx="164364" cy="12511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980BBF-D6BD-4A5C-BBED-3BB2FA82CBB7}">
      <dsp:nvSpPr>
        <dsp:cNvPr id="0" name=""/>
        <dsp:cNvSpPr/>
      </dsp:nvSpPr>
      <dsp:spPr>
        <a:xfrm>
          <a:off x="3491612" y="642173"/>
          <a:ext cx="164364" cy="125112"/>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AA4CCD-C8CB-4098-96B3-73354208D18A}">
      <dsp:nvSpPr>
        <dsp:cNvPr id="0" name=""/>
        <dsp:cNvSpPr/>
      </dsp:nvSpPr>
      <dsp:spPr>
        <a:xfrm>
          <a:off x="3633127" y="517591"/>
          <a:ext cx="164364" cy="125112"/>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CED241-496E-4881-A353-49FA19E5A96A}">
      <dsp:nvSpPr>
        <dsp:cNvPr id="0" name=""/>
        <dsp:cNvSpPr/>
      </dsp:nvSpPr>
      <dsp:spPr>
        <a:xfrm>
          <a:off x="3784441" y="414891"/>
          <a:ext cx="164364" cy="12511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A9BF65-C122-45F3-8901-1F5F3968351D}">
      <dsp:nvSpPr>
        <dsp:cNvPr id="0" name=""/>
        <dsp:cNvSpPr/>
      </dsp:nvSpPr>
      <dsp:spPr>
        <a:xfrm>
          <a:off x="3945914" y="517591"/>
          <a:ext cx="164364" cy="125112"/>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311780-9F9D-4A10-84C8-A842120108C5}">
      <dsp:nvSpPr>
        <dsp:cNvPr id="0" name=""/>
        <dsp:cNvSpPr/>
      </dsp:nvSpPr>
      <dsp:spPr>
        <a:xfrm>
          <a:off x="4056951" y="650773"/>
          <a:ext cx="164364" cy="12511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A0BF34-DEC2-45EF-B1F8-858994E468B3}">
      <dsp:nvSpPr>
        <dsp:cNvPr id="0" name=""/>
        <dsp:cNvSpPr/>
      </dsp:nvSpPr>
      <dsp:spPr>
        <a:xfrm>
          <a:off x="3794601" y="658717"/>
          <a:ext cx="164364" cy="125112"/>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E5C8BC-9232-459B-8462-2CF47BCCADC6}">
      <dsp:nvSpPr>
        <dsp:cNvPr id="0" name=""/>
        <dsp:cNvSpPr/>
      </dsp:nvSpPr>
      <dsp:spPr>
        <a:xfrm>
          <a:off x="3794601" y="839666"/>
          <a:ext cx="164364" cy="125112"/>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A3990C-EE4E-4477-AB3D-FCEA30A50927}">
      <dsp:nvSpPr>
        <dsp:cNvPr id="0" name=""/>
        <dsp:cNvSpPr/>
      </dsp:nvSpPr>
      <dsp:spPr>
        <a:xfrm>
          <a:off x="3101806" y="2606010"/>
          <a:ext cx="4814553" cy="116298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137"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Verdana" panose="020B0604030504040204" pitchFamily="34" charset="0"/>
              <a:ea typeface="Verdana" panose="020B0604030504040204" pitchFamily="34" charset="0"/>
            </a:rPr>
            <a:t>Mobilizing government and development partner resources behind country-led plans, or investment cases.</a:t>
          </a:r>
          <a:endParaRPr lang="en-US" sz="1600" kern="1200" dirty="0"/>
        </a:p>
      </dsp:txBody>
      <dsp:txXfrm>
        <a:off x="3158578" y="2662782"/>
        <a:ext cx="4701009" cy="1049437"/>
      </dsp:txXfrm>
    </dsp:sp>
    <dsp:sp modelId="{B8B38B1C-6BFE-4343-B268-C670F59A1A9C}">
      <dsp:nvSpPr>
        <dsp:cNvPr id="0" name=""/>
        <dsp:cNvSpPr/>
      </dsp:nvSpPr>
      <dsp:spPr>
        <a:xfrm>
          <a:off x="2550884" y="2004400"/>
          <a:ext cx="907156" cy="907096"/>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0CA66B5-DD8B-4B25-9E5C-53D1596335A6}">
      <dsp:nvSpPr>
        <dsp:cNvPr id="0" name=""/>
        <dsp:cNvSpPr/>
      </dsp:nvSpPr>
      <dsp:spPr>
        <a:xfrm>
          <a:off x="3957815" y="1294609"/>
          <a:ext cx="4707432" cy="1063430"/>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137"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Verdana" panose="020B0604030504040204" pitchFamily="34" charset="0"/>
              <a:ea typeface="Verdana" panose="020B0604030504040204" pitchFamily="34" charset="0"/>
            </a:rPr>
            <a:t>Opportunity to bring much-needed resources to improve the lives of women, children and adolescents</a:t>
          </a:r>
          <a:endParaRPr lang="en-US" sz="1600" kern="1200" dirty="0"/>
        </a:p>
      </dsp:txBody>
      <dsp:txXfrm>
        <a:off x="4009727" y="1346521"/>
        <a:ext cx="4603608" cy="959606"/>
      </dsp:txXfrm>
    </dsp:sp>
    <dsp:sp modelId="{4798285A-F730-4315-9A12-05B221305F37}">
      <dsp:nvSpPr>
        <dsp:cNvPr id="0" name=""/>
        <dsp:cNvSpPr/>
      </dsp:nvSpPr>
      <dsp:spPr>
        <a:xfrm>
          <a:off x="3377848" y="977898"/>
          <a:ext cx="907156" cy="907096"/>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8CCD4-EA94-4219-BC9F-0D95D1DA83AB}">
      <dsp:nvSpPr>
        <dsp:cNvPr id="0" name=""/>
        <dsp:cNvSpPr/>
      </dsp:nvSpPr>
      <dsp:spPr>
        <a:xfrm>
          <a:off x="958077" y="670903"/>
          <a:ext cx="3675941" cy="348914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Verdana" panose="020B0604030504040204" pitchFamily="34" charset="0"/>
              <a:ea typeface="Verdana" panose="020B0604030504040204" pitchFamily="34" charset="0"/>
            </a:rPr>
            <a:t>Gather information on Civil society capacities, needs and challenges</a:t>
          </a:r>
        </a:p>
      </dsp:txBody>
      <dsp:txXfrm>
        <a:off x="1496406" y="1181877"/>
        <a:ext cx="2599283" cy="2467200"/>
      </dsp:txXfrm>
    </dsp:sp>
    <dsp:sp modelId="{954A16D3-4FF1-4215-9947-E79C507C32FF}">
      <dsp:nvSpPr>
        <dsp:cNvPr id="0" name=""/>
        <dsp:cNvSpPr/>
      </dsp:nvSpPr>
      <dsp:spPr>
        <a:xfrm>
          <a:off x="3878960" y="1441342"/>
          <a:ext cx="3686265" cy="3519922"/>
        </a:xfrm>
        <a:prstGeom prst="ellipse">
          <a:avLst/>
        </a:prstGeom>
        <a:solidFill>
          <a:schemeClr val="accent2">
            <a:alpha val="50000"/>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Verdana" panose="020B0604030504040204" pitchFamily="34" charset="0"/>
              <a:ea typeface="Verdana" panose="020B0604030504040204" pitchFamily="34" charset="0"/>
            </a:rPr>
            <a:t>Identify the key steps needed to improve CS engagement in the GFF process</a:t>
          </a:r>
        </a:p>
      </dsp:txBody>
      <dsp:txXfrm>
        <a:off x="4418801" y="1956823"/>
        <a:ext cx="2606583" cy="2488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75A29-7ED8-4B88-84BA-4186793ADFF2}">
      <dsp:nvSpPr>
        <dsp:cNvPr id="0" name=""/>
        <dsp:cNvSpPr/>
      </dsp:nvSpPr>
      <dsp:spPr>
        <a:xfrm>
          <a:off x="0" y="2655"/>
          <a:ext cx="10515600" cy="124172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A76053-AB50-493A-93E8-A820FDFC4229}">
      <dsp:nvSpPr>
        <dsp:cNvPr id="0" name=""/>
        <dsp:cNvSpPr/>
      </dsp:nvSpPr>
      <dsp:spPr>
        <a:xfrm>
          <a:off x="375620" y="282042"/>
          <a:ext cx="682947" cy="682947"/>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CCED35-0B4D-411F-8DFE-C6A2B379C1F5}">
      <dsp:nvSpPr>
        <dsp:cNvPr id="0" name=""/>
        <dsp:cNvSpPr/>
      </dsp:nvSpPr>
      <dsp:spPr>
        <a:xfrm>
          <a:off x="1434189" y="2655"/>
          <a:ext cx="9080009"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933450">
            <a:lnSpc>
              <a:spcPct val="90000"/>
            </a:lnSpc>
            <a:spcBef>
              <a:spcPct val="0"/>
            </a:spcBef>
            <a:spcAft>
              <a:spcPct val="35000"/>
            </a:spcAft>
            <a:buNone/>
          </a:pPr>
          <a:r>
            <a:rPr lang="en-US" sz="2100" kern="1200" dirty="0">
              <a:latin typeface="Verdana" panose="020B0604030504040204" pitchFamily="34" charset="0"/>
              <a:ea typeface="Verdana" panose="020B0604030504040204" pitchFamily="34" charset="0"/>
            </a:rPr>
            <a:t>Web-based survey developed in consultation with the GFF Steering Committee and working groups (in French and English)</a:t>
          </a:r>
        </a:p>
      </dsp:txBody>
      <dsp:txXfrm>
        <a:off x="1434189" y="2655"/>
        <a:ext cx="9080009" cy="1241722"/>
      </dsp:txXfrm>
    </dsp:sp>
    <dsp:sp modelId="{E8C55C7A-5AF9-4CF0-B02A-7D78BD140CD6}">
      <dsp:nvSpPr>
        <dsp:cNvPr id="0" name=""/>
        <dsp:cNvSpPr/>
      </dsp:nvSpPr>
      <dsp:spPr>
        <a:xfrm>
          <a:off x="0" y="1554807"/>
          <a:ext cx="10515600" cy="1241722"/>
        </a:xfrm>
        <a:prstGeom prst="roundRect">
          <a:avLst>
            <a:gd name="adj" fmla="val 10000"/>
          </a:avLst>
        </a:prstGeom>
        <a:solidFill>
          <a:schemeClr val="accent3">
            <a:lumMod val="75000"/>
          </a:schemeClr>
        </a:solidFill>
        <a:ln>
          <a:noFill/>
        </a:ln>
        <a:effectLst/>
      </dsp:spPr>
      <dsp:style>
        <a:lnRef idx="0">
          <a:scrgbClr r="0" g="0" b="0"/>
        </a:lnRef>
        <a:fillRef idx="1">
          <a:scrgbClr r="0" g="0" b="0"/>
        </a:fillRef>
        <a:effectRef idx="0">
          <a:scrgbClr r="0" g="0" b="0"/>
        </a:effectRef>
        <a:fontRef idx="minor"/>
      </dsp:style>
    </dsp:sp>
    <dsp:sp modelId="{03E14922-8B39-4FA3-B3F3-7703083A03CF}">
      <dsp:nvSpPr>
        <dsp:cNvPr id="0" name=""/>
        <dsp:cNvSpPr/>
      </dsp:nvSpPr>
      <dsp:spPr>
        <a:xfrm>
          <a:off x="375620" y="1834195"/>
          <a:ext cx="682947" cy="682947"/>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CB7F5E-4478-41C4-AC2E-43254DE5E709}">
      <dsp:nvSpPr>
        <dsp:cNvPr id="0" name=""/>
        <dsp:cNvSpPr/>
      </dsp:nvSpPr>
      <dsp:spPr>
        <a:xfrm>
          <a:off x="1434189" y="1554807"/>
          <a:ext cx="4732020"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933450">
            <a:lnSpc>
              <a:spcPct val="90000"/>
            </a:lnSpc>
            <a:spcBef>
              <a:spcPct val="0"/>
            </a:spcBef>
            <a:spcAft>
              <a:spcPct val="35000"/>
            </a:spcAft>
            <a:buNone/>
          </a:pPr>
          <a:r>
            <a:rPr lang="en-US" sz="2100" kern="1200" dirty="0">
              <a:latin typeface="Verdana" panose="020B0604030504040204" pitchFamily="34" charset="0"/>
              <a:ea typeface="Verdana" panose="020B0604030504040204" pitchFamily="34" charset="0"/>
            </a:rPr>
            <a:t>Survey comprised 35 multiple choice and open-ended questions, divided in 4 sections:</a:t>
          </a:r>
        </a:p>
      </dsp:txBody>
      <dsp:txXfrm>
        <a:off x="1434189" y="1554807"/>
        <a:ext cx="4732020" cy="1241722"/>
      </dsp:txXfrm>
    </dsp:sp>
    <dsp:sp modelId="{09380B2B-FF49-45BB-B7AA-12780AD97295}">
      <dsp:nvSpPr>
        <dsp:cNvPr id="0" name=""/>
        <dsp:cNvSpPr/>
      </dsp:nvSpPr>
      <dsp:spPr>
        <a:xfrm>
          <a:off x="6166209" y="1554807"/>
          <a:ext cx="4347989"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711200">
            <a:lnSpc>
              <a:spcPct val="90000"/>
            </a:lnSpc>
            <a:spcBef>
              <a:spcPct val="0"/>
            </a:spcBef>
            <a:spcAft>
              <a:spcPct val="35000"/>
            </a:spcAft>
            <a:buNone/>
          </a:pPr>
          <a:r>
            <a:rPr lang="en-US" sz="1600" b="0" kern="1200" dirty="0">
              <a:latin typeface="Verdana" panose="020B0604030504040204" pitchFamily="34" charset="0"/>
              <a:ea typeface="Verdana" panose="020B0604030504040204" pitchFamily="34" charset="0"/>
            </a:rPr>
            <a:t>Context </a:t>
          </a:r>
        </a:p>
        <a:p>
          <a:pPr marL="0" lvl="0" indent="0" algn="l" defTabSz="711200">
            <a:lnSpc>
              <a:spcPct val="90000"/>
            </a:lnSpc>
            <a:spcBef>
              <a:spcPct val="0"/>
            </a:spcBef>
            <a:spcAft>
              <a:spcPct val="35000"/>
            </a:spcAft>
            <a:buNone/>
          </a:pPr>
          <a:r>
            <a:rPr lang="en-US" sz="1600" b="0" kern="1200" dirty="0">
              <a:latin typeface="Verdana" panose="020B0604030504040204" pitchFamily="34" charset="0"/>
              <a:ea typeface="Verdana" panose="020B0604030504040204" pitchFamily="34" charset="0"/>
            </a:rPr>
            <a:t>CSO strength and capacity</a:t>
          </a:r>
        </a:p>
        <a:p>
          <a:pPr marL="0" lvl="0" indent="0" algn="l" defTabSz="711200">
            <a:lnSpc>
              <a:spcPct val="90000"/>
            </a:lnSpc>
            <a:spcBef>
              <a:spcPct val="0"/>
            </a:spcBef>
            <a:spcAft>
              <a:spcPct val="35000"/>
            </a:spcAft>
            <a:buNone/>
          </a:pPr>
          <a:r>
            <a:rPr lang="en-US" sz="1600" b="0" kern="1200" dirty="0">
              <a:latin typeface="Verdana" panose="020B0604030504040204" pitchFamily="34" charset="0"/>
              <a:ea typeface="Verdana" panose="020B0604030504040204" pitchFamily="34" charset="0"/>
            </a:rPr>
            <a:t>Challenges and barriers</a:t>
          </a:r>
        </a:p>
        <a:p>
          <a:pPr marL="0" lvl="0" indent="0" algn="l" defTabSz="711200">
            <a:lnSpc>
              <a:spcPct val="90000"/>
            </a:lnSpc>
            <a:spcBef>
              <a:spcPct val="0"/>
            </a:spcBef>
            <a:spcAft>
              <a:spcPct val="35000"/>
            </a:spcAft>
            <a:buNone/>
          </a:pPr>
          <a:r>
            <a:rPr lang="en-US" sz="1600" b="0" kern="1200" dirty="0">
              <a:latin typeface="Verdana" panose="020B0604030504040204" pitchFamily="34" charset="0"/>
              <a:ea typeface="Verdana" panose="020B0604030504040204" pitchFamily="34" charset="0"/>
            </a:rPr>
            <a:t>Priorities for action moving forward</a:t>
          </a:r>
        </a:p>
      </dsp:txBody>
      <dsp:txXfrm>
        <a:off x="6166209" y="1554807"/>
        <a:ext cx="4347989" cy="1241722"/>
      </dsp:txXfrm>
    </dsp:sp>
    <dsp:sp modelId="{C0E5B3FF-EC25-4BE6-8BA6-4A2B4D332B2C}">
      <dsp:nvSpPr>
        <dsp:cNvPr id="0" name=""/>
        <dsp:cNvSpPr/>
      </dsp:nvSpPr>
      <dsp:spPr>
        <a:xfrm>
          <a:off x="0" y="3106960"/>
          <a:ext cx="10515600" cy="124172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957A1C-1608-4DAA-95B9-5794221FA5B2}">
      <dsp:nvSpPr>
        <dsp:cNvPr id="0" name=""/>
        <dsp:cNvSpPr/>
      </dsp:nvSpPr>
      <dsp:spPr>
        <a:xfrm>
          <a:off x="375620" y="3386348"/>
          <a:ext cx="682947" cy="682947"/>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77A3B7-C07C-4CF0-9676-42AA4AD00F20}">
      <dsp:nvSpPr>
        <dsp:cNvPr id="0" name=""/>
        <dsp:cNvSpPr/>
      </dsp:nvSpPr>
      <dsp:spPr>
        <a:xfrm>
          <a:off x="1434189" y="3106960"/>
          <a:ext cx="9080009"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933450">
            <a:lnSpc>
              <a:spcPct val="90000"/>
            </a:lnSpc>
            <a:spcBef>
              <a:spcPct val="0"/>
            </a:spcBef>
            <a:spcAft>
              <a:spcPct val="35000"/>
            </a:spcAft>
            <a:buNone/>
          </a:pPr>
          <a:r>
            <a:rPr lang="en-US" sz="2100" kern="1200" dirty="0">
              <a:latin typeface="Verdana" panose="020B0604030504040204" pitchFamily="34" charset="0"/>
              <a:ea typeface="Verdana" panose="020B0604030504040204" pitchFamily="34" charset="0"/>
            </a:rPr>
            <a:t>Circulated via e-mail through the CSCG, UHC2030 and social media between March 7 and April 5</a:t>
          </a:r>
        </a:p>
      </dsp:txBody>
      <dsp:txXfrm>
        <a:off x="1434189" y="3106960"/>
        <a:ext cx="9080009" cy="12417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C8D88-5974-4CF5-A329-2E91728394F7}">
      <dsp:nvSpPr>
        <dsp:cNvPr id="0" name=""/>
        <dsp:cNvSpPr/>
      </dsp:nvSpPr>
      <dsp:spPr>
        <a:xfrm>
          <a:off x="0" y="268270"/>
          <a:ext cx="9678202" cy="1171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51136" tIns="249936" rIns="751136" bIns="99568"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latin typeface="Verdana" panose="020B0604030504040204" pitchFamily="34" charset="0"/>
              <a:ea typeface="Verdana" panose="020B0604030504040204" pitchFamily="34" charset="0"/>
            </a:rPr>
            <a:t>Advocate for more transparency and  accountability around the GFF multi-stakeholder platforms, the GFF process and actors involved </a:t>
          </a:r>
        </a:p>
        <a:p>
          <a:pPr marL="114300" lvl="1" indent="-114300" algn="l" defTabSz="622300">
            <a:lnSpc>
              <a:spcPct val="90000"/>
            </a:lnSpc>
            <a:spcBef>
              <a:spcPct val="0"/>
            </a:spcBef>
            <a:spcAft>
              <a:spcPct val="15000"/>
            </a:spcAft>
            <a:buChar char="•"/>
          </a:pPr>
          <a:r>
            <a:rPr lang="en-US" sz="1400" b="0" kern="1200" dirty="0">
              <a:latin typeface="Verdana" panose="020B0604030504040204" pitchFamily="34" charset="0"/>
              <a:ea typeface="Verdana" panose="020B0604030504040204" pitchFamily="34" charset="0"/>
            </a:rPr>
            <a:t>Collaborate with GFF liaison officers to better disseminate the GFF country implementation guide </a:t>
          </a:r>
        </a:p>
      </dsp:txBody>
      <dsp:txXfrm>
        <a:off x="0" y="268270"/>
        <a:ext cx="9678202" cy="1171800"/>
      </dsp:txXfrm>
    </dsp:sp>
    <dsp:sp modelId="{4B6DFEC6-06D7-4ADA-894B-9278D432A59D}">
      <dsp:nvSpPr>
        <dsp:cNvPr id="0" name=""/>
        <dsp:cNvSpPr/>
      </dsp:nvSpPr>
      <dsp:spPr>
        <a:xfrm>
          <a:off x="483910" y="91150"/>
          <a:ext cx="6774741" cy="3542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69" tIns="0" rIns="256069" bIns="0" numCol="1" spcCol="1270" anchor="ctr" anchorCtr="0">
          <a:noAutofit/>
        </a:bodyPr>
        <a:lstStyle/>
        <a:p>
          <a:pPr marL="0" lvl="0" indent="0" algn="l" defTabSz="622300">
            <a:lnSpc>
              <a:spcPct val="90000"/>
            </a:lnSpc>
            <a:spcBef>
              <a:spcPct val="0"/>
            </a:spcBef>
            <a:spcAft>
              <a:spcPct val="35000"/>
            </a:spcAft>
            <a:buNone/>
          </a:pPr>
          <a:r>
            <a:rPr lang="en-US" sz="1400" b="1" u="none" kern="1200" dirty="0">
              <a:latin typeface="Verdana" panose="020B0604030504040204" pitchFamily="34" charset="0"/>
              <a:ea typeface="Verdana" panose="020B0604030504040204" pitchFamily="34" charset="0"/>
            </a:rPr>
            <a:t>Increase transparency and accountability around the GFF</a:t>
          </a:r>
          <a:endParaRPr lang="en-US" sz="1400" u="none" kern="1200" dirty="0">
            <a:latin typeface="Verdana" panose="020B0604030504040204" pitchFamily="34" charset="0"/>
            <a:ea typeface="Verdana" panose="020B0604030504040204" pitchFamily="34" charset="0"/>
          </a:endParaRPr>
        </a:p>
      </dsp:txBody>
      <dsp:txXfrm>
        <a:off x="501203" y="108443"/>
        <a:ext cx="6740155" cy="319654"/>
      </dsp:txXfrm>
    </dsp:sp>
    <dsp:sp modelId="{281CC6A1-03CC-4BCD-A972-AE1EBE65BF21}">
      <dsp:nvSpPr>
        <dsp:cNvPr id="0" name=""/>
        <dsp:cNvSpPr/>
      </dsp:nvSpPr>
      <dsp:spPr>
        <a:xfrm>
          <a:off x="0" y="1681990"/>
          <a:ext cx="9678202" cy="302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58294D-3325-429C-A9FB-EC1313A6BAC5}">
      <dsp:nvSpPr>
        <dsp:cNvPr id="0" name=""/>
        <dsp:cNvSpPr/>
      </dsp:nvSpPr>
      <dsp:spPr>
        <a:xfrm>
          <a:off x="483910" y="1504870"/>
          <a:ext cx="6774741" cy="3542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69" tIns="0" rIns="256069" bIns="0" numCol="1" spcCol="1270" anchor="ctr" anchorCtr="0">
          <a:noAutofit/>
        </a:bodyPr>
        <a:lstStyle/>
        <a:p>
          <a:pPr marL="0" lvl="0" indent="0" algn="l" defTabSz="622300">
            <a:lnSpc>
              <a:spcPct val="90000"/>
            </a:lnSpc>
            <a:spcBef>
              <a:spcPct val="0"/>
            </a:spcBef>
            <a:spcAft>
              <a:spcPct val="35000"/>
            </a:spcAft>
            <a:buNone/>
          </a:pPr>
          <a:r>
            <a:rPr lang="en-US" sz="1400" b="1" u="none" kern="1200" dirty="0">
              <a:latin typeface="Verdana" panose="020B0604030504040204" pitchFamily="34" charset="0"/>
              <a:ea typeface="Verdana" panose="020B0604030504040204" pitchFamily="34" charset="0"/>
            </a:rPr>
            <a:t>Improve communication and coordination</a:t>
          </a:r>
        </a:p>
      </dsp:txBody>
      <dsp:txXfrm>
        <a:off x="501203" y="1522163"/>
        <a:ext cx="6740155" cy="319654"/>
      </dsp:txXfrm>
    </dsp:sp>
    <dsp:sp modelId="{E07943E0-7731-41D0-B004-A8C97999E1C4}">
      <dsp:nvSpPr>
        <dsp:cNvPr id="0" name=""/>
        <dsp:cNvSpPr/>
      </dsp:nvSpPr>
      <dsp:spPr>
        <a:xfrm>
          <a:off x="0" y="2355162"/>
          <a:ext cx="9678202" cy="302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6640FF-2990-4695-8461-472BAB0EB1BD}">
      <dsp:nvSpPr>
        <dsp:cNvPr id="0" name=""/>
        <dsp:cNvSpPr/>
      </dsp:nvSpPr>
      <dsp:spPr>
        <a:xfrm>
          <a:off x="483910" y="2049190"/>
          <a:ext cx="6774741" cy="48309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69" tIns="0" rIns="256069"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Verdana" panose="020B0604030504040204" pitchFamily="34" charset="0"/>
              <a:ea typeface="Verdana" panose="020B0604030504040204" pitchFamily="34" charset="0"/>
            </a:rPr>
            <a:t>Support CSO communication and coordinating mechanisms/in-country CSO consultations</a:t>
          </a:r>
        </a:p>
      </dsp:txBody>
      <dsp:txXfrm>
        <a:off x="507493" y="2072773"/>
        <a:ext cx="6727575" cy="435925"/>
      </dsp:txXfrm>
    </dsp:sp>
    <dsp:sp modelId="{B1572057-0271-42E1-9A0C-E852350F0BAD}">
      <dsp:nvSpPr>
        <dsp:cNvPr id="0" name=""/>
        <dsp:cNvSpPr/>
      </dsp:nvSpPr>
      <dsp:spPr>
        <a:xfrm>
          <a:off x="0" y="2899482"/>
          <a:ext cx="9678202" cy="10017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51136" tIns="249936" rIns="751136" bIns="99568"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latin typeface="Verdana" panose="020B0604030504040204" pitchFamily="34" charset="0"/>
              <a:ea typeface="Verdana" panose="020B0604030504040204" pitchFamily="34" charset="0"/>
            </a:rPr>
            <a:t>Support CSOs in strengthening their capacities in health financing and budget tracking</a:t>
          </a:r>
        </a:p>
        <a:p>
          <a:pPr marL="114300" lvl="1" indent="-114300" algn="l" defTabSz="622300">
            <a:lnSpc>
              <a:spcPct val="90000"/>
            </a:lnSpc>
            <a:spcBef>
              <a:spcPct val="0"/>
            </a:spcBef>
            <a:spcAft>
              <a:spcPct val="15000"/>
            </a:spcAft>
            <a:buChar char="•"/>
          </a:pPr>
          <a:r>
            <a:rPr lang="en-US" sz="1400" b="0" kern="1200" dirty="0">
              <a:latin typeface="Verdana" panose="020B0604030504040204" pitchFamily="34" charset="0"/>
              <a:ea typeface="Verdana" panose="020B0604030504040204" pitchFamily="34" charset="0"/>
            </a:rPr>
            <a:t>Support GFF Scorecard development and rollout in countries</a:t>
          </a:r>
        </a:p>
        <a:p>
          <a:pPr marL="114300" lvl="1" indent="-114300" algn="l" defTabSz="622300">
            <a:lnSpc>
              <a:spcPct val="90000"/>
            </a:lnSpc>
            <a:spcBef>
              <a:spcPct val="0"/>
            </a:spcBef>
            <a:spcAft>
              <a:spcPct val="15000"/>
            </a:spcAft>
            <a:buChar char="•"/>
          </a:pPr>
          <a:r>
            <a:rPr lang="en-US" sz="1400" b="0" kern="1200" dirty="0">
              <a:latin typeface="Verdana" panose="020B0604030504040204" pitchFamily="34" charset="0"/>
              <a:ea typeface="Verdana" panose="020B0604030504040204" pitchFamily="34" charset="0"/>
            </a:rPr>
            <a:t>Identify local organizations/individuals to increase south-south learning</a:t>
          </a:r>
        </a:p>
      </dsp:txBody>
      <dsp:txXfrm>
        <a:off x="0" y="2899482"/>
        <a:ext cx="9678202" cy="1001700"/>
      </dsp:txXfrm>
    </dsp:sp>
    <dsp:sp modelId="{EF842421-1F63-4817-97EA-3E3735585471}">
      <dsp:nvSpPr>
        <dsp:cNvPr id="0" name=""/>
        <dsp:cNvSpPr/>
      </dsp:nvSpPr>
      <dsp:spPr>
        <a:xfrm>
          <a:off x="483910" y="2722362"/>
          <a:ext cx="6774741" cy="3542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69" tIns="0" rIns="256069" bIns="0" numCol="1" spcCol="1270" anchor="ctr" anchorCtr="0">
          <a:noAutofit/>
        </a:bodyPr>
        <a:lstStyle/>
        <a:p>
          <a:pPr marL="0" lvl="0" indent="0" algn="l" defTabSz="622300">
            <a:lnSpc>
              <a:spcPct val="90000"/>
            </a:lnSpc>
            <a:spcBef>
              <a:spcPct val="0"/>
            </a:spcBef>
            <a:spcAft>
              <a:spcPct val="35000"/>
            </a:spcAft>
            <a:buNone/>
          </a:pPr>
          <a:r>
            <a:rPr lang="en-US" sz="1400" b="1" u="none" kern="1200" dirty="0">
              <a:latin typeface="Verdana" panose="020B0604030504040204" pitchFamily="34" charset="0"/>
              <a:ea typeface="Verdana" panose="020B0604030504040204" pitchFamily="34" charset="0"/>
            </a:rPr>
            <a:t>Invest in civil society capacity building</a:t>
          </a:r>
        </a:p>
      </dsp:txBody>
      <dsp:txXfrm>
        <a:off x="501203" y="2739655"/>
        <a:ext cx="6740155" cy="319654"/>
      </dsp:txXfrm>
    </dsp:sp>
    <dsp:sp modelId="{1A050DA5-3F95-4DA8-876A-CFD7AD99E0CA}">
      <dsp:nvSpPr>
        <dsp:cNvPr id="0" name=""/>
        <dsp:cNvSpPr/>
      </dsp:nvSpPr>
      <dsp:spPr>
        <a:xfrm>
          <a:off x="0" y="4143102"/>
          <a:ext cx="9678202" cy="756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51136" tIns="249936" rIns="751136" bIns="99568"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latin typeface="Verdana" panose="020B0604030504040204" pitchFamily="34" charset="0"/>
              <a:ea typeface="Verdana" panose="020B0604030504040204" pitchFamily="34" charset="0"/>
            </a:rPr>
            <a:t>Fund innovative projects for young people with a “results-based” rather than “activities-based” focus</a:t>
          </a:r>
        </a:p>
      </dsp:txBody>
      <dsp:txXfrm>
        <a:off x="0" y="4143102"/>
        <a:ext cx="9678202" cy="756000"/>
      </dsp:txXfrm>
    </dsp:sp>
    <dsp:sp modelId="{BF0A4605-7AA0-4728-BEF2-F170A1EB5EA9}">
      <dsp:nvSpPr>
        <dsp:cNvPr id="0" name=""/>
        <dsp:cNvSpPr/>
      </dsp:nvSpPr>
      <dsp:spPr>
        <a:xfrm>
          <a:off x="483910" y="3965982"/>
          <a:ext cx="6774741" cy="3542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69" tIns="0" rIns="256069" bIns="0" numCol="1" spcCol="1270" anchor="ctr" anchorCtr="0">
          <a:noAutofit/>
        </a:bodyPr>
        <a:lstStyle/>
        <a:p>
          <a:pPr marL="0" lvl="0" indent="0" algn="l" defTabSz="622300">
            <a:lnSpc>
              <a:spcPct val="90000"/>
            </a:lnSpc>
            <a:spcBef>
              <a:spcPct val="0"/>
            </a:spcBef>
            <a:spcAft>
              <a:spcPct val="35000"/>
            </a:spcAft>
            <a:buNone/>
          </a:pPr>
          <a:r>
            <a:rPr lang="en-US" sz="1400" b="1" u="none" kern="1200" dirty="0">
              <a:latin typeface="Verdana" panose="020B0604030504040204" pitchFamily="34" charset="0"/>
              <a:ea typeface="Verdana" panose="020B0604030504040204" pitchFamily="34" charset="0"/>
            </a:rPr>
            <a:t>Funding</a:t>
          </a:r>
        </a:p>
      </dsp:txBody>
      <dsp:txXfrm>
        <a:off x="501203" y="3983275"/>
        <a:ext cx="6740155" cy="319654"/>
      </dsp:txXfrm>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90D6C3-67C1-4247-BB99-920B47C240C3}" type="datetimeFigureOut">
              <a:rPr lang="en-US" smtClean="0"/>
              <a:t>5/29/2019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37FF38-9FB5-FC47-9D1C-E4EEC2D70C7F}" type="slidenum">
              <a:rPr lang="en-US" smtClean="0"/>
              <a:t>‹#›</a:t>
            </a:fld>
            <a:endParaRPr lang="en-US"/>
          </a:p>
        </p:txBody>
      </p:sp>
    </p:spTree>
    <p:extLst>
      <p:ext uri="{BB962C8B-B14F-4D97-AF65-F5344CB8AC3E}">
        <p14:creationId xmlns:p14="http://schemas.microsoft.com/office/powerpoint/2010/main" val="380074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 :</a:t>
            </a:r>
            <a:r>
              <a:rPr lang="en-US" baseline="0" dirty="0"/>
              <a:t> </a:t>
            </a:r>
            <a:r>
              <a:rPr lang="en-US" dirty="0"/>
              <a:t>“One Plan II” :</a:t>
            </a:r>
            <a:r>
              <a:rPr lang="en-US" baseline="0" dirty="0"/>
              <a:t> http://globalfinancingfacility.org/sites/gff_new/files/documents/Tanzania_One_Plan_II.pdf</a:t>
            </a:r>
          </a:p>
          <a:p>
            <a:endParaRPr lang="en-US" baseline="0" dirty="0"/>
          </a:p>
          <a:p>
            <a:r>
              <a:rPr lang="en-US" baseline="0" dirty="0"/>
              <a:t>Actual investment:  2015 </a:t>
            </a:r>
            <a:r>
              <a:rPr lang="en-US" dirty="0"/>
              <a:t>STRENGTHENING PRIMARY HEALTH CARE FOR RESULTS PROGRAM, focused on PHC for MNCH http://documents.worldbank.org/curated/en/243871468179947102/pdf/96274-PAD-P152736-IDA-R2015-0121-1-Box391433B-OUO-9.pdf</a:t>
            </a:r>
          </a:p>
          <a:p>
            <a:endParaRPr lang="en-US" dirty="0"/>
          </a:p>
        </p:txBody>
      </p:sp>
      <p:sp>
        <p:nvSpPr>
          <p:cNvPr id="4" name="Slide Number Placeholder 3"/>
          <p:cNvSpPr>
            <a:spLocks noGrp="1"/>
          </p:cNvSpPr>
          <p:nvPr>
            <p:ph type="sldNum" sz="quarter" idx="10"/>
          </p:nvPr>
        </p:nvSpPr>
        <p:spPr/>
        <p:txBody>
          <a:bodyPr/>
          <a:lstStyle/>
          <a:p>
            <a:fld id="{8EEC9149-B4FF-BB46-9CB2-44BDF7622C50}" type="slidenum">
              <a:rPr lang="en-US" smtClean="0"/>
              <a:t>3</a:t>
            </a:fld>
            <a:endParaRPr lang="en-US"/>
          </a:p>
        </p:txBody>
      </p:sp>
    </p:spTree>
    <p:extLst>
      <p:ext uri="{BB962C8B-B14F-4D97-AF65-F5344CB8AC3E}">
        <p14:creationId xmlns:p14="http://schemas.microsoft.com/office/powerpoint/2010/main" val="1947601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respondents were asked which of the listed health financing skills exist within their organizations, 43% listed budget analysis and expenditure tracking, followed by 39% for domestic resource mobilization and advocacy, including tax and fiscal policy and 38% for monitoring health commodities and supply chain. Only 25% of organizations had the knowledge to track or influence donor financing, 21% had capacity to analyze GFF investment cases and 11% World Bank project documents.</a:t>
            </a:r>
          </a:p>
        </p:txBody>
      </p:sp>
      <p:sp>
        <p:nvSpPr>
          <p:cNvPr id="4" name="Slide Number Placeholder 3"/>
          <p:cNvSpPr>
            <a:spLocks noGrp="1"/>
          </p:cNvSpPr>
          <p:nvPr>
            <p:ph type="sldNum" sz="quarter" idx="5"/>
          </p:nvPr>
        </p:nvSpPr>
        <p:spPr/>
        <p:txBody>
          <a:bodyPr/>
          <a:lstStyle/>
          <a:p>
            <a:fld id="{6F37FF38-9FB5-FC47-9D1C-E4EEC2D70C7F}" type="slidenum">
              <a:rPr lang="en-US" smtClean="0"/>
              <a:t>14</a:t>
            </a:fld>
            <a:endParaRPr lang="en-US"/>
          </a:p>
        </p:txBody>
      </p:sp>
    </p:spTree>
    <p:extLst>
      <p:ext uri="{BB962C8B-B14F-4D97-AF65-F5344CB8AC3E}">
        <p14:creationId xmlns:p14="http://schemas.microsoft.com/office/powerpoint/2010/main" val="2382931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 bit closer at countries existing knowledge, less than 50% of respondents had health financing skills in their organizations. This graph show the top  skills highlighted s existing in the organizations, with countries where we had more than 10 responses</a:t>
            </a:r>
          </a:p>
        </p:txBody>
      </p:sp>
      <p:sp>
        <p:nvSpPr>
          <p:cNvPr id="4" name="Slide Number Placeholder 3"/>
          <p:cNvSpPr>
            <a:spLocks noGrp="1"/>
          </p:cNvSpPr>
          <p:nvPr>
            <p:ph type="sldNum" sz="quarter" idx="5"/>
          </p:nvPr>
        </p:nvSpPr>
        <p:spPr/>
        <p:txBody>
          <a:bodyPr/>
          <a:lstStyle/>
          <a:p>
            <a:fld id="{6F37FF38-9FB5-FC47-9D1C-E4EEC2D70C7F}" type="slidenum">
              <a:rPr lang="en-US" smtClean="0"/>
              <a:t>15</a:t>
            </a:fld>
            <a:endParaRPr lang="en-US"/>
          </a:p>
        </p:txBody>
      </p:sp>
    </p:spTree>
    <p:extLst>
      <p:ext uri="{BB962C8B-B14F-4D97-AF65-F5344CB8AC3E}">
        <p14:creationId xmlns:p14="http://schemas.microsoft.com/office/powerpoint/2010/main" val="2298578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three skills which need strengthening are financial resource tracking, budget advocacy and mapping of GFF process and actors. This clearly confirms the need to provide more support to CSOs on budget tracking and analysis</a:t>
            </a:r>
          </a:p>
          <a:p>
            <a:endParaRPr lang="en-US" dirty="0"/>
          </a:p>
          <a:p>
            <a:r>
              <a:rPr lang="en-US" sz="1200" b="0" i="0" u="none" strike="noStrike" kern="1200" dirty="0">
                <a:solidFill>
                  <a:schemeClr val="tx1"/>
                </a:solidFill>
                <a:effectLst/>
                <a:latin typeface="+mn-lt"/>
                <a:ea typeface="+mn-ea"/>
                <a:cs typeface="+mn-cs"/>
              </a:rPr>
              <a:t>85% of respondents said their organization could provide support to other organizations in their capacity, an opportunity for the Hub and partners to foster South South learning and exchange among countries.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Other capacities to be classified and inserted here – Advocacy and communication, budget tracking, leadership and governance, working with the media, coalition building, financial management, develop fundraising strategies</a:t>
            </a:r>
          </a:p>
          <a:p>
            <a:endParaRPr lang="en-US" dirty="0"/>
          </a:p>
        </p:txBody>
      </p:sp>
      <p:sp>
        <p:nvSpPr>
          <p:cNvPr id="4" name="Slide Number Placeholder 3"/>
          <p:cNvSpPr>
            <a:spLocks noGrp="1"/>
          </p:cNvSpPr>
          <p:nvPr>
            <p:ph type="sldNum" sz="quarter" idx="5"/>
          </p:nvPr>
        </p:nvSpPr>
        <p:spPr/>
        <p:txBody>
          <a:bodyPr/>
          <a:lstStyle/>
          <a:p>
            <a:fld id="{6F37FF38-9FB5-FC47-9D1C-E4EEC2D70C7F}" type="slidenum">
              <a:rPr lang="en-US" smtClean="0"/>
              <a:t>16</a:t>
            </a:fld>
            <a:endParaRPr lang="en-US"/>
          </a:p>
        </p:txBody>
      </p:sp>
    </p:spTree>
    <p:extLst>
      <p:ext uri="{BB962C8B-B14F-4D97-AF65-F5344CB8AC3E}">
        <p14:creationId xmlns:p14="http://schemas.microsoft.com/office/powerpoint/2010/main" val="3403076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top three skills needed for all respondents were 1) strategies to build effective coalitions, 2)use of accountability tools to track the GFF implementation and building advocacy and campaign skills. A deeper analysis of countries with more than 5 responses, shows us the top 4 skills identified by respondents.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Other categories mentioned by respondents were: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Guidelines for meaningful youth engagement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Working with World Bank, Ministries of Finance, Planning, and others outside the health space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Social Accountability</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Development of a procedure manual around GFF engagement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7FF38-9FB5-FC47-9D1C-E4EEC2D70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370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80% of respondents cited the lack of sufficient funds as the major challenge to contributing to GFF Funded outcomes, followed by the limited understanding of the GFF and its process (60%). Close to half of respondents are still having structural challenges (48%), and 47% lack expertise.</a:t>
            </a:r>
          </a:p>
          <a:p>
            <a:r>
              <a:rPr lang="en-US" sz="1200" b="0" i="0" u="none" strike="noStrike" kern="1200" dirty="0">
                <a:solidFill>
                  <a:schemeClr val="tx1"/>
                </a:solidFill>
                <a:effectLst/>
                <a:latin typeface="+mn-lt"/>
                <a:ea typeface="+mn-ea"/>
                <a:cs typeface="+mn-cs"/>
              </a:rPr>
              <a:t>46% of respondents sill find there is a lack of transparency from the government, and 36% from CSOs, which calls for increased transparency both between CSOs and from the Government. </a:t>
            </a:r>
          </a:p>
          <a:p>
            <a:endParaRPr lang="en-US" dirty="0"/>
          </a:p>
        </p:txBody>
      </p:sp>
      <p:sp>
        <p:nvSpPr>
          <p:cNvPr id="4" name="Slide Number Placeholder 3"/>
          <p:cNvSpPr>
            <a:spLocks noGrp="1"/>
          </p:cNvSpPr>
          <p:nvPr>
            <p:ph type="sldNum" sz="quarter" idx="5"/>
          </p:nvPr>
        </p:nvSpPr>
        <p:spPr/>
        <p:txBody>
          <a:bodyPr/>
          <a:lstStyle/>
          <a:p>
            <a:fld id="{6F37FF38-9FB5-FC47-9D1C-E4EEC2D70C7F}" type="slidenum">
              <a:rPr lang="en-US" smtClean="0"/>
              <a:t>19</a:t>
            </a:fld>
            <a:endParaRPr lang="en-US"/>
          </a:p>
        </p:txBody>
      </p:sp>
    </p:spTree>
    <p:extLst>
      <p:ext uri="{BB962C8B-B14F-4D97-AF65-F5344CB8AC3E}">
        <p14:creationId xmlns:p14="http://schemas.microsoft.com/office/powerpoint/2010/main" val="3639941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FF38-9FB5-FC47-9D1C-E4EEC2D70C7F}" type="slidenum">
              <a:rPr lang="en-US" smtClean="0"/>
              <a:t>20</a:t>
            </a:fld>
            <a:endParaRPr lang="en-US"/>
          </a:p>
        </p:txBody>
      </p:sp>
    </p:spTree>
    <p:extLst>
      <p:ext uri="{BB962C8B-B14F-4D97-AF65-F5344CB8AC3E}">
        <p14:creationId xmlns:p14="http://schemas.microsoft.com/office/powerpoint/2010/main" val="2876702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graphic here focuses on those countries with more than 10 responses, but reflects all respondents feedback.</a:t>
            </a:r>
          </a:p>
        </p:txBody>
      </p:sp>
      <p:sp>
        <p:nvSpPr>
          <p:cNvPr id="4" name="Slide Number Placeholder 3"/>
          <p:cNvSpPr>
            <a:spLocks noGrp="1"/>
          </p:cNvSpPr>
          <p:nvPr>
            <p:ph type="sldNum" sz="quarter" idx="5"/>
          </p:nvPr>
        </p:nvSpPr>
        <p:spPr/>
        <p:txBody>
          <a:bodyPr/>
          <a:lstStyle/>
          <a:p>
            <a:fld id="{6F37FF38-9FB5-FC47-9D1C-E4EEC2D70C7F}" type="slidenum">
              <a:rPr lang="en-US" smtClean="0"/>
              <a:t>21</a:t>
            </a:fld>
            <a:endParaRPr lang="en-US"/>
          </a:p>
        </p:txBody>
      </p:sp>
    </p:spTree>
    <p:extLst>
      <p:ext uri="{BB962C8B-B14F-4D97-AF65-F5344CB8AC3E}">
        <p14:creationId xmlns:p14="http://schemas.microsoft.com/office/powerpoint/2010/main" val="2817465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Enablement through seed granting</a:t>
            </a:r>
          </a:p>
          <a:p>
            <a:r>
              <a:rPr lang="en-US" sz="1200" b="0" i="0" u="none" strike="noStrike" kern="1200" dirty="0">
                <a:solidFill>
                  <a:schemeClr val="tx1"/>
                </a:solidFill>
                <a:effectLst/>
                <a:latin typeface="+mn-lt"/>
                <a:ea typeface="+mn-ea"/>
                <a:cs typeface="+mn-cs"/>
              </a:rPr>
              <a:t>Provide linkages with the local government</a:t>
            </a:r>
            <a:r>
              <a:rPr lang="en-US" dirty="0"/>
              <a:t> </a:t>
            </a:r>
          </a:p>
          <a:p>
            <a:r>
              <a:rPr lang="en-US" sz="1200" b="0" i="0" u="none" strike="noStrike" kern="1200" dirty="0">
                <a:solidFill>
                  <a:schemeClr val="tx1"/>
                </a:solidFill>
                <a:effectLst/>
                <a:latin typeface="+mn-lt"/>
                <a:ea typeface="+mn-ea"/>
                <a:cs typeface="+mn-cs"/>
              </a:rPr>
              <a:t>Map engagement to broader initiatives such as PHC and UHC</a:t>
            </a:r>
          </a:p>
          <a:p>
            <a:r>
              <a:rPr lang="en-US" sz="1200" b="0" i="0" u="none" strike="noStrike" kern="1200" dirty="0">
                <a:solidFill>
                  <a:schemeClr val="tx1"/>
                </a:solidFill>
                <a:effectLst/>
                <a:latin typeface="+mn-lt"/>
                <a:ea typeface="+mn-ea"/>
                <a:cs typeface="+mn-cs"/>
              </a:rPr>
              <a:t>Foster good collaboration with the Government</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F37FF38-9FB5-FC47-9D1C-E4EEC2D70C7F}" type="slidenum">
              <a:rPr lang="en-US" smtClean="0"/>
              <a:t>22</a:t>
            </a:fld>
            <a:endParaRPr lang="en-US"/>
          </a:p>
        </p:txBody>
      </p:sp>
    </p:spTree>
    <p:extLst>
      <p:ext uri="{BB962C8B-B14F-4D97-AF65-F5344CB8AC3E}">
        <p14:creationId xmlns:p14="http://schemas.microsoft.com/office/powerpoint/2010/main" val="2260603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F37FF38-9FB5-FC47-9D1C-E4EEC2D70C7F}" type="slidenum">
              <a:rPr lang="en-US" smtClean="0"/>
              <a:t>23</a:t>
            </a:fld>
            <a:endParaRPr lang="en-US"/>
          </a:p>
        </p:txBody>
      </p:sp>
    </p:spTree>
    <p:extLst>
      <p:ext uri="{BB962C8B-B14F-4D97-AF65-F5344CB8AC3E}">
        <p14:creationId xmlns:p14="http://schemas.microsoft.com/office/powerpoint/2010/main" val="4202303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 :</a:t>
            </a:r>
            <a:r>
              <a:rPr lang="en-US" baseline="0" dirty="0"/>
              <a:t> </a:t>
            </a:r>
            <a:r>
              <a:rPr lang="en-US" dirty="0"/>
              <a:t>“One Plan II” :</a:t>
            </a:r>
            <a:r>
              <a:rPr lang="en-US" baseline="0" dirty="0"/>
              <a:t> http://globalfinancingfacility.org/sites/gff_new/files/documents/Tanzania_One_Plan_II.pdf</a:t>
            </a:r>
          </a:p>
          <a:p>
            <a:endParaRPr lang="en-US" baseline="0" dirty="0"/>
          </a:p>
          <a:p>
            <a:r>
              <a:rPr lang="en-US" baseline="0" dirty="0"/>
              <a:t>Actual investment:  2015 </a:t>
            </a:r>
            <a:r>
              <a:rPr lang="en-US" dirty="0"/>
              <a:t>STRENGTHENING PRIMARY HEALTH CARE FOR RESULTS PROGRAM, focused on PHC for MNCH http://documents.worldbank.org/curated/en/243871468179947102/pdf/96274-PAD-P152736-IDA-R2015-0121-1-Box391433B-OUO-9.pdf</a:t>
            </a:r>
          </a:p>
          <a:p>
            <a:endParaRPr lang="en-US" dirty="0"/>
          </a:p>
        </p:txBody>
      </p:sp>
      <p:sp>
        <p:nvSpPr>
          <p:cNvPr id="4" name="Slide Number Placeholder 3"/>
          <p:cNvSpPr>
            <a:spLocks noGrp="1"/>
          </p:cNvSpPr>
          <p:nvPr>
            <p:ph type="sldNum" sz="quarter" idx="10"/>
          </p:nvPr>
        </p:nvSpPr>
        <p:spPr/>
        <p:txBody>
          <a:bodyPr/>
          <a:lstStyle/>
          <a:p>
            <a:fld id="{8EEC9149-B4FF-BB46-9CB2-44BDF7622C50}" type="slidenum">
              <a:rPr lang="en-US" smtClean="0"/>
              <a:t>4</a:t>
            </a:fld>
            <a:endParaRPr lang="en-US"/>
          </a:p>
        </p:txBody>
      </p:sp>
    </p:spTree>
    <p:extLst>
      <p:ext uri="{BB962C8B-B14F-4D97-AF65-F5344CB8AC3E}">
        <p14:creationId xmlns:p14="http://schemas.microsoft.com/office/powerpoint/2010/main" val="237216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37FF38-9FB5-FC47-9D1C-E4EEC2D70C7F}" type="slidenum">
              <a:rPr lang="en-US" smtClean="0"/>
              <a:t>5</a:t>
            </a:fld>
            <a:endParaRPr lang="en-US"/>
          </a:p>
        </p:txBody>
      </p:sp>
    </p:spTree>
    <p:extLst>
      <p:ext uri="{BB962C8B-B14F-4D97-AF65-F5344CB8AC3E}">
        <p14:creationId xmlns:p14="http://schemas.microsoft.com/office/powerpoint/2010/main" val="2436735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FF38-9FB5-FC47-9D1C-E4EEC2D70C7F}" type="slidenum">
              <a:rPr lang="en-US" smtClean="0"/>
              <a:t>6</a:t>
            </a:fld>
            <a:endParaRPr lang="en-US"/>
          </a:p>
        </p:txBody>
      </p:sp>
    </p:spTree>
    <p:extLst>
      <p:ext uri="{BB962C8B-B14F-4D97-AF65-F5344CB8AC3E}">
        <p14:creationId xmlns:p14="http://schemas.microsoft.com/office/powerpoint/2010/main" val="3346367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37FF38-9FB5-FC47-9D1C-E4EEC2D70C7F}" type="slidenum">
              <a:rPr lang="en-US" smtClean="0"/>
              <a:t>7</a:t>
            </a:fld>
            <a:endParaRPr lang="en-US"/>
          </a:p>
        </p:txBody>
      </p:sp>
    </p:spTree>
    <p:extLst>
      <p:ext uri="{BB962C8B-B14F-4D97-AF65-F5344CB8AC3E}">
        <p14:creationId xmlns:p14="http://schemas.microsoft.com/office/powerpoint/2010/main" val="1809970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135 </a:t>
            </a:r>
            <a:r>
              <a:rPr lang="en-US" dirty="0" err="1"/>
              <a:t>respondants</a:t>
            </a:r>
            <a:r>
              <a:rPr lang="en-US" dirty="0"/>
              <a:t> across 19 countries</a:t>
            </a:r>
          </a:p>
          <a:p>
            <a:r>
              <a:rPr lang="en-US" dirty="0"/>
              <a:t>Respondents from francophone countries were twice as much s respondents from anglophone countries</a:t>
            </a:r>
          </a:p>
          <a:p>
            <a:endParaRPr lang="en-US" dirty="0"/>
          </a:p>
          <a:p>
            <a:r>
              <a:rPr lang="en-US" dirty="0"/>
              <a:t>Given the varying response rate of civil society in the GFF countries, the analysis does not fully represent the situation in countries. However, the survey results provide an indication of the overall situation in CSO knowledge, capacities, gaps and challenges in engaging in the GFF at country level. </a:t>
            </a:r>
          </a:p>
          <a:p>
            <a:r>
              <a:rPr lang="en-US" dirty="0"/>
              <a:t>GFF CSOs in Asia and Guatemala did not participate in this survey. </a:t>
            </a:r>
          </a:p>
          <a:p>
            <a:r>
              <a:rPr lang="en-US" dirty="0"/>
              <a:t>Over 56% of respondents described their organizations as NGOs, the rest of the organizations are associations 25%, 12% are coalitions, 5% community based and only 1% are faith-based organization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than half of responding organizations focus their interventions on young people, which is clearly a need to put a better focus on Adolescent health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than half of responding organizations focus their interventions on young people, which is clearly a need to put a better focus on Adolescent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Almost all respondents said to belong to a network or Coalition – Most of which are focused on SRHR</a:t>
            </a:r>
          </a:p>
          <a:p>
            <a:r>
              <a:rPr lang="en-US" dirty="0"/>
              <a:t>Here are some of the coalitions listed by respondents</a:t>
            </a:r>
          </a:p>
          <a:p>
            <a:r>
              <a:rPr lang="en-US" dirty="0"/>
              <a:t>The results here show that many are working and belong to more than one network, therefore the need for alignment and coordination, particularly among the GHIs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F37FF38-9FB5-FC47-9D1C-E4EEC2D70C7F}" type="slidenum">
              <a:rPr lang="en-US" smtClean="0"/>
              <a:t>9</a:t>
            </a:fld>
            <a:endParaRPr lang="en-US"/>
          </a:p>
        </p:txBody>
      </p:sp>
    </p:spTree>
    <p:extLst>
      <p:ext uri="{BB962C8B-B14F-4D97-AF65-F5344CB8AC3E}">
        <p14:creationId xmlns:p14="http://schemas.microsoft.com/office/powerpoint/2010/main" val="54568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Several organizations are working outside of the health sector, like education, WASH, gender based violence, child marriage, which reflects the multi-sectoral collaboration of actors at country level</a:t>
            </a:r>
          </a:p>
          <a:p>
            <a:endParaRPr lang="en-US" dirty="0"/>
          </a:p>
        </p:txBody>
      </p:sp>
      <p:sp>
        <p:nvSpPr>
          <p:cNvPr id="4" name="Slide Number Placeholder 3"/>
          <p:cNvSpPr>
            <a:spLocks noGrp="1"/>
          </p:cNvSpPr>
          <p:nvPr>
            <p:ph type="sldNum" sz="quarter" idx="5"/>
          </p:nvPr>
        </p:nvSpPr>
        <p:spPr/>
        <p:txBody>
          <a:bodyPr/>
          <a:lstStyle/>
          <a:p>
            <a:fld id="{6F37FF38-9FB5-FC47-9D1C-E4EEC2D70C7F}" type="slidenum">
              <a:rPr lang="en-US" smtClean="0"/>
              <a:t>10</a:t>
            </a:fld>
            <a:endParaRPr lang="en-US"/>
          </a:p>
        </p:txBody>
      </p:sp>
    </p:spTree>
    <p:extLst>
      <p:ext uri="{BB962C8B-B14F-4D97-AF65-F5344CB8AC3E}">
        <p14:creationId xmlns:p14="http://schemas.microsoft.com/office/powerpoint/2010/main" val="2420067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FF38-9FB5-FC47-9D1C-E4EEC2D70C7F}" type="slidenum">
              <a:rPr lang="en-US" smtClean="0"/>
              <a:t>11</a:t>
            </a:fld>
            <a:endParaRPr lang="en-US"/>
          </a:p>
        </p:txBody>
      </p:sp>
    </p:spTree>
    <p:extLst>
      <p:ext uri="{BB962C8B-B14F-4D97-AF65-F5344CB8AC3E}">
        <p14:creationId xmlns:p14="http://schemas.microsoft.com/office/powerpoint/2010/main" val="3881429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FF38-9FB5-FC47-9D1C-E4EEC2D70C7F}" type="slidenum">
              <a:rPr lang="en-US" smtClean="0"/>
              <a:t>12</a:t>
            </a:fld>
            <a:endParaRPr lang="en-US"/>
          </a:p>
        </p:txBody>
      </p:sp>
    </p:spTree>
    <p:extLst>
      <p:ext uri="{BB962C8B-B14F-4D97-AF65-F5344CB8AC3E}">
        <p14:creationId xmlns:p14="http://schemas.microsoft.com/office/powerpoint/2010/main" val="3633775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10A43-EA1D-3A46-9D37-330863FCDD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E46001-9266-0540-96A7-77A0974CB4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F7465C-D600-3B47-BE95-352BD374DCA9}"/>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5" name="Footer Placeholder 4">
            <a:extLst>
              <a:ext uri="{FF2B5EF4-FFF2-40B4-BE49-F238E27FC236}">
                <a16:creationId xmlns:a16="http://schemas.microsoft.com/office/drawing/2014/main" id="{7D689CAC-6860-0142-9C9A-988A22447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F6919C-4448-1B44-AE11-9B9BA280BEE3}"/>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1650568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3995C-762C-D447-B27D-69F8EC42BA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33CF86-4275-B74D-A839-0762A86157C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CA89A-FA64-424E-BBFD-8DBFF465B1A1}"/>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5" name="Footer Placeholder 4">
            <a:extLst>
              <a:ext uri="{FF2B5EF4-FFF2-40B4-BE49-F238E27FC236}">
                <a16:creationId xmlns:a16="http://schemas.microsoft.com/office/drawing/2014/main" id="{1AB67F13-7284-1F4D-9BD0-D82CF003CB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6690A-44CC-A044-BC78-C5C1269F92F2}"/>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3282770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C976A9-511E-2D4F-8082-E26781F563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A49756-9841-DF44-B7D3-B434145022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F3FF-6CD4-6B44-BCF4-FBB14130F6D2}"/>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5" name="Footer Placeholder 4">
            <a:extLst>
              <a:ext uri="{FF2B5EF4-FFF2-40B4-BE49-F238E27FC236}">
                <a16:creationId xmlns:a16="http://schemas.microsoft.com/office/drawing/2014/main" id="{75E9ED35-8A3D-2B44-BA88-E8792C12D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030BE-F1A9-4E41-9D49-FE2A3D15D585}"/>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64356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AE429-70E3-447C-9E67-078A972CF2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1EBB87-DFC9-4E0B-9269-F52BB3DD2A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AD1AC4-D80A-4F0D-B0D9-E82E72A161FB}"/>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5" name="Footer Placeholder 4">
            <a:extLst>
              <a:ext uri="{FF2B5EF4-FFF2-40B4-BE49-F238E27FC236}">
                <a16:creationId xmlns:a16="http://schemas.microsoft.com/office/drawing/2014/main" id="{E9EBB96D-8451-44A2-8989-7FE81C971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6FDCC-00AA-41E5-86CC-777B07CEAB05}"/>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82239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00118-3603-43DF-8FC0-D8CF7D56C4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DAF492-6577-41BF-AB9D-C05C759327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CEF83-5438-4A25-A878-73240B546002}"/>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5" name="Footer Placeholder 4">
            <a:extLst>
              <a:ext uri="{FF2B5EF4-FFF2-40B4-BE49-F238E27FC236}">
                <a16:creationId xmlns:a16="http://schemas.microsoft.com/office/drawing/2014/main" id="{CBB50D49-A0D0-403E-BFA1-D47238C0FC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1B83C0-28F5-4F1F-81DA-6E513DE655B4}"/>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1910374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F58A-9727-4469-BFF9-3E737CE258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ED58D4-24CE-4B6A-85B3-7F3FCF19FD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8A6D80-4931-4E5F-8A32-6220156C9ADC}"/>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5" name="Footer Placeholder 4">
            <a:extLst>
              <a:ext uri="{FF2B5EF4-FFF2-40B4-BE49-F238E27FC236}">
                <a16:creationId xmlns:a16="http://schemas.microsoft.com/office/drawing/2014/main" id="{A1CD986B-15DB-49AD-AF63-646232EC62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FAE75-1566-4B14-81DC-1BAC822B9067}"/>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547576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08E28-8B53-4B3D-A123-C298F26018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564B8B-3613-4AFB-837D-33AAE75EF1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4B0F1F-A156-4242-A81A-E72EFCAAC3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43A0A1-B08D-44E8-AF20-B44EF0E5EFF0}"/>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6" name="Footer Placeholder 5">
            <a:extLst>
              <a:ext uri="{FF2B5EF4-FFF2-40B4-BE49-F238E27FC236}">
                <a16:creationId xmlns:a16="http://schemas.microsoft.com/office/drawing/2014/main" id="{71155A84-EE92-45B6-B506-D4497AAD7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A77E8-389F-4D73-9A1D-F3A97706DCDE}"/>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2463928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ACF83-0FAB-4D53-BF7D-795F3A2B2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CB3914-FAC2-42C7-9980-FBA5925690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3B90C4-EB70-45A6-9BC0-5540D593D0E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3357AB-0BC0-4715-B469-D0F3BA9A1B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6F60285-7D40-40E0-9858-41069A3FBCE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540514-2AC5-4ED1-B49C-0C03E4C113EE}"/>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8" name="Footer Placeholder 7">
            <a:extLst>
              <a:ext uri="{FF2B5EF4-FFF2-40B4-BE49-F238E27FC236}">
                <a16:creationId xmlns:a16="http://schemas.microsoft.com/office/drawing/2014/main" id="{9AF1B7F8-2FE9-48C1-9F8D-A67D3269E0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51E300-D657-477B-B64D-D3635320BD9B}"/>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694926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8F441-9969-4350-B95F-7E48F11C49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86F6F2-CF87-4899-9494-B37EFAB59D30}"/>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4" name="Footer Placeholder 3">
            <a:extLst>
              <a:ext uri="{FF2B5EF4-FFF2-40B4-BE49-F238E27FC236}">
                <a16:creationId xmlns:a16="http://schemas.microsoft.com/office/drawing/2014/main" id="{09751A3F-C3D8-4352-9089-8EDDC38F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B7D3E8-7044-4F51-8646-BE6D1A4AFE72}"/>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59948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A26220-25A3-4109-B28F-94D81C59F353}"/>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3" name="Footer Placeholder 2">
            <a:extLst>
              <a:ext uri="{FF2B5EF4-FFF2-40B4-BE49-F238E27FC236}">
                <a16:creationId xmlns:a16="http://schemas.microsoft.com/office/drawing/2014/main" id="{0E85F00C-368D-4767-9FD2-A7D00E7AF7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B32029-C806-4581-89B9-E3F10BBB60E3}"/>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2265710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5B37-1417-4963-B596-C0E7494DF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FD48D-2CA8-43EF-88E2-6094F179C1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9B1AB0-BA6C-4635-93CE-88A437B5C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B7965C-9981-4AF5-BE83-C79468391FDD}"/>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6" name="Footer Placeholder 5">
            <a:extLst>
              <a:ext uri="{FF2B5EF4-FFF2-40B4-BE49-F238E27FC236}">
                <a16:creationId xmlns:a16="http://schemas.microsoft.com/office/drawing/2014/main" id="{31D49788-110D-4721-964D-C13A07892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9D3D1-04C2-48D2-B863-ECBA01AD5F9E}"/>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959440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alpha val="8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07023-CEB1-8240-9AA8-20C77A306F72}"/>
              </a:ext>
            </a:extLst>
          </p:cNvPr>
          <p:cNvSpPr>
            <a:spLocks noGrp="1"/>
          </p:cNvSpPr>
          <p:nvPr>
            <p:ph type="title"/>
          </p:nvPr>
        </p:nvSpPr>
        <p:spPr/>
        <p:txBody>
          <a:bodyPr/>
          <a:lstStyle>
            <a:lvl1pPr>
              <a:defRPr b="1">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42C87B-C824-E541-ACFF-B25034652761}"/>
              </a:ext>
            </a:extLst>
          </p:cNvPr>
          <p:cNvSpPr>
            <a:spLocks noGrp="1"/>
          </p:cNvSpPr>
          <p:nvPr>
            <p:ph idx="1"/>
          </p:nvPr>
        </p:nvSpPr>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F61B1EC-D077-D349-8DB6-8502C5D555A1}"/>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5" name="Footer Placeholder 4">
            <a:extLst>
              <a:ext uri="{FF2B5EF4-FFF2-40B4-BE49-F238E27FC236}">
                <a16:creationId xmlns:a16="http://schemas.microsoft.com/office/drawing/2014/main" id="{89633A05-FC67-9C4F-9003-65D4B2C4F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C8E46-8C07-524D-8FED-334758C2DB14}"/>
              </a:ext>
            </a:extLst>
          </p:cNvPr>
          <p:cNvSpPr>
            <a:spLocks noGrp="1"/>
          </p:cNvSpPr>
          <p:nvPr>
            <p:ph type="sldNum" sz="quarter" idx="12"/>
          </p:nvPr>
        </p:nvSpPr>
        <p:spPr/>
        <p:txBody>
          <a:bodyPr/>
          <a:lstStyle/>
          <a:p>
            <a:fld id="{BE5D8F76-0D6B-4C41-BE12-4D870A559289}"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77225A63-56AD-4460-BC6F-608DD9A040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34445" y="6226555"/>
            <a:ext cx="2419355" cy="532639"/>
          </a:xfrm>
          <a:prstGeom prst="rect">
            <a:avLst/>
          </a:prstGeom>
        </p:spPr>
      </p:pic>
    </p:spTree>
    <p:extLst>
      <p:ext uri="{BB962C8B-B14F-4D97-AF65-F5344CB8AC3E}">
        <p14:creationId xmlns:p14="http://schemas.microsoft.com/office/powerpoint/2010/main" val="2953732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2F56E-C030-46C8-A59C-151AFCB4B4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D77AC2-41B5-4833-8A1B-27B0C753D5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A45FA3-49A9-42A4-B01A-E33F7B3B8F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4BF9FC-9F82-48D9-81ED-1B8A50EFC554}"/>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6" name="Footer Placeholder 5">
            <a:extLst>
              <a:ext uri="{FF2B5EF4-FFF2-40B4-BE49-F238E27FC236}">
                <a16:creationId xmlns:a16="http://schemas.microsoft.com/office/drawing/2014/main" id="{5A8069B2-F9E8-47EA-9453-AD96D1A5BB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1B214B-4A73-45E4-A5DA-DFF1C44F9CE5}"/>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298301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5E83F-D1A0-41AF-BA5D-60E3C3ED73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3F1635-7203-41F6-A6C9-6E8D9164119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355D1-8108-4FB1-8011-8F57D97A86A7}"/>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5" name="Footer Placeholder 4">
            <a:extLst>
              <a:ext uri="{FF2B5EF4-FFF2-40B4-BE49-F238E27FC236}">
                <a16:creationId xmlns:a16="http://schemas.microsoft.com/office/drawing/2014/main" id="{E9F9B590-AF7F-4A53-87F0-066E33A6C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87321-72B1-4619-9041-65B99A82EFEC}"/>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73803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9C6913-1302-49F0-AFDD-FCA429D8F9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AD011A-066D-48C7-BF67-3406E135D4B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BC91D-F80E-489A-A1A9-631DB1A1F962}"/>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5" name="Footer Placeholder 4">
            <a:extLst>
              <a:ext uri="{FF2B5EF4-FFF2-40B4-BE49-F238E27FC236}">
                <a16:creationId xmlns:a16="http://schemas.microsoft.com/office/drawing/2014/main" id="{04B455A1-C809-47DB-8CDA-4CC79AEE4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EC1F1-7CC5-4A30-8EE2-88F3E6467F6C}"/>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590983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412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200">
                <a:solidFill>
                  <a:schemeClr val="bg1">
                    <a:lumMod val="50000"/>
                  </a:schemeClr>
                </a:solidFill>
                <a:latin typeface="Gotham Book" charset="0"/>
                <a:ea typeface="Gotham Book" charset="0"/>
                <a:cs typeface="Gotham Book" charset="0"/>
              </a:defRPr>
            </a:lvl2pPr>
            <a:lvl3pPr>
              <a:defRPr>
                <a:solidFill>
                  <a:schemeClr val="bg1">
                    <a:lumMod val="50000"/>
                  </a:schemeClr>
                </a:solidFill>
                <a:latin typeface="Gotham Book" charset="0"/>
                <a:ea typeface="Gotham Book" charset="0"/>
                <a:cs typeface="Gotham Book" charset="0"/>
              </a:defRPr>
            </a:lvl3pPr>
            <a:lvl4pPr>
              <a:defRPr>
                <a:solidFill>
                  <a:schemeClr val="bg1">
                    <a:lumMod val="50000"/>
                  </a:schemeClr>
                </a:solidFill>
                <a:latin typeface="Gotham Book" charset="0"/>
                <a:ea typeface="Gotham Book" charset="0"/>
                <a:cs typeface="Gotham Book" charset="0"/>
              </a:defRPr>
            </a:lvl4pPr>
            <a:lvl5pPr>
              <a:defRPr>
                <a:solidFill>
                  <a:schemeClr val="bg1">
                    <a:lumMod val="50000"/>
                  </a:schemeClr>
                </a:solidFill>
                <a:latin typeface="Gotham Book" charset="0"/>
                <a:ea typeface="Gotham Book" charset="0"/>
                <a:cs typeface="Gotham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8225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19532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18578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8783"/>
          </a:xfrm>
        </p:spPr>
        <p:txBody>
          <a:bodyPr/>
          <a:lstStyle>
            <a:lvl2pPr>
              <a:defRPr>
                <a:solidFill>
                  <a:schemeClr val="bg1">
                    <a:lumMod val="50000"/>
                  </a:schemeClr>
                </a:solidFill>
                <a:latin typeface="Gotham Book" charset="0"/>
                <a:ea typeface="Gotham Book" charset="0"/>
                <a:cs typeface="Gotham Book" charset="0"/>
              </a:defRPr>
            </a:lvl2pPr>
            <a:lvl3pPr>
              <a:defRPr>
                <a:solidFill>
                  <a:schemeClr val="bg1">
                    <a:lumMod val="50000"/>
                  </a:schemeClr>
                </a:solidFill>
                <a:latin typeface="Gotham Book" charset="0"/>
                <a:ea typeface="Gotham Book" charset="0"/>
                <a:cs typeface="Gotham Book" charset="0"/>
              </a:defRPr>
            </a:lvl3pPr>
            <a:lvl4pPr>
              <a:defRPr>
                <a:solidFill>
                  <a:schemeClr val="bg1">
                    <a:lumMod val="50000"/>
                  </a:schemeClr>
                </a:solidFill>
                <a:latin typeface="Gotham Book" charset="0"/>
                <a:ea typeface="Gotham Book" charset="0"/>
                <a:cs typeface="Gotham Book" charset="0"/>
              </a:defRPr>
            </a:lvl4pPr>
            <a:lvl5pPr>
              <a:defRPr>
                <a:solidFill>
                  <a:schemeClr val="bg1">
                    <a:lumMod val="50000"/>
                  </a:schemeClr>
                </a:solidFill>
                <a:latin typeface="Gotham Book" charset="0"/>
                <a:ea typeface="Gotham Book" charset="0"/>
                <a:cs typeface="Gotham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968783"/>
          </a:xfrm>
        </p:spPr>
        <p:txBody>
          <a:bodyPr/>
          <a:lstStyle>
            <a:lvl2pPr>
              <a:defRPr>
                <a:solidFill>
                  <a:schemeClr val="bg1">
                    <a:lumMod val="50000"/>
                  </a:schemeClr>
                </a:solidFill>
                <a:latin typeface="Gotham Book" charset="0"/>
                <a:ea typeface="Gotham Book" charset="0"/>
                <a:cs typeface="Gotham Book" charset="0"/>
              </a:defRPr>
            </a:lvl2pPr>
            <a:lvl3pPr>
              <a:defRPr>
                <a:solidFill>
                  <a:schemeClr val="bg1">
                    <a:lumMod val="50000"/>
                  </a:schemeClr>
                </a:solidFill>
                <a:latin typeface="Gotham Book" charset="0"/>
                <a:ea typeface="Gotham Book" charset="0"/>
                <a:cs typeface="Gotham Book" charset="0"/>
              </a:defRPr>
            </a:lvl3pPr>
            <a:lvl4pPr>
              <a:defRPr>
                <a:solidFill>
                  <a:schemeClr val="bg1">
                    <a:lumMod val="50000"/>
                  </a:schemeClr>
                </a:solidFill>
                <a:latin typeface="Gotham Book" charset="0"/>
                <a:ea typeface="Gotham Book" charset="0"/>
                <a:cs typeface="Gotham Book" charset="0"/>
              </a:defRPr>
            </a:lvl4pPr>
            <a:lvl5pPr>
              <a:defRPr>
                <a:solidFill>
                  <a:schemeClr val="bg1">
                    <a:lumMod val="50000"/>
                  </a:schemeClr>
                </a:solidFill>
                <a:latin typeface="Gotham Book" charset="0"/>
                <a:ea typeface="Gotham Book" charset="0"/>
                <a:cs typeface="Gotham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8865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279708"/>
          </a:xfrm>
        </p:spPr>
        <p:txBody>
          <a:bodyPr/>
          <a:lstStyle>
            <a:lvl2pPr>
              <a:defRPr>
                <a:solidFill>
                  <a:schemeClr val="bg1">
                    <a:lumMod val="50000"/>
                  </a:schemeClr>
                </a:solidFill>
                <a:latin typeface="Gotham Book" charset="0"/>
                <a:ea typeface="Gotham Book" charset="0"/>
                <a:cs typeface="Gotham Book" charset="0"/>
              </a:defRPr>
            </a:lvl2pPr>
            <a:lvl3pPr>
              <a:defRPr>
                <a:solidFill>
                  <a:schemeClr val="bg1">
                    <a:lumMod val="50000"/>
                  </a:schemeClr>
                </a:solidFill>
                <a:latin typeface="Gotham Book" charset="0"/>
                <a:ea typeface="Gotham Book" charset="0"/>
                <a:cs typeface="Gotham Book" charset="0"/>
              </a:defRPr>
            </a:lvl3pPr>
            <a:lvl4pPr>
              <a:defRPr>
                <a:solidFill>
                  <a:schemeClr val="bg1">
                    <a:lumMod val="50000"/>
                  </a:schemeClr>
                </a:solidFill>
                <a:latin typeface="Gotham Book" charset="0"/>
                <a:ea typeface="Gotham Book" charset="0"/>
                <a:cs typeface="Gotham Book" charset="0"/>
              </a:defRPr>
            </a:lvl4pPr>
            <a:lvl5pPr>
              <a:defRPr>
                <a:solidFill>
                  <a:schemeClr val="bg1">
                    <a:lumMod val="50000"/>
                  </a:schemeClr>
                </a:solidFill>
                <a:latin typeface="Gotham Book" charset="0"/>
                <a:ea typeface="Gotham Book" charset="0"/>
                <a:cs typeface="Gotham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279708"/>
          </a:xfrm>
        </p:spPr>
        <p:txBody>
          <a:bodyPr/>
          <a:lstStyle>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7286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7910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71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alpha val="8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5FE2B-B9B6-B14E-BECC-D5C826CD1AAE}"/>
              </a:ext>
            </a:extLst>
          </p:cNvPr>
          <p:cNvSpPr>
            <a:spLocks noGrp="1"/>
          </p:cNvSpPr>
          <p:nvPr>
            <p:ph type="title"/>
          </p:nvPr>
        </p:nvSpPr>
        <p:spPr>
          <a:xfrm>
            <a:off x="831850" y="1709738"/>
            <a:ext cx="10515600" cy="2852737"/>
          </a:xfrm>
        </p:spPr>
        <p:txBody>
          <a:bodyPr anchor="b"/>
          <a:lstStyle>
            <a:lvl1pPr>
              <a:defRPr sz="6000" b="1">
                <a:solidFill>
                  <a:schemeClr val="tx1"/>
                </a:solidFill>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CE2BA63-5624-C948-AA52-7A91040480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2255EB7E-92E0-984C-9D6E-52F830837996}"/>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5" name="Footer Placeholder 4">
            <a:extLst>
              <a:ext uri="{FF2B5EF4-FFF2-40B4-BE49-F238E27FC236}">
                <a16:creationId xmlns:a16="http://schemas.microsoft.com/office/drawing/2014/main" id="{81C2699C-F081-D749-97A7-06B15FEAF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8E51E-4B47-6440-8953-561429B2138D}"/>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16564176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758857"/>
          </a:xfrm>
        </p:spPr>
        <p:txBody>
          <a:bodyPr/>
          <a:lstStyle>
            <a:lvl1pPr>
              <a:defRPr sz="3200"/>
            </a:lvl1pPr>
            <a:lvl2pPr>
              <a:defRPr sz="2800">
                <a:solidFill>
                  <a:schemeClr val="bg1">
                    <a:lumMod val="50000"/>
                  </a:schemeClr>
                </a:solidFill>
                <a:latin typeface="Gotham Book" charset="0"/>
                <a:ea typeface="Gotham Book" charset="0"/>
                <a:cs typeface="Gotham Book" charset="0"/>
              </a:defRPr>
            </a:lvl2pPr>
            <a:lvl3pPr>
              <a:defRPr sz="2400">
                <a:solidFill>
                  <a:schemeClr val="bg1">
                    <a:lumMod val="50000"/>
                  </a:schemeClr>
                </a:solidFill>
                <a:latin typeface="Gotham Book" charset="0"/>
                <a:ea typeface="Gotham Book" charset="0"/>
                <a:cs typeface="Gotham Book" charset="0"/>
              </a:defRPr>
            </a:lvl3pPr>
            <a:lvl4pPr>
              <a:defRPr sz="2000">
                <a:solidFill>
                  <a:schemeClr val="bg1">
                    <a:lumMod val="50000"/>
                  </a:schemeClr>
                </a:solidFill>
                <a:latin typeface="Gotham Book" charset="0"/>
                <a:ea typeface="Gotham Book" charset="0"/>
                <a:cs typeface="Gotham Book" charset="0"/>
              </a:defRPr>
            </a:lvl4pPr>
            <a:lvl5pPr>
              <a:defRPr sz="2000">
                <a:solidFill>
                  <a:schemeClr val="bg1">
                    <a:lumMod val="50000"/>
                  </a:schemeClr>
                </a:solidFill>
                <a:latin typeface="Gotham Book" charset="0"/>
                <a:ea typeface="Gotham Book" charset="0"/>
                <a:cs typeface="Gotham Book"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6888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96857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7588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6888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0529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2pPr>
              <a:defRPr>
                <a:solidFill>
                  <a:schemeClr val="bg1">
                    <a:lumMod val="50000"/>
                  </a:schemeClr>
                </a:solidFill>
                <a:latin typeface="Gotham Book" charset="0"/>
                <a:ea typeface="Gotham Book" charset="0"/>
                <a:cs typeface="Gotham Book" charset="0"/>
              </a:defRPr>
            </a:lvl2pPr>
            <a:lvl3pPr>
              <a:defRPr>
                <a:solidFill>
                  <a:schemeClr val="bg1">
                    <a:lumMod val="50000"/>
                  </a:schemeClr>
                </a:solidFill>
                <a:latin typeface="Gotham Book" charset="0"/>
                <a:ea typeface="Gotham Book" charset="0"/>
                <a:cs typeface="Gotham Book" charset="0"/>
              </a:defRPr>
            </a:lvl3pPr>
            <a:lvl4pPr>
              <a:defRPr>
                <a:solidFill>
                  <a:schemeClr val="bg1">
                    <a:lumMod val="50000"/>
                  </a:schemeClr>
                </a:solidFill>
                <a:latin typeface="Gotham Book" charset="0"/>
                <a:ea typeface="Gotham Book" charset="0"/>
                <a:cs typeface="Gotham Book" charset="0"/>
              </a:defRPr>
            </a:lvl4pPr>
            <a:lvl5pPr>
              <a:defRPr>
                <a:solidFill>
                  <a:schemeClr val="bg1">
                    <a:lumMod val="50000"/>
                  </a:schemeClr>
                </a:solidFill>
                <a:latin typeface="Gotham Book" charset="0"/>
                <a:ea typeface="Gotham Book" charset="0"/>
                <a:cs typeface="Gotham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0115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410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410033"/>
          </a:xfrm>
        </p:spPr>
        <p:txBody>
          <a:bodyPr vert="eaVert"/>
          <a:lstStyle>
            <a:lvl2pPr>
              <a:defRPr>
                <a:solidFill>
                  <a:schemeClr val="bg1">
                    <a:lumMod val="50000"/>
                  </a:schemeClr>
                </a:solidFill>
                <a:latin typeface="Gotham Book" charset="0"/>
                <a:ea typeface="Gotham Book" charset="0"/>
                <a:cs typeface="Gotham Book" charset="0"/>
              </a:defRPr>
            </a:lvl2pPr>
            <a:lvl3pPr>
              <a:defRPr>
                <a:solidFill>
                  <a:schemeClr val="bg1">
                    <a:lumMod val="50000"/>
                  </a:schemeClr>
                </a:solidFill>
                <a:latin typeface="Gotham Book" charset="0"/>
                <a:ea typeface="Gotham Book" charset="0"/>
                <a:cs typeface="Gotham Book" charset="0"/>
              </a:defRPr>
            </a:lvl3pPr>
            <a:lvl4pPr>
              <a:defRPr>
                <a:solidFill>
                  <a:schemeClr val="bg1">
                    <a:lumMod val="50000"/>
                  </a:schemeClr>
                </a:solidFill>
                <a:latin typeface="Gotham Book" charset="0"/>
                <a:ea typeface="Gotham Book" charset="0"/>
                <a:cs typeface="Gotham Book" charset="0"/>
              </a:defRPr>
            </a:lvl4pPr>
            <a:lvl5pPr>
              <a:defRPr>
                <a:solidFill>
                  <a:schemeClr val="bg1">
                    <a:lumMod val="50000"/>
                  </a:schemeClr>
                </a:solidFill>
                <a:latin typeface="Gotham Book" charset="0"/>
                <a:ea typeface="Gotham Book" charset="0"/>
                <a:cs typeface="Gotham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6066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alpha val="8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201F-D765-914F-8B4E-5EF6FDC61197}"/>
              </a:ext>
            </a:extLst>
          </p:cNvPr>
          <p:cNvSpPr>
            <a:spLocks noGrp="1"/>
          </p:cNvSpPr>
          <p:nvPr>
            <p:ph type="title"/>
          </p:nvPr>
        </p:nvSpPr>
        <p:spPr/>
        <p:txBody>
          <a:bodyPr/>
          <a:lstStyle>
            <a:lvl1pPr>
              <a:defRPr b="1">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14DB9C7-14A9-F047-A0DB-8B078AFC53B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3C5452-04F9-2D46-9241-1720A4BCD6D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6FA0AC-ADA1-DD4F-BAF2-B844197F0D5E}"/>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6" name="Footer Placeholder 5">
            <a:extLst>
              <a:ext uri="{FF2B5EF4-FFF2-40B4-BE49-F238E27FC236}">
                <a16:creationId xmlns:a16="http://schemas.microsoft.com/office/drawing/2014/main" id="{23C9248E-4CBC-064E-AE60-BB80986052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E3A41-651C-574A-8EB7-C5F51452F383}"/>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2718688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2">
            <a:alpha val="8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DE737-C2E0-9C48-8CA0-DD80113FC17D}"/>
              </a:ext>
            </a:extLst>
          </p:cNvPr>
          <p:cNvSpPr>
            <a:spLocks noGrp="1"/>
          </p:cNvSpPr>
          <p:nvPr>
            <p:ph type="title"/>
          </p:nvPr>
        </p:nvSpPr>
        <p:spPr>
          <a:xfrm>
            <a:off x="839788" y="365125"/>
            <a:ext cx="10515600" cy="1325563"/>
          </a:xfrm>
          <a:solidFill>
            <a:schemeClr val="bg2">
              <a:alpha val="83000"/>
            </a:schemeClr>
          </a:solidFill>
        </p:spPr>
        <p:txBody>
          <a:bodyPr/>
          <a:lstStyle>
            <a:lvl1pPr>
              <a:defRPr b="1">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F440B3B-8E26-4047-9588-7D62F84EE1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F0F3250-6250-C247-9B35-F8F9318ACF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753C6E-0E12-C449-8C46-4BE0372C1C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BA4D40-4CAA-0442-A729-5ED76A91947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C13A0-7457-4A4E-8B58-71476AFEA38C}"/>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8" name="Footer Placeholder 7">
            <a:extLst>
              <a:ext uri="{FF2B5EF4-FFF2-40B4-BE49-F238E27FC236}">
                <a16:creationId xmlns:a16="http://schemas.microsoft.com/office/drawing/2014/main" id="{0F582A81-4115-C44B-BC0E-D929853DA5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8CBBAE-7EA7-BB4B-AD19-85FC74DD74ED}"/>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1302711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2">
            <a:alpha val="8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B222-34C1-D04D-894B-489F48299D67}"/>
              </a:ext>
            </a:extLst>
          </p:cNvPr>
          <p:cNvSpPr>
            <a:spLocks noGrp="1"/>
          </p:cNvSpPr>
          <p:nvPr>
            <p:ph type="title"/>
          </p:nvPr>
        </p:nvSpPr>
        <p:spPr/>
        <p:txBody>
          <a:bodyPr/>
          <a:lstStyle>
            <a:lvl1pPr>
              <a:defRPr b="1">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6548C8B3-66BD-7943-A510-6731555B70A3}"/>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4" name="Footer Placeholder 3">
            <a:extLst>
              <a:ext uri="{FF2B5EF4-FFF2-40B4-BE49-F238E27FC236}">
                <a16:creationId xmlns:a16="http://schemas.microsoft.com/office/drawing/2014/main" id="{E045B2C3-D39A-6540-B15A-F478B2AE73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F7E95B-52FC-0A42-AA9A-8FAAB021C7A3}"/>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2471131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B3DE1-0967-B845-8003-F300A21BF26C}"/>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3" name="Footer Placeholder 2">
            <a:extLst>
              <a:ext uri="{FF2B5EF4-FFF2-40B4-BE49-F238E27FC236}">
                <a16:creationId xmlns:a16="http://schemas.microsoft.com/office/drawing/2014/main" id="{AAA9E034-C94A-E347-BE69-002C7D0F32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7EA3B-713F-7240-8C5B-1C42EDEDECC7}"/>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3900328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5283-85B9-4E49-A2A0-5F0B9BD590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F924FA-529E-774A-B574-3B3B05C952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33C3EE-57FF-3B45-8BDB-306A5685B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B3E169-B9C7-6643-B8F4-EA5E8DB879A2}"/>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6" name="Footer Placeholder 5">
            <a:extLst>
              <a:ext uri="{FF2B5EF4-FFF2-40B4-BE49-F238E27FC236}">
                <a16:creationId xmlns:a16="http://schemas.microsoft.com/office/drawing/2014/main" id="{B5EAFCE1-7A40-F240-A5D6-DDBF66AE8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D6B73C-04F2-2243-BAED-3360A09095B6}"/>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878583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A0AB-3D44-BE41-BD73-99B40452DC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8C32AF-2968-5744-AA84-6AEE6AD448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6E0033-91F7-DF46-97FD-E67E69221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57A4C4-47D0-8049-A297-375ABBE84493}"/>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6" name="Footer Placeholder 5">
            <a:extLst>
              <a:ext uri="{FF2B5EF4-FFF2-40B4-BE49-F238E27FC236}">
                <a16:creationId xmlns:a16="http://schemas.microsoft.com/office/drawing/2014/main" id="{5EBE47F6-6A57-9447-8BCD-0D6D9FB226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195EF-B321-2E48-B2D6-5D94A1731E0C}"/>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45135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D49D1-A62B-9244-B0E8-BE4820FE92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FFC98-A4D9-7246-8D7B-FB536B384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56C3F-808F-BE4C-BCB8-3380DFD91A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298CC1-2330-354B-B51D-E6BFAD6F1719}" type="datetimeFigureOut">
              <a:rPr lang="en-US" smtClean="0"/>
              <a:t>5/29/2019</a:t>
            </a:fld>
            <a:endParaRPr lang="en-US"/>
          </a:p>
        </p:txBody>
      </p:sp>
      <p:sp>
        <p:nvSpPr>
          <p:cNvPr id="5" name="Footer Placeholder 4">
            <a:extLst>
              <a:ext uri="{FF2B5EF4-FFF2-40B4-BE49-F238E27FC236}">
                <a16:creationId xmlns:a16="http://schemas.microsoft.com/office/drawing/2014/main" id="{2DF1E9B1-0592-6045-84AD-E35C6E3DF4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5361A3-9A9D-DF4D-A6FC-A8F9EA5FD7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D8F76-0D6B-4C41-BE12-4D870A559289}" type="slidenum">
              <a:rPr lang="en-US" smtClean="0"/>
              <a:t>‹#›</a:t>
            </a:fld>
            <a:endParaRPr lang="en-US"/>
          </a:p>
        </p:txBody>
      </p:sp>
    </p:spTree>
    <p:extLst>
      <p:ext uri="{BB962C8B-B14F-4D97-AF65-F5344CB8AC3E}">
        <p14:creationId xmlns:p14="http://schemas.microsoft.com/office/powerpoint/2010/main" val="1770214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02FE34-53C1-4056-A751-BFAD9253C0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54CADA-F5A1-48A4-BCF1-BD9E445248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073387-822F-41D9-B502-692CCA5284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C2ECE9-082C-4A70-89B9-C03F558E79D4}" type="datetimeFigureOut">
              <a:rPr lang="en-US" smtClean="0"/>
              <a:t>5/29/2019</a:t>
            </a:fld>
            <a:endParaRPr lang="en-US"/>
          </a:p>
        </p:txBody>
      </p:sp>
      <p:sp>
        <p:nvSpPr>
          <p:cNvPr id="5" name="Footer Placeholder 4">
            <a:extLst>
              <a:ext uri="{FF2B5EF4-FFF2-40B4-BE49-F238E27FC236}">
                <a16:creationId xmlns:a16="http://schemas.microsoft.com/office/drawing/2014/main" id="{5F5D5D01-DF70-4275-9074-5BD8FEF9D8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C5ECEE-3121-4DF4-B5AF-C1B16EB5A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EC676-6C29-4CA7-984C-ED6333549A9E}" type="slidenum">
              <a:rPr lang="en-US" smtClean="0"/>
              <a:t>‹#›</a:t>
            </a:fld>
            <a:endParaRPr lang="en-US"/>
          </a:p>
        </p:txBody>
      </p:sp>
    </p:spTree>
    <p:extLst>
      <p:ext uri="{BB962C8B-B14F-4D97-AF65-F5344CB8AC3E}">
        <p14:creationId xmlns:p14="http://schemas.microsoft.com/office/powerpoint/2010/main" val="3752995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 TEXT HERE</a:t>
            </a:r>
          </a:p>
        </p:txBody>
      </p:sp>
      <p:sp>
        <p:nvSpPr>
          <p:cNvPr id="3" name="Text Placeholder 2"/>
          <p:cNvSpPr>
            <a:spLocks noGrp="1"/>
          </p:cNvSpPr>
          <p:nvPr>
            <p:ph type="body" idx="1"/>
          </p:nvPr>
        </p:nvSpPr>
        <p:spPr>
          <a:xfrm>
            <a:off x="838200" y="1825625"/>
            <a:ext cx="10515600" cy="3928626"/>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Text here</a:t>
            </a:r>
          </a:p>
        </p:txBody>
      </p:sp>
      <p:pic>
        <p:nvPicPr>
          <p:cNvPr id="8" name="Picture 7"/>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5754251"/>
            <a:ext cx="12192000" cy="1103749"/>
          </a:xfrm>
          <a:prstGeom prst="rect">
            <a:avLst/>
          </a:prstGeom>
        </p:spPr>
      </p:pic>
    </p:spTree>
    <p:extLst>
      <p:ext uri="{BB962C8B-B14F-4D97-AF65-F5344CB8AC3E}">
        <p14:creationId xmlns:p14="http://schemas.microsoft.com/office/powerpoint/2010/main" val="18575254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0" i="0" kern="1200" baseline="0">
          <a:solidFill>
            <a:schemeClr val="bg1">
              <a:lumMod val="50000"/>
            </a:schemeClr>
          </a:solidFill>
          <a:latin typeface="Pekora Bold Slab Serif" charset="0"/>
          <a:ea typeface="Pekora Bold Slab Serif" charset="0"/>
          <a:cs typeface="Pekora Bold Slab Serif" charset="0"/>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bg1">
              <a:lumMod val="50000"/>
            </a:schemeClr>
          </a:solidFill>
          <a:latin typeface="Gotham Book" charset="0"/>
          <a:ea typeface="Gotham Book" charset="0"/>
          <a:cs typeface="Gotham 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mailto:gffhub@pai.org" TargetMode="External"/><Relationship Id="rId2" Type="http://schemas.openxmlformats.org/officeDocument/2006/relationships/image" Target="../media/image33.png"/><Relationship Id="rId1" Type="http://schemas.openxmlformats.org/officeDocument/2006/relationships/slideLayout" Target="../slideLayouts/slideLayout23.xml"/><Relationship Id="rId5" Type="http://schemas.openxmlformats.org/officeDocument/2006/relationships/image" Target="../media/image34.png"/><Relationship Id="rId4" Type="http://schemas.openxmlformats.org/officeDocument/2006/relationships/hyperlink" Target="https://pai.org/special-projects/global-financing-facility"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3.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1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8001000" cy="6878806"/>
          </a:xfrm>
          <a:prstGeom prst="rect">
            <a:avLst/>
          </a:prstGeom>
          <a:solidFill>
            <a:schemeClr val="tx1">
              <a:alpha val="71000"/>
            </a:schemeClr>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lvl="0" algn="ctr"/>
            <a:endParaRPr lang="en-US" sz="4400" b="1" dirty="0">
              <a:solidFill>
                <a:schemeClr val="bg1"/>
              </a:solidFill>
              <a:latin typeface="Verdana" panose="020B0604030504040204" pitchFamily="34" charset="0"/>
              <a:ea typeface="Verdana" panose="020B0604030504040204" pitchFamily="34" charset="0"/>
            </a:endParaRPr>
          </a:p>
          <a:p>
            <a:pPr lvl="0" algn="ctr"/>
            <a:r>
              <a:rPr lang="en-US" sz="4400" b="1" dirty="0">
                <a:solidFill>
                  <a:schemeClr val="bg1"/>
                </a:solidFill>
                <a:latin typeface="Verdana" panose="020B0604030504040204" pitchFamily="34" charset="0"/>
                <a:ea typeface="Verdana" panose="020B0604030504040204" pitchFamily="34" charset="0"/>
              </a:rPr>
              <a:t>CSO Global Financing Facility Hub </a:t>
            </a:r>
          </a:p>
          <a:p>
            <a:pPr lvl="0" algn="ctr"/>
            <a:r>
              <a:rPr lang="en-US" sz="4400" b="1" dirty="0">
                <a:solidFill>
                  <a:schemeClr val="bg1"/>
                </a:solidFill>
                <a:latin typeface="Verdana" panose="020B0604030504040204" pitchFamily="34" charset="0"/>
                <a:ea typeface="Verdana" panose="020B0604030504040204" pitchFamily="34" charset="0"/>
              </a:rPr>
              <a:t>and Survey Results</a:t>
            </a:r>
            <a:endParaRPr lang="en-US" sz="4800" b="1" dirty="0">
              <a:solidFill>
                <a:schemeClr val="bg1"/>
              </a:solidFill>
              <a:latin typeface="Verdana" panose="020B0604030504040204" pitchFamily="34" charset="0"/>
              <a:ea typeface="Verdana" panose="020B0604030504040204" pitchFamily="34" charset="0"/>
              <a:cs typeface="Helvetica" panose="020B0604020202020204" pitchFamily="34" charset="0"/>
            </a:endParaRPr>
          </a:p>
          <a:p>
            <a:pPr lvl="0" algn="ctr"/>
            <a:r>
              <a:rPr kumimoji="0" lang="en-US" sz="5400" b="1" i="0" u="none" strike="noStrike" kern="1200" cap="none" spc="0" normalizeH="0" baseline="0" noProof="0" dirty="0">
                <a:ln>
                  <a:noFill/>
                </a:ln>
                <a:solidFill>
                  <a:srgbClr val="FF7427"/>
                </a:solidFill>
                <a:effectLst/>
                <a:uLnTx/>
                <a:uFillTx/>
                <a:latin typeface="Helvetica" panose="020B0604020202020204" pitchFamily="34" charset="0"/>
                <a:ea typeface="+mn-ea"/>
                <a:cs typeface="Helvetica"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Gotham Book" pitchFamily="50" charset="0"/>
                <a:cs typeface="Gotham Book" pitchFamily="50" charset="0"/>
              </a:rPr>
              <a:t>Suzanna Dennis</a:t>
            </a:r>
            <a:r>
              <a:rPr kumimoji="0" lang="en-US" sz="2000" b="0" i="0" u="none" strike="noStrike" kern="1200" cap="none" spc="0" normalizeH="0" baseline="0" noProof="0" dirty="0">
                <a:ln>
                  <a:noFill/>
                </a:ln>
                <a:solidFill>
                  <a:prstClr val="white"/>
                </a:solidFill>
                <a:effectLst/>
                <a:uLnTx/>
                <a:uFillTx/>
                <a:latin typeface="Gotham Book" pitchFamily="50" charset="0"/>
                <a:ea typeface="+mn-ea"/>
                <a:cs typeface="Gotham Book" pitchFamily="50" charset="0"/>
              </a:rPr>
              <a:t>, Maty </a:t>
            </a:r>
            <a:r>
              <a:rPr kumimoji="0" lang="en-US" sz="2000" b="0" i="0" u="none" strike="noStrike" kern="1200" cap="none" spc="0" normalizeH="0" baseline="0" noProof="0" dirty="0" err="1">
                <a:ln>
                  <a:noFill/>
                </a:ln>
                <a:solidFill>
                  <a:prstClr val="white"/>
                </a:solidFill>
                <a:effectLst/>
                <a:uLnTx/>
                <a:uFillTx/>
                <a:latin typeface="Gotham Book" pitchFamily="50" charset="0"/>
                <a:ea typeface="+mn-ea"/>
                <a:cs typeface="Gotham Book" pitchFamily="50" charset="0"/>
              </a:rPr>
              <a:t>Dia</a:t>
            </a:r>
            <a:r>
              <a:rPr kumimoji="0" lang="en-US" sz="2000" b="0" i="0" u="none" strike="noStrike" kern="1200" cap="none" spc="0" normalizeH="0" baseline="0" noProof="0" dirty="0">
                <a:ln>
                  <a:noFill/>
                </a:ln>
                <a:solidFill>
                  <a:prstClr val="white"/>
                </a:solidFill>
                <a:effectLst/>
                <a:uLnTx/>
                <a:uFillTx/>
                <a:latin typeface="Gotham Book" pitchFamily="50" charset="0"/>
                <a:ea typeface="+mn-ea"/>
                <a:cs typeface="Gotham Book" pitchFamily="50" charset="0"/>
              </a:rPr>
              <a:t>, Chelsea Mertz</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Gotham Book" pitchFamily="50" charset="0"/>
                <a:cs typeface="Gotham Book" pitchFamily="50" charset="0"/>
              </a:rPr>
              <a:t>PAI</a:t>
            </a:r>
            <a:endParaRPr kumimoji="0" lang="en-US" sz="2000" b="0" i="0" u="none" strike="noStrike" kern="1200" cap="none" spc="0" normalizeH="0" baseline="0" noProof="0" dirty="0">
              <a:ln>
                <a:noFill/>
              </a:ln>
              <a:solidFill>
                <a:prstClr val="white"/>
              </a:solidFill>
              <a:effectLst/>
              <a:uLnTx/>
              <a:uFillTx/>
              <a:latin typeface="Gotham Book" pitchFamily="50" charset="0"/>
              <a:ea typeface="+mn-ea"/>
              <a:cs typeface="Gotham Book"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otham Book" pitchFamily="50" charset="0"/>
              <a:ea typeface="+mn-ea"/>
              <a:cs typeface="Gotham Book"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otham Book" pitchFamily="50" charset="0"/>
              <a:ea typeface="+mn-ea"/>
              <a:cs typeface="Gotham Book"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otham Book" pitchFamily="50" charset="0"/>
              <a:ea typeface="+mn-ea"/>
              <a:cs typeface="Gotham Book"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white"/>
              </a:solidFill>
              <a:effectLst/>
              <a:uLnTx/>
              <a:uFillTx/>
              <a:latin typeface="Gotham Book" pitchFamily="50" charset="0"/>
              <a:ea typeface="+mn-ea"/>
              <a:cs typeface="Gotham Book"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Gotham Book" pitchFamily="50" charset="0"/>
                <a:ea typeface="+mn-ea"/>
                <a:cs typeface="Gotham Book" pitchFamily="50" charset="0"/>
              </a:rPr>
              <a:t>May 29, </a:t>
            </a:r>
            <a:r>
              <a:rPr kumimoji="0" lang="en-US" sz="2000" b="0" i="0" u="none" strike="noStrike" kern="1200" cap="none" spc="0" normalizeH="0" baseline="0" noProof="0" dirty="0">
                <a:ln>
                  <a:noFill/>
                </a:ln>
                <a:solidFill>
                  <a:prstClr val="white"/>
                </a:solidFill>
                <a:effectLst/>
                <a:uLnTx/>
                <a:uFillTx/>
                <a:latin typeface="Gotham Book" pitchFamily="50" charset="0"/>
                <a:ea typeface="+mn-ea"/>
                <a:cs typeface="Gotham Book" pitchFamily="50" charset="0"/>
              </a:rPr>
              <a:t>2019</a:t>
            </a:r>
            <a:endParaRPr lang="en-US" sz="2000" dirty="0">
              <a:solidFill>
                <a:srgbClr val="262626"/>
              </a:solidFill>
              <a:latin typeface="Gotham Book" pitchFamily="50" charset="0"/>
              <a:cs typeface="Gotham Book"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Gotham Book" pitchFamily="50" charset="0"/>
              <a:ea typeface="+mn-ea"/>
              <a:cs typeface="Gotham Book" pitchFamily="50" charset="0"/>
            </a:endParaRPr>
          </a:p>
        </p:txBody>
      </p:sp>
      <p:pic>
        <p:nvPicPr>
          <p:cNvPr id="4" name="Picture 3" descr="A close up of a sign&#10;&#10;Description automatically generated">
            <a:extLst>
              <a:ext uri="{FF2B5EF4-FFF2-40B4-BE49-F238E27FC236}">
                <a16:creationId xmlns:a16="http://schemas.microsoft.com/office/drawing/2014/main" id="{8B863ECB-13B4-4F6F-995C-5E71E9DF80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82402" y="6228079"/>
            <a:ext cx="2419355" cy="532639"/>
          </a:xfrm>
          <a:prstGeom prst="rect">
            <a:avLst/>
          </a:prstGeom>
        </p:spPr>
      </p:pic>
    </p:spTree>
    <p:extLst>
      <p:ext uri="{BB962C8B-B14F-4D97-AF65-F5344CB8AC3E}">
        <p14:creationId xmlns:p14="http://schemas.microsoft.com/office/powerpoint/2010/main" val="699959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AE80-3B0D-E942-8108-C68D375B70D5}"/>
              </a:ext>
            </a:extLst>
          </p:cNvPr>
          <p:cNvSpPr>
            <a:spLocks noGrp="1"/>
          </p:cNvSpPr>
          <p:nvPr>
            <p:ph type="title"/>
          </p:nvPr>
        </p:nvSpPr>
        <p:spPr>
          <a:xfrm>
            <a:off x="838200" y="98425"/>
            <a:ext cx="10515600" cy="1325563"/>
          </a:xfrm>
        </p:spPr>
        <p:txBody>
          <a:bodyPr vert="horz" lIns="91440" tIns="45720" rIns="91440" bIns="45720" rtlCol="0" anchor="ctr">
            <a:normAutofit/>
          </a:bodyPr>
          <a:lstStyle/>
          <a:p>
            <a:pPr algn="ctr"/>
            <a:r>
              <a:rPr lang="en-US" dirty="0"/>
              <a:t>Organizations’ Main Activities</a:t>
            </a:r>
          </a:p>
        </p:txBody>
      </p:sp>
      <p:graphicFrame>
        <p:nvGraphicFramePr>
          <p:cNvPr id="4" name="Chart 3">
            <a:extLst>
              <a:ext uri="{FF2B5EF4-FFF2-40B4-BE49-F238E27FC236}">
                <a16:creationId xmlns:a16="http://schemas.microsoft.com/office/drawing/2014/main" id="{00000000-0008-0000-0C00-000002000000}"/>
              </a:ext>
            </a:extLst>
          </p:cNvPr>
          <p:cNvGraphicFramePr>
            <a:graphicFrameLocks/>
          </p:cNvGraphicFramePr>
          <p:nvPr>
            <p:extLst>
              <p:ext uri="{D42A27DB-BD31-4B8C-83A1-F6EECF244321}">
                <p14:modId xmlns:p14="http://schemas.microsoft.com/office/powerpoint/2010/main" val="3180703257"/>
              </p:ext>
            </p:extLst>
          </p:nvPr>
        </p:nvGraphicFramePr>
        <p:xfrm>
          <a:off x="1214847" y="1423988"/>
          <a:ext cx="9353004" cy="46841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5975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alpha val="83000"/>
          </a:schemeClr>
        </a:solidFill>
        <a:effectLst/>
      </p:bgPr>
    </p:bg>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1627188" y="244475"/>
            <a:ext cx="8764587"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06" name="Title 1">
            <a:extLst>
              <a:ext uri="{FF2B5EF4-FFF2-40B4-BE49-F238E27FC236}">
                <a16:creationId xmlns:a16="http://schemas.microsoft.com/office/drawing/2014/main" id="{37AC1CBB-4D1A-1943-9EC4-2AA4206CBA3B}"/>
              </a:ext>
            </a:extLst>
          </p:cNvPr>
          <p:cNvSpPr txBox="1">
            <a:spLocks/>
          </p:cNvSpPr>
          <p:nvPr/>
        </p:nvSpPr>
        <p:spPr>
          <a:xfrm>
            <a:off x="1275676" y="393318"/>
            <a:ext cx="909773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Verdana" panose="020B0604030504040204" pitchFamily="34" charset="0"/>
                <a:ea typeface="Verdana" panose="020B0604030504040204" pitchFamily="34" charset="0"/>
              </a:rPr>
              <a:t>Knowledge of GFF Process In Country</a:t>
            </a:r>
          </a:p>
        </p:txBody>
      </p:sp>
      <p:sp>
        <p:nvSpPr>
          <p:cNvPr id="2" name="TextBox 1">
            <a:extLst>
              <a:ext uri="{FF2B5EF4-FFF2-40B4-BE49-F238E27FC236}">
                <a16:creationId xmlns:a16="http://schemas.microsoft.com/office/drawing/2014/main" id="{C0416BE3-81D0-A94D-A55E-3BA04F88B62B}"/>
              </a:ext>
            </a:extLst>
          </p:cNvPr>
          <p:cNvSpPr txBox="1"/>
          <p:nvPr/>
        </p:nvSpPr>
        <p:spPr>
          <a:xfrm>
            <a:off x="223268" y="6193076"/>
            <a:ext cx="7260255" cy="307777"/>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rPr>
              <a:t>*Analysis of countries with more than 5 responses</a:t>
            </a:r>
          </a:p>
        </p:txBody>
      </p:sp>
      <p:grpSp>
        <p:nvGrpSpPr>
          <p:cNvPr id="192" name="Group 191">
            <a:extLst>
              <a:ext uri="{FF2B5EF4-FFF2-40B4-BE49-F238E27FC236}">
                <a16:creationId xmlns:a16="http://schemas.microsoft.com/office/drawing/2014/main" id="{384D8C15-364F-B449-A533-0CF3E4C51D34}"/>
              </a:ext>
            </a:extLst>
          </p:cNvPr>
          <p:cNvGrpSpPr/>
          <p:nvPr/>
        </p:nvGrpSpPr>
        <p:grpSpPr>
          <a:xfrm>
            <a:off x="2063326" y="4980587"/>
            <a:ext cx="8949842" cy="820994"/>
            <a:chOff x="1451813" y="4364403"/>
            <a:chExt cx="8949842" cy="767414"/>
          </a:xfrm>
        </p:grpSpPr>
        <p:sp>
          <p:nvSpPr>
            <p:cNvPr id="207" name="TextBox 206">
              <a:extLst>
                <a:ext uri="{FF2B5EF4-FFF2-40B4-BE49-F238E27FC236}">
                  <a16:creationId xmlns:a16="http://schemas.microsoft.com/office/drawing/2014/main" id="{9696D22F-D127-C246-9DA6-B93AE8682B72}"/>
                </a:ext>
              </a:extLst>
            </p:cNvPr>
            <p:cNvSpPr txBox="1"/>
            <p:nvPr/>
          </p:nvSpPr>
          <p:spPr>
            <a:xfrm>
              <a:off x="1451813" y="4513161"/>
              <a:ext cx="1344952" cy="584775"/>
            </a:xfrm>
            <a:prstGeom prst="rect">
              <a:avLst/>
            </a:prstGeom>
            <a:noFill/>
          </p:spPr>
          <p:txBody>
            <a:bodyPr wrap="square" rtlCol="0">
              <a:spAutoFit/>
              <a:scene3d>
                <a:camera prst="orthographicFront">
                  <a:rot lat="0" lon="0" rev="2100000"/>
                </a:camera>
                <a:lightRig rig="threePt" dir="t"/>
              </a:scene3d>
            </a:bodyPr>
            <a:lstStyle/>
            <a:p>
              <a:r>
                <a:rPr lang="en-US" sz="1600" dirty="0"/>
                <a:t>Afghanistan</a:t>
              </a:r>
            </a:p>
            <a:p>
              <a:pPr algn="ctr"/>
              <a:r>
                <a:rPr lang="en-US" sz="1600" dirty="0"/>
                <a:t>n=9</a:t>
              </a:r>
            </a:p>
          </p:txBody>
        </p:sp>
        <p:sp>
          <p:nvSpPr>
            <p:cNvPr id="208" name="TextBox 207">
              <a:extLst>
                <a:ext uri="{FF2B5EF4-FFF2-40B4-BE49-F238E27FC236}">
                  <a16:creationId xmlns:a16="http://schemas.microsoft.com/office/drawing/2014/main" id="{D8B06EAA-0E98-074A-9ABA-70FAD70A121B}"/>
                </a:ext>
              </a:extLst>
            </p:cNvPr>
            <p:cNvSpPr txBox="1"/>
            <p:nvPr/>
          </p:nvSpPr>
          <p:spPr>
            <a:xfrm>
              <a:off x="2471601" y="4499542"/>
              <a:ext cx="1561787" cy="584775"/>
            </a:xfrm>
            <a:prstGeom prst="rect">
              <a:avLst/>
            </a:prstGeom>
            <a:noFill/>
          </p:spPr>
          <p:txBody>
            <a:bodyPr wrap="square" rtlCol="0">
              <a:spAutoFit/>
              <a:scene3d>
                <a:camera prst="orthographicFront">
                  <a:rot lat="0" lon="0" rev="2100000"/>
                </a:camera>
                <a:lightRig rig="threePt" dir="t"/>
              </a:scene3d>
            </a:bodyPr>
            <a:lstStyle/>
            <a:p>
              <a:r>
                <a:rPr lang="en-US" sz="1600" dirty="0"/>
                <a:t>Burkina Faso</a:t>
              </a:r>
            </a:p>
            <a:p>
              <a:pPr algn="ctr"/>
              <a:r>
                <a:rPr lang="en-US" sz="1600" dirty="0"/>
                <a:t>n=13</a:t>
              </a:r>
            </a:p>
          </p:txBody>
        </p:sp>
        <p:sp>
          <p:nvSpPr>
            <p:cNvPr id="209" name="TextBox 208">
              <a:extLst>
                <a:ext uri="{FF2B5EF4-FFF2-40B4-BE49-F238E27FC236}">
                  <a16:creationId xmlns:a16="http://schemas.microsoft.com/office/drawing/2014/main" id="{374662AD-D5F5-AB4B-B9DD-9A9C668481B1}"/>
                </a:ext>
              </a:extLst>
            </p:cNvPr>
            <p:cNvSpPr txBox="1"/>
            <p:nvPr/>
          </p:nvSpPr>
          <p:spPr>
            <a:xfrm>
              <a:off x="3420214" y="4547042"/>
              <a:ext cx="1468460" cy="584775"/>
            </a:xfrm>
            <a:prstGeom prst="rect">
              <a:avLst/>
            </a:prstGeom>
            <a:noFill/>
          </p:spPr>
          <p:txBody>
            <a:bodyPr wrap="square" rtlCol="0">
              <a:spAutoFit/>
              <a:scene3d>
                <a:camera prst="orthographicFront">
                  <a:rot lat="0" lon="0" rev="2100000"/>
                </a:camera>
                <a:lightRig rig="threePt" dir="t"/>
              </a:scene3d>
            </a:bodyPr>
            <a:lstStyle/>
            <a:p>
              <a:r>
                <a:rPr lang="en-US" sz="1600" dirty="0"/>
                <a:t>Côte d’Ivoire</a:t>
              </a:r>
            </a:p>
            <a:p>
              <a:pPr algn="ctr"/>
              <a:r>
                <a:rPr lang="en-US" sz="1600" dirty="0"/>
                <a:t>n=11</a:t>
              </a:r>
            </a:p>
          </p:txBody>
        </p:sp>
        <p:sp>
          <p:nvSpPr>
            <p:cNvPr id="210" name="TextBox 209">
              <a:extLst>
                <a:ext uri="{FF2B5EF4-FFF2-40B4-BE49-F238E27FC236}">
                  <a16:creationId xmlns:a16="http://schemas.microsoft.com/office/drawing/2014/main" id="{CEB03A52-3264-154E-A834-ABB9B0303D17}"/>
                </a:ext>
              </a:extLst>
            </p:cNvPr>
            <p:cNvSpPr txBox="1"/>
            <p:nvPr/>
          </p:nvSpPr>
          <p:spPr>
            <a:xfrm>
              <a:off x="4627424" y="4513135"/>
              <a:ext cx="1078451" cy="584775"/>
            </a:xfrm>
            <a:prstGeom prst="rect">
              <a:avLst/>
            </a:prstGeom>
            <a:noFill/>
          </p:spPr>
          <p:txBody>
            <a:bodyPr wrap="square" rtlCol="0">
              <a:spAutoFit/>
              <a:scene3d>
                <a:camera prst="orthographicFront">
                  <a:rot lat="0" lon="0" rev="2100000"/>
                </a:camera>
                <a:lightRig rig="threePt" dir="t"/>
              </a:scene3d>
            </a:bodyPr>
            <a:lstStyle/>
            <a:p>
              <a:r>
                <a:rPr lang="en-US" sz="1600" dirty="0"/>
                <a:t>Cameroon</a:t>
              </a:r>
            </a:p>
            <a:p>
              <a:pPr algn="ctr"/>
              <a:r>
                <a:rPr lang="en-US" sz="1600" dirty="0"/>
                <a:t>n=16</a:t>
              </a:r>
            </a:p>
          </p:txBody>
        </p:sp>
        <p:sp>
          <p:nvSpPr>
            <p:cNvPr id="211" name="TextBox 210">
              <a:extLst>
                <a:ext uri="{FF2B5EF4-FFF2-40B4-BE49-F238E27FC236}">
                  <a16:creationId xmlns:a16="http://schemas.microsoft.com/office/drawing/2014/main" id="{64422695-C118-4444-9815-2E5EF85C07F8}"/>
                </a:ext>
              </a:extLst>
            </p:cNvPr>
            <p:cNvSpPr txBox="1"/>
            <p:nvPr/>
          </p:nvSpPr>
          <p:spPr>
            <a:xfrm>
              <a:off x="5815029" y="4421877"/>
              <a:ext cx="1009651" cy="584775"/>
            </a:xfrm>
            <a:prstGeom prst="rect">
              <a:avLst/>
            </a:prstGeom>
            <a:noFill/>
          </p:spPr>
          <p:txBody>
            <a:bodyPr wrap="square" rtlCol="0">
              <a:spAutoFit/>
              <a:scene3d>
                <a:camera prst="orthographicFront">
                  <a:rot lat="0" lon="0" rev="2100000"/>
                </a:camera>
                <a:lightRig rig="threePt" dir="t"/>
              </a:scene3d>
            </a:bodyPr>
            <a:lstStyle/>
            <a:p>
              <a:r>
                <a:rPr lang="en-US" sz="1600" dirty="0"/>
                <a:t>Nigeria</a:t>
              </a:r>
            </a:p>
            <a:p>
              <a:pPr algn="ctr"/>
              <a:r>
                <a:rPr lang="en-US" sz="1600" dirty="0"/>
                <a:t>n=5</a:t>
              </a:r>
            </a:p>
          </p:txBody>
        </p:sp>
        <p:sp>
          <p:nvSpPr>
            <p:cNvPr id="212" name="TextBox 211">
              <a:extLst>
                <a:ext uri="{FF2B5EF4-FFF2-40B4-BE49-F238E27FC236}">
                  <a16:creationId xmlns:a16="http://schemas.microsoft.com/office/drawing/2014/main" id="{9A8251BF-C0E0-A04D-86D1-AD4F71FCD4F5}"/>
                </a:ext>
              </a:extLst>
            </p:cNvPr>
            <p:cNvSpPr txBox="1"/>
            <p:nvPr/>
          </p:nvSpPr>
          <p:spPr>
            <a:xfrm>
              <a:off x="7031708" y="4364403"/>
              <a:ext cx="1009651" cy="546611"/>
            </a:xfrm>
            <a:prstGeom prst="rect">
              <a:avLst/>
            </a:prstGeom>
            <a:noFill/>
          </p:spPr>
          <p:txBody>
            <a:bodyPr wrap="square" rtlCol="0">
              <a:spAutoFit/>
              <a:scene3d>
                <a:camera prst="orthographicFront">
                  <a:rot lat="0" lon="0" rev="2100000"/>
                </a:camera>
                <a:lightRig rig="threePt" dir="t"/>
              </a:scene3d>
            </a:bodyPr>
            <a:lstStyle/>
            <a:p>
              <a:r>
                <a:rPr lang="en-US" sz="1600" dirty="0"/>
                <a:t>DRC</a:t>
              </a:r>
            </a:p>
            <a:p>
              <a:pPr algn="ctr"/>
              <a:r>
                <a:rPr lang="en-US" sz="1600" dirty="0"/>
                <a:t>n=28</a:t>
              </a:r>
            </a:p>
          </p:txBody>
        </p:sp>
        <p:sp>
          <p:nvSpPr>
            <p:cNvPr id="213" name="TextBox 212">
              <a:extLst>
                <a:ext uri="{FF2B5EF4-FFF2-40B4-BE49-F238E27FC236}">
                  <a16:creationId xmlns:a16="http://schemas.microsoft.com/office/drawing/2014/main" id="{D48BF2C2-8855-C046-8B80-F2CF59CBC059}"/>
                </a:ext>
              </a:extLst>
            </p:cNvPr>
            <p:cNvSpPr txBox="1"/>
            <p:nvPr/>
          </p:nvSpPr>
          <p:spPr>
            <a:xfrm>
              <a:off x="7826484" y="4451206"/>
              <a:ext cx="1083298" cy="584775"/>
            </a:xfrm>
            <a:prstGeom prst="rect">
              <a:avLst/>
            </a:prstGeom>
            <a:noFill/>
          </p:spPr>
          <p:txBody>
            <a:bodyPr wrap="square" rtlCol="0">
              <a:spAutoFit/>
              <a:scene3d>
                <a:camera prst="orthographicFront">
                  <a:rot lat="0" lon="0" rev="2100000"/>
                </a:camera>
                <a:lightRig rig="threePt" dir="t"/>
              </a:scene3d>
            </a:bodyPr>
            <a:lstStyle/>
            <a:p>
              <a:r>
                <a:rPr lang="en-US" sz="1600" dirty="0"/>
                <a:t>Senegal</a:t>
              </a:r>
            </a:p>
            <a:p>
              <a:pPr algn="ctr"/>
              <a:r>
                <a:rPr lang="en-US" sz="1600" dirty="0"/>
                <a:t>n=14</a:t>
              </a:r>
            </a:p>
          </p:txBody>
        </p:sp>
        <p:sp>
          <p:nvSpPr>
            <p:cNvPr id="214" name="TextBox 213">
              <a:extLst>
                <a:ext uri="{FF2B5EF4-FFF2-40B4-BE49-F238E27FC236}">
                  <a16:creationId xmlns:a16="http://schemas.microsoft.com/office/drawing/2014/main" id="{2216CCA5-79CA-274F-BD9E-05F9804FA30B}"/>
                </a:ext>
              </a:extLst>
            </p:cNvPr>
            <p:cNvSpPr txBox="1"/>
            <p:nvPr/>
          </p:nvSpPr>
          <p:spPr>
            <a:xfrm>
              <a:off x="9056917" y="4389738"/>
              <a:ext cx="1344738" cy="516601"/>
            </a:xfrm>
            <a:prstGeom prst="rect">
              <a:avLst/>
            </a:prstGeom>
            <a:noFill/>
          </p:spPr>
          <p:txBody>
            <a:bodyPr wrap="square" rtlCol="0">
              <a:spAutoFit/>
              <a:scene3d>
                <a:camera prst="orthographicFront">
                  <a:rot lat="0" lon="0" rev="2100000"/>
                </a:camera>
                <a:lightRig rig="threePt" dir="t"/>
              </a:scene3d>
            </a:bodyPr>
            <a:lstStyle/>
            <a:p>
              <a:r>
                <a:rPr lang="en-US" sz="1600" dirty="0"/>
                <a:t>Uganda</a:t>
              </a:r>
            </a:p>
            <a:p>
              <a:pPr algn="ctr"/>
              <a:r>
                <a:rPr lang="en-US" sz="1600" dirty="0"/>
                <a:t>n=9</a:t>
              </a:r>
            </a:p>
          </p:txBody>
        </p:sp>
      </p:grpSp>
      <p:grpSp>
        <p:nvGrpSpPr>
          <p:cNvPr id="216" name="Group 4">
            <a:extLst>
              <a:ext uri="{FF2B5EF4-FFF2-40B4-BE49-F238E27FC236}">
                <a16:creationId xmlns:a16="http://schemas.microsoft.com/office/drawing/2014/main" id="{10D08A9E-21C2-4141-8A64-04466AE0A747}"/>
              </a:ext>
            </a:extLst>
          </p:cNvPr>
          <p:cNvGrpSpPr>
            <a:grpSpLocks noChangeAspect="1"/>
          </p:cNvGrpSpPr>
          <p:nvPr/>
        </p:nvGrpSpPr>
        <p:grpSpPr bwMode="auto">
          <a:xfrm>
            <a:off x="1275676" y="1869591"/>
            <a:ext cx="9969135" cy="4323485"/>
            <a:chOff x="1031" y="165"/>
            <a:chExt cx="5502" cy="4076"/>
          </a:xfrm>
        </p:grpSpPr>
        <p:sp>
          <p:nvSpPr>
            <p:cNvPr id="217" name="AutoShape 3">
              <a:extLst>
                <a:ext uri="{FF2B5EF4-FFF2-40B4-BE49-F238E27FC236}">
                  <a16:creationId xmlns:a16="http://schemas.microsoft.com/office/drawing/2014/main" id="{751AA2D6-108D-5047-AE96-759692AC9EE2}"/>
                </a:ext>
              </a:extLst>
            </p:cNvPr>
            <p:cNvSpPr>
              <a:spLocks noChangeAspect="1" noChangeArrowheads="1" noTextEdit="1"/>
            </p:cNvSpPr>
            <p:nvPr/>
          </p:nvSpPr>
          <p:spPr bwMode="auto">
            <a:xfrm>
              <a:off x="1031" y="165"/>
              <a:ext cx="5502" cy="4076"/>
            </a:xfrm>
            <a:prstGeom prst="rect">
              <a:avLst/>
            </a:prstGeom>
            <a:no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20" name="Rectangle 7">
              <a:extLst>
                <a:ext uri="{FF2B5EF4-FFF2-40B4-BE49-F238E27FC236}">
                  <a16:creationId xmlns:a16="http://schemas.microsoft.com/office/drawing/2014/main" id="{100C2AB7-6356-1847-85BA-2C22004F9D5C}"/>
                </a:ext>
              </a:extLst>
            </p:cNvPr>
            <p:cNvSpPr>
              <a:spLocks noChangeArrowheads="1"/>
            </p:cNvSpPr>
            <p:nvPr/>
          </p:nvSpPr>
          <p:spPr bwMode="auto">
            <a:xfrm>
              <a:off x="1175" y="309"/>
              <a:ext cx="5216" cy="3790"/>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1" name="Rectangle 8">
              <a:extLst>
                <a:ext uri="{FF2B5EF4-FFF2-40B4-BE49-F238E27FC236}">
                  <a16:creationId xmlns:a16="http://schemas.microsoft.com/office/drawing/2014/main" id="{1C22782F-F212-CF45-A246-9FCCFCCD21D4}"/>
                </a:ext>
              </a:extLst>
            </p:cNvPr>
            <p:cNvSpPr>
              <a:spLocks noChangeArrowheads="1"/>
            </p:cNvSpPr>
            <p:nvPr/>
          </p:nvSpPr>
          <p:spPr bwMode="auto">
            <a:xfrm>
              <a:off x="1554" y="438"/>
              <a:ext cx="4708" cy="2286"/>
            </a:xfrm>
            <a:prstGeom prst="rect">
              <a:avLst/>
            </a:prstGeom>
            <a:solidFill>
              <a:srgbClr val="FFFFF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22" name="Rectangle 9">
              <a:extLst>
                <a:ext uri="{FF2B5EF4-FFF2-40B4-BE49-F238E27FC236}">
                  <a16:creationId xmlns:a16="http://schemas.microsoft.com/office/drawing/2014/main" id="{D414BB75-03D9-FA4D-B550-794643F7D88A}"/>
                </a:ext>
              </a:extLst>
            </p:cNvPr>
            <p:cNvSpPr>
              <a:spLocks noChangeArrowheads="1"/>
            </p:cNvSpPr>
            <p:nvPr/>
          </p:nvSpPr>
          <p:spPr bwMode="auto">
            <a:xfrm>
              <a:off x="1558" y="442"/>
              <a:ext cx="4700" cy="2279"/>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3" name="Line 10">
              <a:extLst>
                <a:ext uri="{FF2B5EF4-FFF2-40B4-BE49-F238E27FC236}">
                  <a16:creationId xmlns:a16="http://schemas.microsoft.com/office/drawing/2014/main" id="{71765A84-ED71-4141-97F7-FEC21892D389}"/>
                </a:ext>
              </a:extLst>
            </p:cNvPr>
            <p:cNvSpPr>
              <a:spLocks noChangeShapeType="1"/>
            </p:cNvSpPr>
            <p:nvPr/>
          </p:nvSpPr>
          <p:spPr bwMode="auto">
            <a:xfrm>
              <a:off x="1554" y="2724"/>
              <a:ext cx="4708" cy="162"/>
            </a:xfrm>
            <a:prstGeom prst="line">
              <a:avLst/>
            </a:prstGeom>
            <a:noFill/>
            <a:ln w="1746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4" name="Line 11">
              <a:extLst>
                <a:ext uri="{FF2B5EF4-FFF2-40B4-BE49-F238E27FC236}">
                  <a16:creationId xmlns:a16="http://schemas.microsoft.com/office/drawing/2014/main" id="{518CC1EB-31A3-604A-90F9-FD372D327EBA}"/>
                </a:ext>
              </a:extLst>
            </p:cNvPr>
            <p:cNvSpPr>
              <a:spLocks noChangeShapeType="1"/>
            </p:cNvSpPr>
            <p:nvPr/>
          </p:nvSpPr>
          <p:spPr bwMode="auto">
            <a:xfrm>
              <a:off x="1554" y="2293"/>
              <a:ext cx="4708" cy="0"/>
            </a:xfrm>
            <a:prstGeom prst="line">
              <a:avLst/>
            </a:prstGeom>
            <a:noFill/>
            <a:ln w="1746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5" name="Line 12">
              <a:extLst>
                <a:ext uri="{FF2B5EF4-FFF2-40B4-BE49-F238E27FC236}">
                  <a16:creationId xmlns:a16="http://schemas.microsoft.com/office/drawing/2014/main" id="{B038EDB7-D997-F74B-9F7F-133256CB995D}"/>
                </a:ext>
              </a:extLst>
            </p:cNvPr>
            <p:cNvSpPr>
              <a:spLocks noChangeShapeType="1"/>
            </p:cNvSpPr>
            <p:nvPr/>
          </p:nvSpPr>
          <p:spPr bwMode="auto">
            <a:xfrm>
              <a:off x="1554" y="1862"/>
              <a:ext cx="4708" cy="0"/>
            </a:xfrm>
            <a:prstGeom prst="line">
              <a:avLst/>
            </a:prstGeom>
            <a:noFill/>
            <a:ln w="1746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6" name="Line 13">
              <a:extLst>
                <a:ext uri="{FF2B5EF4-FFF2-40B4-BE49-F238E27FC236}">
                  <a16:creationId xmlns:a16="http://schemas.microsoft.com/office/drawing/2014/main" id="{9A45A321-8D27-524B-BF60-281D7F1B06CB}"/>
                </a:ext>
              </a:extLst>
            </p:cNvPr>
            <p:cNvSpPr>
              <a:spLocks noChangeShapeType="1"/>
            </p:cNvSpPr>
            <p:nvPr/>
          </p:nvSpPr>
          <p:spPr bwMode="auto">
            <a:xfrm>
              <a:off x="1554" y="1431"/>
              <a:ext cx="4708" cy="0"/>
            </a:xfrm>
            <a:prstGeom prst="line">
              <a:avLst/>
            </a:prstGeom>
            <a:noFill/>
            <a:ln w="1746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7" name="Line 14">
              <a:extLst>
                <a:ext uri="{FF2B5EF4-FFF2-40B4-BE49-F238E27FC236}">
                  <a16:creationId xmlns:a16="http://schemas.microsoft.com/office/drawing/2014/main" id="{1E7C233E-D9B5-F345-A0E5-CDC0FECF018D}"/>
                </a:ext>
              </a:extLst>
            </p:cNvPr>
            <p:cNvSpPr>
              <a:spLocks noChangeShapeType="1"/>
            </p:cNvSpPr>
            <p:nvPr/>
          </p:nvSpPr>
          <p:spPr bwMode="auto">
            <a:xfrm>
              <a:off x="1554" y="1001"/>
              <a:ext cx="4708" cy="0"/>
            </a:xfrm>
            <a:prstGeom prst="line">
              <a:avLst/>
            </a:prstGeom>
            <a:noFill/>
            <a:ln w="1746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8" name="Line 15">
              <a:extLst>
                <a:ext uri="{FF2B5EF4-FFF2-40B4-BE49-F238E27FC236}">
                  <a16:creationId xmlns:a16="http://schemas.microsoft.com/office/drawing/2014/main" id="{8AEE665C-0C8B-D644-BBDF-5A2B106D7E03}"/>
                </a:ext>
              </a:extLst>
            </p:cNvPr>
            <p:cNvSpPr>
              <a:spLocks noChangeShapeType="1"/>
            </p:cNvSpPr>
            <p:nvPr/>
          </p:nvSpPr>
          <p:spPr bwMode="auto">
            <a:xfrm>
              <a:off x="1554" y="571"/>
              <a:ext cx="4708" cy="0"/>
            </a:xfrm>
            <a:prstGeom prst="line">
              <a:avLst/>
            </a:prstGeom>
            <a:noFill/>
            <a:ln w="1746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9" name="Rectangle 16">
              <a:extLst>
                <a:ext uri="{FF2B5EF4-FFF2-40B4-BE49-F238E27FC236}">
                  <a16:creationId xmlns:a16="http://schemas.microsoft.com/office/drawing/2014/main" id="{BD25D3AB-4B3D-CF4C-B425-0A90D901D313}"/>
                </a:ext>
              </a:extLst>
            </p:cNvPr>
            <p:cNvSpPr>
              <a:spLocks noChangeArrowheads="1"/>
            </p:cNvSpPr>
            <p:nvPr/>
          </p:nvSpPr>
          <p:spPr bwMode="auto">
            <a:xfrm>
              <a:off x="1755" y="1527"/>
              <a:ext cx="339" cy="1197"/>
            </a:xfrm>
            <a:prstGeom prst="rect">
              <a:avLst/>
            </a:prstGeom>
            <a:solidFill>
              <a:srgbClr val="1A476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30" name="Rectangle 17">
              <a:extLst>
                <a:ext uri="{FF2B5EF4-FFF2-40B4-BE49-F238E27FC236}">
                  <a16:creationId xmlns:a16="http://schemas.microsoft.com/office/drawing/2014/main" id="{1AFCC3EE-751B-8A46-9945-3C8EA8493510}"/>
                </a:ext>
              </a:extLst>
            </p:cNvPr>
            <p:cNvSpPr>
              <a:spLocks noChangeArrowheads="1"/>
            </p:cNvSpPr>
            <p:nvPr/>
          </p:nvSpPr>
          <p:spPr bwMode="auto">
            <a:xfrm>
              <a:off x="1758" y="1531"/>
              <a:ext cx="332" cy="1190"/>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31" name="Rectangle 18">
              <a:extLst>
                <a:ext uri="{FF2B5EF4-FFF2-40B4-BE49-F238E27FC236}">
                  <a16:creationId xmlns:a16="http://schemas.microsoft.com/office/drawing/2014/main" id="{03C9549E-DB37-2D4C-A162-9C394F877001}"/>
                </a:ext>
              </a:extLst>
            </p:cNvPr>
            <p:cNvSpPr>
              <a:spLocks noChangeArrowheads="1"/>
            </p:cNvSpPr>
            <p:nvPr/>
          </p:nvSpPr>
          <p:spPr bwMode="auto">
            <a:xfrm>
              <a:off x="1755" y="1049"/>
              <a:ext cx="339" cy="478"/>
            </a:xfrm>
            <a:prstGeom prst="rect">
              <a:avLst/>
            </a:prstGeom>
            <a:solidFill>
              <a:srgbClr val="0080F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32" name="Rectangle 19">
              <a:extLst>
                <a:ext uri="{FF2B5EF4-FFF2-40B4-BE49-F238E27FC236}">
                  <a16:creationId xmlns:a16="http://schemas.microsoft.com/office/drawing/2014/main" id="{E3DC9DE2-B5A3-9347-9178-3DA48EAA20A5}"/>
                </a:ext>
              </a:extLst>
            </p:cNvPr>
            <p:cNvSpPr>
              <a:spLocks noChangeArrowheads="1"/>
            </p:cNvSpPr>
            <p:nvPr/>
          </p:nvSpPr>
          <p:spPr bwMode="auto">
            <a:xfrm>
              <a:off x="1758" y="1053"/>
              <a:ext cx="332" cy="470"/>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33" name="Rectangle 20">
              <a:extLst>
                <a:ext uri="{FF2B5EF4-FFF2-40B4-BE49-F238E27FC236}">
                  <a16:creationId xmlns:a16="http://schemas.microsoft.com/office/drawing/2014/main" id="{23674C78-4ABD-F345-BD5B-145B56A5CF85}"/>
                </a:ext>
              </a:extLst>
            </p:cNvPr>
            <p:cNvSpPr>
              <a:spLocks noChangeArrowheads="1"/>
            </p:cNvSpPr>
            <p:nvPr/>
          </p:nvSpPr>
          <p:spPr bwMode="auto">
            <a:xfrm>
              <a:off x="1755" y="571"/>
              <a:ext cx="339" cy="478"/>
            </a:xfrm>
            <a:prstGeom prst="rect">
              <a:avLst/>
            </a:prstGeom>
            <a:solidFill>
              <a:srgbClr val="ADD8E6"/>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34" name="Rectangle 21">
              <a:extLst>
                <a:ext uri="{FF2B5EF4-FFF2-40B4-BE49-F238E27FC236}">
                  <a16:creationId xmlns:a16="http://schemas.microsoft.com/office/drawing/2014/main" id="{142C83A4-BC3F-3240-83CF-381CBCFB2CFE}"/>
                </a:ext>
              </a:extLst>
            </p:cNvPr>
            <p:cNvSpPr>
              <a:spLocks noChangeArrowheads="1"/>
            </p:cNvSpPr>
            <p:nvPr/>
          </p:nvSpPr>
          <p:spPr bwMode="auto">
            <a:xfrm>
              <a:off x="1758" y="574"/>
              <a:ext cx="332" cy="471"/>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35" name="Rectangle 22">
              <a:extLst>
                <a:ext uri="{FF2B5EF4-FFF2-40B4-BE49-F238E27FC236}">
                  <a16:creationId xmlns:a16="http://schemas.microsoft.com/office/drawing/2014/main" id="{F06B9856-8FBA-EB4D-A8B3-653193ACF5B9}"/>
                </a:ext>
              </a:extLst>
            </p:cNvPr>
            <p:cNvSpPr>
              <a:spLocks noChangeArrowheads="1"/>
            </p:cNvSpPr>
            <p:nvPr/>
          </p:nvSpPr>
          <p:spPr bwMode="auto">
            <a:xfrm>
              <a:off x="2322" y="2061"/>
              <a:ext cx="339" cy="663"/>
            </a:xfrm>
            <a:prstGeom prst="rect">
              <a:avLst/>
            </a:prstGeom>
            <a:solidFill>
              <a:srgbClr val="1A476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36" name="Rectangle 23">
              <a:extLst>
                <a:ext uri="{FF2B5EF4-FFF2-40B4-BE49-F238E27FC236}">
                  <a16:creationId xmlns:a16="http://schemas.microsoft.com/office/drawing/2014/main" id="{F7664D42-B57C-CC48-A047-5309E65947D1}"/>
                </a:ext>
              </a:extLst>
            </p:cNvPr>
            <p:cNvSpPr>
              <a:spLocks noChangeArrowheads="1"/>
            </p:cNvSpPr>
            <p:nvPr/>
          </p:nvSpPr>
          <p:spPr bwMode="auto">
            <a:xfrm>
              <a:off x="2325" y="2065"/>
              <a:ext cx="332" cy="656"/>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37" name="Rectangle 24">
              <a:extLst>
                <a:ext uri="{FF2B5EF4-FFF2-40B4-BE49-F238E27FC236}">
                  <a16:creationId xmlns:a16="http://schemas.microsoft.com/office/drawing/2014/main" id="{6E384AF2-8B56-284B-8914-A2CAE1769EE1}"/>
                </a:ext>
              </a:extLst>
            </p:cNvPr>
            <p:cNvSpPr>
              <a:spLocks noChangeArrowheads="1"/>
            </p:cNvSpPr>
            <p:nvPr/>
          </p:nvSpPr>
          <p:spPr bwMode="auto">
            <a:xfrm>
              <a:off x="2322" y="1730"/>
              <a:ext cx="339" cy="331"/>
            </a:xfrm>
            <a:prstGeom prst="rect">
              <a:avLst/>
            </a:prstGeom>
            <a:solidFill>
              <a:srgbClr val="0080F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38" name="Rectangle 25">
              <a:extLst>
                <a:ext uri="{FF2B5EF4-FFF2-40B4-BE49-F238E27FC236}">
                  <a16:creationId xmlns:a16="http://schemas.microsoft.com/office/drawing/2014/main" id="{E8992172-6F02-6D42-87E3-59767EE8F365}"/>
                </a:ext>
              </a:extLst>
            </p:cNvPr>
            <p:cNvSpPr>
              <a:spLocks noChangeArrowheads="1"/>
            </p:cNvSpPr>
            <p:nvPr/>
          </p:nvSpPr>
          <p:spPr bwMode="auto">
            <a:xfrm>
              <a:off x="2325" y="1734"/>
              <a:ext cx="332" cy="323"/>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39" name="Rectangle 26">
              <a:extLst>
                <a:ext uri="{FF2B5EF4-FFF2-40B4-BE49-F238E27FC236}">
                  <a16:creationId xmlns:a16="http://schemas.microsoft.com/office/drawing/2014/main" id="{603CB56A-F603-804E-AD5A-284FEBF36250}"/>
                </a:ext>
              </a:extLst>
            </p:cNvPr>
            <p:cNvSpPr>
              <a:spLocks noChangeArrowheads="1"/>
            </p:cNvSpPr>
            <p:nvPr/>
          </p:nvSpPr>
          <p:spPr bwMode="auto">
            <a:xfrm>
              <a:off x="2322" y="1233"/>
              <a:ext cx="339" cy="497"/>
            </a:xfrm>
            <a:prstGeom prst="rect">
              <a:avLst/>
            </a:prstGeom>
            <a:solidFill>
              <a:srgbClr val="ADD8E6"/>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40" name="Rectangle 27">
              <a:extLst>
                <a:ext uri="{FF2B5EF4-FFF2-40B4-BE49-F238E27FC236}">
                  <a16:creationId xmlns:a16="http://schemas.microsoft.com/office/drawing/2014/main" id="{ABAB39D0-F996-CE4D-9BA9-95869B6859D7}"/>
                </a:ext>
              </a:extLst>
            </p:cNvPr>
            <p:cNvSpPr>
              <a:spLocks noChangeArrowheads="1"/>
            </p:cNvSpPr>
            <p:nvPr/>
          </p:nvSpPr>
          <p:spPr bwMode="auto">
            <a:xfrm>
              <a:off x="2325" y="1237"/>
              <a:ext cx="332" cy="489"/>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1" name="Rectangle 28">
              <a:extLst>
                <a:ext uri="{FF2B5EF4-FFF2-40B4-BE49-F238E27FC236}">
                  <a16:creationId xmlns:a16="http://schemas.microsoft.com/office/drawing/2014/main" id="{51A34FCF-1A65-6046-8CA7-2E987B725637}"/>
                </a:ext>
              </a:extLst>
            </p:cNvPr>
            <p:cNvSpPr>
              <a:spLocks noChangeArrowheads="1"/>
            </p:cNvSpPr>
            <p:nvPr/>
          </p:nvSpPr>
          <p:spPr bwMode="auto">
            <a:xfrm>
              <a:off x="2322" y="571"/>
              <a:ext cx="339" cy="662"/>
            </a:xfrm>
            <a:prstGeom prst="rect">
              <a:avLst/>
            </a:prstGeom>
            <a:solidFill>
              <a:srgbClr val="808080"/>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42" name="Rectangle 29">
              <a:extLst>
                <a:ext uri="{FF2B5EF4-FFF2-40B4-BE49-F238E27FC236}">
                  <a16:creationId xmlns:a16="http://schemas.microsoft.com/office/drawing/2014/main" id="{BA2AD8BE-646A-CC42-9520-53B8806EEE76}"/>
                </a:ext>
              </a:extLst>
            </p:cNvPr>
            <p:cNvSpPr>
              <a:spLocks noChangeArrowheads="1"/>
            </p:cNvSpPr>
            <p:nvPr/>
          </p:nvSpPr>
          <p:spPr bwMode="auto">
            <a:xfrm>
              <a:off x="2325" y="574"/>
              <a:ext cx="332" cy="655"/>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3" name="Rectangle 30">
              <a:extLst>
                <a:ext uri="{FF2B5EF4-FFF2-40B4-BE49-F238E27FC236}">
                  <a16:creationId xmlns:a16="http://schemas.microsoft.com/office/drawing/2014/main" id="{06C8DA18-6BA2-4F40-A61A-307A41F67F56}"/>
                </a:ext>
              </a:extLst>
            </p:cNvPr>
            <p:cNvSpPr>
              <a:spLocks noChangeArrowheads="1"/>
            </p:cNvSpPr>
            <p:nvPr/>
          </p:nvSpPr>
          <p:spPr bwMode="auto">
            <a:xfrm>
              <a:off x="2889" y="2528"/>
              <a:ext cx="339" cy="196"/>
            </a:xfrm>
            <a:prstGeom prst="rect">
              <a:avLst/>
            </a:prstGeom>
            <a:solidFill>
              <a:srgbClr val="1A476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44" name="Rectangle 31">
              <a:extLst>
                <a:ext uri="{FF2B5EF4-FFF2-40B4-BE49-F238E27FC236}">
                  <a16:creationId xmlns:a16="http://schemas.microsoft.com/office/drawing/2014/main" id="{CEFAD6B7-8F5D-B049-B06F-EC5042E26E7A}"/>
                </a:ext>
              </a:extLst>
            </p:cNvPr>
            <p:cNvSpPr>
              <a:spLocks noChangeArrowheads="1"/>
            </p:cNvSpPr>
            <p:nvPr/>
          </p:nvSpPr>
          <p:spPr bwMode="auto">
            <a:xfrm>
              <a:off x="2892" y="2532"/>
              <a:ext cx="332" cy="189"/>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5" name="Rectangle 32">
              <a:extLst>
                <a:ext uri="{FF2B5EF4-FFF2-40B4-BE49-F238E27FC236}">
                  <a16:creationId xmlns:a16="http://schemas.microsoft.com/office/drawing/2014/main" id="{8D7C7B23-EB14-F049-A30B-B0883351BE17}"/>
                </a:ext>
              </a:extLst>
            </p:cNvPr>
            <p:cNvSpPr>
              <a:spLocks noChangeArrowheads="1"/>
            </p:cNvSpPr>
            <p:nvPr/>
          </p:nvSpPr>
          <p:spPr bwMode="auto">
            <a:xfrm>
              <a:off x="2889" y="1941"/>
              <a:ext cx="339" cy="587"/>
            </a:xfrm>
            <a:prstGeom prst="rect">
              <a:avLst/>
            </a:prstGeom>
            <a:solidFill>
              <a:srgbClr val="0080F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46" name="Rectangle 33">
              <a:extLst>
                <a:ext uri="{FF2B5EF4-FFF2-40B4-BE49-F238E27FC236}">
                  <a16:creationId xmlns:a16="http://schemas.microsoft.com/office/drawing/2014/main" id="{FC9537DA-3988-6644-9BB8-74CC5680A425}"/>
                </a:ext>
              </a:extLst>
            </p:cNvPr>
            <p:cNvSpPr>
              <a:spLocks noChangeArrowheads="1"/>
            </p:cNvSpPr>
            <p:nvPr/>
          </p:nvSpPr>
          <p:spPr bwMode="auto">
            <a:xfrm>
              <a:off x="2892" y="1944"/>
              <a:ext cx="332" cy="581"/>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7" name="Rectangle 34">
              <a:extLst>
                <a:ext uri="{FF2B5EF4-FFF2-40B4-BE49-F238E27FC236}">
                  <a16:creationId xmlns:a16="http://schemas.microsoft.com/office/drawing/2014/main" id="{D83AF5F8-762C-CA4B-933F-C8A315CADE03}"/>
                </a:ext>
              </a:extLst>
            </p:cNvPr>
            <p:cNvSpPr>
              <a:spLocks noChangeArrowheads="1"/>
            </p:cNvSpPr>
            <p:nvPr/>
          </p:nvSpPr>
          <p:spPr bwMode="auto">
            <a:xfrm>
              <a:off x="2889" y="1158"/>
              <a:ext cx="339" cy="783"/>
            </a:xfrm>
            <a:prstGeom prst="rect">
              <a:avLst/>
            </a:prstGeom>
            <a:solidFill>
              <a:srgbClr val="ADD8E6"/>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48" name="Rectangle 35">
              <a:extLst>
                <a:ext uri="{FF2B5EF4-FFF2-40B4-BE49-F238E27FC236}">
                  <a16:creationId xmlns:a16="http://schemas.microsoft.com/office/drawing/2014/main" id="{72A189AD-2085-6342-823D-11F71C845BA4}"/>
                </a:ext>
              </a:extLst>
            </p:cNvPr>
            <p:cNvSpPr>
              <a:spLocks noChangeArrowheads="1"/>
            </p:cNvSpPr>
            <p:nvPr/>
          </p:nvSpPr>
          <p:spPr bwMode="auto">
            <a:xfrm>
              <a:off x="2892" y="1162"/>
              <a:ext cx="332" cy="775"/>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9" name="Rectangle 36">
              <a:extLst>
                <a:ext uri="{FF2B5EF4-FFF2-40B4-BE49-F238E27FC236}">
                  <a16:creationId xmlns:a16="http://schemas.microsoft.com/office/drawing/2014/main" id="{02A8DE6A-42D6-7844-8478-E56D4E5EA705}"/>
                </a:ext>
              </a:extLst>
            </p:cNvPr>
            <p:cNvSpPr>
              <a:spLocks noChangeArrowheads="1"/>
            </p:cNvSpPr>
            <p:nvPr/>
          </p:nvSpPr>
          <p:spPr bwMode="auto">
            <a:xfrm>
              <a:off x="2889" y="571"/>
              <a:ext cx="339" cy="587"/>
            </a:xfrm>
            <a:prstGeom prst="rect">
              <a:avLst/>
            </a:prstGeom>
            <a:solidFill>
              <a:srgbClr val="808080"/>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50" name="Rectangle 37">
              <a:extLst>
                <a:ext uri="{FF2B5EF4-FFF2-40B4-BE49-F238E27FC236}">
                  <a16:creationId xmlns:a16="http://schemas.microsoft.com/office/drawing/2014/main" id="{F5285EB9-3985-874A-ACC5-97DE37070EFA}"/>
                </a:ext>
              </a:extLst>
            </p:cNvPr>
            <p:cNvSpPr>
              <a:spLocks noChangeArrowheads="1"/>
            </p:cNvSpPr>
            <p:nvPr/>
          </p:nvSpPr>
          <p:spPr bwMode="auto">
            <a:xfrm>
              <a:off x="2892" y="574"/>
              <a:ext cx="332" cy="580"/>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1" name="Rectangle 38">
              <a:extLst>
                <a:ext uri="{FF2B5EF4-FFF2-40B4-BE49-F238E27FC236}">
                  <a16:creationId xmlns:a16="http://schemas.microsoft.com/office/drawing/2014/main" id="{A1CD63A9-7BC8-F84A-9416-B9F3606D2D75}"/>
                </a:ext>
              </a:extLst>
            </p:cNvPr>
            <p:cNvSpPr>
              <a:spLocks noChangeArrowheads="1"/>
            </p:cNvSpPr>
            <p:nvPr/>
          </p:nvSpPr>
          <p:spPr bwMode="auto">
            <a:xfrm>
              <a:off x="3455" y="2051"/>
              <a:ext cx="340" cy="673"/>
            </a:xfrm>
            <a:prstGeom prst="rect">
              <a:avLst/>
            </a:prstGeom>
            <a:solidFill>
              <a:srgbClr val="1A476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52" name="Rectangle 39">
              <a:extLst>
                <a:ext uri="{FF2B5EF4-FFF2-40B4-BE49-F238E27FC236}">
                  <a16:creationId xmlns:a16="http://schemas.microsoft.com/office/drawing/2014/main" id="{EA559A94-6C03-2D48-B6C1-583098DA90BF}"/>
                </a:ext>
              </a:extLst>
            </p:cNvPr>
            <p:cNvSpPr>
              <a:spLocks noChangeArrowheads="1"/>
            </p:cNvSpPr>
            <p:nvPr/>
          </p:nvSpPr>
          <p:spPr bwMode="auto">
            <a:xfrm>
              <a:off x="3459" y="2055"/>
              <a:ext cx="332" cy="666"/>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3" name="Rectangle 40">
              <a:extLst>
                <a:ext uri="{FF2B5EF4-FFF2-40B4-BE49-F238E27FC236}">
                  <a16:creationId xmlns:a16="http://schemas.microsoft.com/office/drawing/2014/main" id="{7A7A4E87-61E8-714F-8D0F-A5C386F9BEAE}"/>
                </a:ext>
              </a:extLst>
            </p:cNvPr>
            <p:cNvSpPr>
              <a:spLocks noChangeArrowheads="1"/>
            </p:cNvSpPr>
            <p:nvPr/>
          </p:nvSpPr>
          <p:spPr bwMode="auto">
            <a:xfrm>
              <a:off x="3455" y="1782"/>
              <a:ext cx="340" cy="269"/>
            </a:xfrm>
            <a:prstGeom prst="rect">
              <a:avLst/>
            </a:prstGeom>
            <a:solidFill>
              <a:srgbClr val="0080F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54" name="Rectangle 41">
              <a:extLst>
                <a:ext uri="{FF2B5EF4-FFF2-40B4-BE49-F238E27FC236}">
                  <a16:creationId xmlns:a16="http://schemas.microsoft.com/office/drawing/2014/main" id="{B26D40D4-2616-C147-89BA-10593047A725}"/>
                </a:ext>
              </a:extLst>
            </p:cNvPr>
            <p:cNvSpPr>
              <a:spLocks noChangeArrowheads="1"/>
            </p:cNvSpPr>
            <p:nvPr/>
          </p:nvSpPr>
          <p:spPr bwMode="auto">
            <a:xfrm>
              <a:off x="3459" y="1786"/>
              <a:ext cx="332" cy="261"/>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5" name="Rectangle 42">
              <a:extLst>
                <a:ext uri="{FF2B5EF4-FFF2-40B4-BE49-F238E27FC236}">
                  <a16:creationId xmlns:a16="http://schemas.microsoft.com/office/drawing/2014/main" id="{8A78D161-E597-804A-A7DB-56307CCC5017}"/>
                </a:ext>
              </a:extLst>
            </p:cNvPr>
            <p:cNvSpPr>
              <a:spLocks noChangeArrowheads="1"/>
            </p:cNvSpPr>
            <p:nvPr/>
          </p:nvSpPr>
          <p:spPr bwMode="auto">
            <a:xfrm>
              <a:off x="3455" y="974"/>
              <a:ext cx="340" cy="808"/>
            </a:xfrm>
            <a:prstGeom prst="rect">
              <a:avLst/>
            </a:prstGeom>
            <a:solidFill>
              <a:srgbClr val="ADD8E6"/>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56" name="Rectangle 43">
              <a:extLst>
                <a:ext uri="{FF2B5EF4-FFF2-40B4-BE49-F238E27FC236}">
                  <a16:creationId xmlns:a16="http://schemas.microsoft.com/office/drawing/2014/main" id="{A6E174BC-76EE-5140-A100-EF5786B0D691}"/>
                </a:ext>
              </a:extLst>
            </p:cNvPr>
            <p:cNvSpPr>
              <a:spLocks noChangeArrowheads="1"/>
            </p:cNvSpPr>
            <p:nvPr/>
          </p:nvSpPr>
          <p:spPr bwMode="auto">
            <a:xfrm>
              <a:off x="3459" y="978"/>
              <a:ext cx="332" cy="800"/>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7" name="Rectangle 44">
              <a:extLst>
                <a:ext uri="{FF2B5EF4-FFF2-40B4-BE49-F238E27FC236}">
                  <a16:creationId xmlns:a16="http://schemas.microsoft.com/office/drawing/2014/main" id="{8AE4D89B-EE80-764A-8170-F503AF5FFE81}"/>
                </a:ext>
              </a:extLst>
            </p:cNvPr>
            <p:cNvSpPr>
              <a:spLocks noChangeArrowheads="1"/>
            </p:cNvSpPr>
            <p:nvPr/>
          </p:nvSpPr>
          <p:spPr bwMode="auto">
            <a:xfrm>
              <a:off x="3455" y="571"/>
              <a:ext cx="340" cy="403"/>
            </a:xfrm>
            <a:prstGeom prst="rect">
              <a:avLst/>
            </a:prstGeom>
            <a:solidFill>
              <a:srgbClr val="808080"/>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58" name="Rectangle 45">
              <a:extLst>
                <a:ext uri="{FF2B5EF4-FFF2-40B4-BE49-F238E27FC236}">
                  <a16:creationId xmlns:a16="http://schemas.microsoft.com/office/drawing/2014/main" id="{02DFBDA6-6FC9-7C44-BEC0-F5B60773D59C}"/>
                </a:ext>
              </a:extLst>
            </p:cNvPr>
            <p:cNvSpPr>
              <a:spLocks noChangeArrowheads="1"/>
            </p:cNvSpPr>
            <p:nvPr/>
          </p:nvSpPr>
          <p:spPr bwMode="auto">
            <a:xfrm>
              <a:off x="3459" y="574"/>
              <a:ext cx="332" cy="396"/>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9" name="Rectangle 46">
              <a:extLst>
                <a:ext uri="{FF2B5EF4-FFF2-40B4-BE49-F238E27FC236}">
                  <a16:creationId xmlns:a16="http://schemas.microsoft.com/office/drawing/2014/main" id="{60947E1E-9A87-9046-B031-174DD393F29F}"/>
                </a:ext>
              </a:extLst>
            </p:cNvPr>
            <p:cNvSpPr>
              <a:spLocks noChangeArrowheads="1"/>
            </p:cNvSpPr>
            <p:nvPr/>
          </p:nvSpPr>
          <p:spPr bwMode="auto">
            <a:xfrm>
              <a:off x="4021" y="1862"/>
              <a:ext cx="340" cy="862"/>
            </a:xfrm>
            <a:prstGeom prst="rect">
              <a:avLst/>
            </a:prstGeom>
            <a:solidFill>
              <a:srgbClr val="1A476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60" name="Rectangle 47">
              <a:extLst>
                <a:ext uri="{FF2B5EF4-FFF2-40B4-BE49-F238E27FC236}">
                  <a16:creationId xmlns:a16="http://schemas.microsoft.com/office/drawing/2014/main" id="{A52F08B2-640D-B041-96B2-36F3EA390B55}"/>
                </a:ext>
              </a:extLst>
            </p:cNvPr>
            <p:cNvSpPr>
              <a:spLocks noChangeArrowheads="1"/>
            </p:cNvSpPr>
            <p:nvPr/>
          </p:nvSpPr>
          <p:spPr bwMode="auto">
            <a:xfrm>
              <a:off x="4025" y="1866"/>
              <a:ext cx="332" cy="855"/>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61" name="Rectangle 48">
              <a:extLst>
                <a:ext uri="{FF2B5EF4-FFF2-40B4-BE49-F238E27FC236}">
                  <a16:creationId xmlns:a16="http://schemas.microsoft.com/office/drawing/2014/main" id="{8F619BE6-8265-D94F-9F54-D8974160CABE}"/>
                </a:ext>
              </a:extLst>
            </p:cNvPr>
            <p:cNvSpPr>
              <a:spLocks noChangeArrowheads="1"/>
            </p:cNvSpPr>
            <p:nvPr/>
          </p:nvSpPr>
          <p:spPr bwMode="auto">
            <a:xfrm>
              <a:off x="4021" y="1001"/>
              <a:ext cx="340" cy="861"/>
            </a:xfrm>
            <a:prstGeom prst="rect">
              <a:avLst/>
            </a:prstGeom>
            <a:solidFill>
              <a:srgbClr val="ADD8E6"/>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62" name="Rectangle 49">
              <a:extLst>
                <a:ext uri="{FF2B5EF4-FFF2-40B4-BE49-F238E27FC236}">
                  <a16:creationId xmlns:a16="http://schemas.microsoft.com/office/drawing/2014/main" id="{4535BDF4-7091-C140-ABB3-FB3600DE125C}"/>
                </a:ext>
              </a:extLst>
            </p:cNvPr>
            <p:cNvSpPr>
              <a:spLocks noChangeArrowheads="1"/>
            </p:cNvSpPr>
            <p:nvPr/>
          </p:nvSpPr>
          <p:spPr bwMode="auto">
            <a:xfrm>
              <a:off x="4025" y="1005"/>
              <a:ext cx="332" cy="854"/>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63" name="Rectangle 50">
              <a:extLst>
                <a:ext uri="{FF2B5EF4-FFF2-40B4-BE49-F238E27FC236}">
                  <a16:creationId xmlns:a16="http://schemas.microsoft.com/office/drawing/2014/main" id="{8D10CC65-C873-6E41-B54E-F9C40B27250C}"/>
                </a:ext>
              </a:extLst>
            </p:cNvPr>
            <p:cNvSpPr>
              <a:spLocks noChangeArrowheads="1"/>
            </p:cNvSpPr>
            <p:nvPr/>
          </p:nvSpPr>
          <p:spPr bwMode="auto">
            <a:xfrm>
              <a:off x="4021" y="571"/>
              <a:ext cx="340" cy="430"/>
            </a:xfrm>
            <a:prstGeom prst="rect">
              <a:avLst/>
            </a:prstGeom>
            <a:solidFill>
              <a:srgbClr val="808080"/>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64" name="Rectangle 51">
              <a:extLst>
                <a:ext uri="{FF2B5EF4-FFF2-40B4-BE49-F238E27FC236}">
                  <a16:creationId xmlns:a16="http://schemas.microsoft.com/office/drawing/2014/main" id="{1D0817A0-7709-4844-837C-6D4C41D1F97C}"/>
                </a:ext>
              </a:extLst>
            </p:cNvPr>
            <p:cNvSpPr>
              <a:spLocks noChangeArrowheads="1"/>
            </p:cNvSpPr>
            <p:nvPr/>
          </p:nvSpPr>
          <p:spPr bwMode="auto">
            <a:xfrm>
              <a:off x="4025" y="574"/>
              <a:ext cx="332" cy="423"/>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65" name="Rectangle 52">
              <a:extLst>
                <a:ext uri="{FF2B5EF4-FFF2-40B4-BE49-F238E27FC236}">
                  <a16:creationId xmlns:a16="http://schemas.microsoft.com/office/drawing/2014/main" id="{16F5371A-3460-1E40-854A-B6700B5CBC7D}"/>
                </a:ext>
              </a:extLst>
            </p:cNvPr>
            <p:cNvSpPr>
              <a:spLocks noChangeArrowheads="1"/>
            </p:cNvSpPr>
            <p:nvPr/>
          </p:nvSpPr>
          <p:spPr bwMode="auto">
            <a:xfrm>
              <a:off x="4588" y="2263"/>
              <a:ext cx="339" cy="461"/>
            </a:xfrm>
            <a:prstGeom prst="rect">
              <a:avLst/>
            </a:prstGeom>
            <a:solidFill>
              <a:srgbClr val="1A476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66" name="Rectangle 53">
              <a:extLst>
                <a:ext uri="{FF2B5EF4-FFF2-40B4-BE49-F238E27FC236}">
                  <a16:creationId xmlns:a16="http://schemas.microsoft.com/office/drawing/2014/main" id="{2DB6418E-2B2F-EF48-968F-5B59918BB1DA}"/>
                </a:ext>
              </a:extLst>
            </p:cNvPr>
            <p:cNvSpPr>
              <a:spLocks noChangeArrowheads="1"/>
            </p:cNvSpPr>
            <p:nvPr/>
          </p:nvSpPr>
          <p:spPr bwMode="auto">
            <a:xfrm>
              <a:off x="4592" y="2267"/>
              <a:ext cx="332" cy="454"/>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67" name="Rectangle 54">
              <a:extLst>
                <a:ext uri="{FF2B5EF4-FFF2-40B4-BE49-F238E27FC236}">
                  <a16:creationId xmlns:a16="http://schemas.microsoft.com/office/drawing/2014/main" id="{575ACC57-FFE1-094F-815C-D5CC33EE93D2}"/>
                </a:ext>
              </a:extLst>
            </p:cNvPr>
            <p:cNvSpPr>
              <a:spLocks noChangeArrowheads="1"/>
            </p:cNvSpPr>
            <p:nvPr/>
          </p:nvSpPr>
          <p:spPr bwMode="auto">
            <a:xfrm>
              <a:off x="4588" y="2186"/>
              <a:ext cx="339" cy="77"/>
            </a:xfrm>
            <a:prstGeom prst="rect">
              <a:avLst/>
            </a:prstGeom>
            <a:solidFill>
              <a:srgbClr val="0080F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68" name="Rectangle 55">
              <a:extLst>
                <a:ext uri="{FF2B5EF4-FFF2-40B4-BE49-F238E27FC236}">
                  <a16:creationId xmlns:a16="http://schemas.microsoft.com/office/drawing/2014/main" id="{C1553649-D948-5240-A60B-5A842D5B1639}"/>
                </a:ext>
              </a:extLst>
            </p:cNvPr>
            <p:cNvSpPr>
              <a:spLocks noChangeArrowheads="1"/>
            </p:cNvSpPr>
            <p:nvPr/>
          </p:nvSpPr>
          <p:spPr bwMode="auto">
            <a:xfrm>
              <a:off x="4592" y="2189"/>
              <a:ext cx="332" cy="70"/>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69" name="Rectangle 56">
              <a:extLst>
                <a:ext uri="{FF2B5EF4-FFF2-40B4-BE49-F238E27FC236}">
                  <a16:creationId xmlns:a16="http://schemas.microsoft.com/office/drawing/2014/main" id="{DF825EB1-15B7-8E40-B96B-5F455265D9C3}"/>
                </a:ext>
              </a:extLst>
            </p:cNvPr>
            <p:cNvSpPr>
              <a:spLocks noChangeArrowheads="1"/>
            </p:cNvSpPr>
            <p:nvPr/>
          </p:nvSpPr>
          <p:spPr bwMode="auto">
            <a:xfrm>
              <a:off x="4588" y="1647"/>
              <a:ext cx="339" cy="539"/>
            </a:xfrm>
            <a:prstGeom prst="rect">
              <a:avLst/>
            </a:prstGeom>
            <a:solidFill>
              <a:srgbClr val="ADD8E6"/>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70" name="Rectangle 57">
              <a:extLst>
                <a:ext uri="{FF2B5EF4-FFF2-40B4-BE49-F238E27FC236}">
                  <a16:creationId xmlns:a16="http://schemas.microsoft.com/office/drawing/2014/main" id="{B7B09AB0-244E-194E-99A6-A9937BEB1C82}"/>
                </a:ext>
              </a:extLst>
            </p:cNvPr>
            <p:cNvSpPr>
              <a:spLocks noChangeArrowheads="1"/>
            </p:cNvSpPr>
            <p:nvPr/>
          </p:nvSpPr>
          <p:spPr bwMode="auto">
            <a:xfrm>
              <a:off x="4592" y="1651"/>
              <a:ext cx="332" cy="531"/>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1" name="Rectangle 58">
              <a:extLst>
                <a:ext uri="{FF2B5EF4-FFF2-40B4-BE49-F238E27FC236}">
                  <a16:creationId xmlns:a16="http://schemas.microsoft.com/office/drawing/2014/main" id="{00F56714-9984-2248-B1E7-E316285BC56F}"/>
                </a:ext>
              </a:extLst>
            </p:cNvPr>
            <p:cNvSpPr>
              <a:spLocks noChangeArrowheads="1"/>
            </p:cNvSpPr>
            <p:nvPr/>
          </p:nvSpPr>
          <p:spPr bwMode="auto">
            <a:xfrm>
              <a:off x="4588" y="571"/>
              <a:ext cx="339" cy="1076"/>
            </a:xfrm>
            <a:prstGeom prst="rect">
              <a:avLst/>
            </a:prstGeom>
            <a:solidFill>
              <a:srgbClr val="808080"/>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72" name="Rectangle 59">
              <a:extLst>
                <a:ext uri="{FF2B5EF4-FFF2-40B4-BE49-F238E27FC236}">
                  <a16:creationId xmlns:a16="http://schemas.microsoft.com/office/drawing/2014/main" id="{8E5F40FB-90D2-5545-8DFB-ECE8F0AB4450}"/>
                </a:ext>
              </a:extLst>
            </p:cNvPr>
            <p:cNvSpPr>
              <a:spLocks noChangeArrowheads="1"/>
            </p:cNvSpPr>
            <p:nvPr/>
          </p:nvSpPr>
          <p:spPr bwMode="auto">
            <a:xfrm>
              <a:off x="4592" y="574"/>
              <a:ext cx="332" cy="1069"/>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3" name="Rectangle 60">
              <a:extLst>
                <a:ext uri="{FF2B5EF4-FFF2-40B4-BE49-F238E27FC236}">
                  <a16:creationId xmlns:a16="http://schemas.microsoft.com/office/drawing/2014/main" id="{CE9E0A4C-960D-DF42-9C1F-DB33DDDD5E21}"/>
                </a:ext>
              </a:extLst>
            </p:cNvPr>
            <p:cNvSpPr>
              <a:spLocks noChangeArrowheads="1"/>
            </p:cNvSpPr>
            <p:nvPr/>
          </p:nvSpPr>
          <p:spPr bwMode="auto">
            <a:xfrm>
              <a:off x="5155" y="2570"/>
              <a:ext cx="339" cy="154"/>
            </a:xfrm>
            <a:prstGeom prst="rect">
              <a:avLst/>
            </a:prstGeom>
            <a:solidFill>
              <a:srgbClr val="1A476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74" name="Rectangle 61">
              <a:extLst>
                <a:ext uri="{FF2B5EF4-FFF2-40B4-BE49-F238E27FC236}">
                  <a16:creationId xmlns:a16="http://schemas.microsoft.com/office/drawing/2014/main" id="{C1DE859F-221A-134B-9FA1-3D4A05305263}"/>
                </a:ext>
              </a:extLst>
            </p:cNvPr>
            <p:cNvSpPr>
              <a:spLocks noChangeArrowheads="1"/>
            </p:cNvSpPr>
            <p:nvPr/>
          </p:nvSpPr>
          <p:spPr bwMode="auto">
            <a:xfrm>
              <a:off x="5159" y="2574"/>
              <a:ext cx="331" cy="147"/>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5" name="Rectangle 62">
              <a:extLst>
                <a:ext uri="{FF2B5EF4-FFF2-40B4-BE49-F238E27FC236}">
                  <a16:creationId xmlns:a16="http://schemas.microsoft.com/office/drawing/2014/main" id="{363E1DFB-27C0-234A-9621-F1EA40D1AD86}"/>
                </a:ext>
              </a:extLst>
            </p:cNvPr>
            <p:cNvSpPr>
              <a:spLocks noChangeArrowheads="1"/>
            </p:cNvSpPr>
            <p:nvPr/>
          </p:nvSpPr>
          <p:spPr bwMode="auto">
            <a:xfrm>
              <a:off x="5155" y="2416"/>
              <a:ext cx="339" cy="154"/>
            </a:xfrm>
            <a:prstGeom prst="rect">
              <a:avLst/>
            </a:prstGeom>
            <a:solidFill>
              <a:srgbClr val="0080F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76" name="Rectangle 63">
              <a:extLst>
                <a:ext uri="{FF2B5EF4-FFF2-40B4-BE49-F238E27FC236}">
                  <a16:creationId xmlns:a16="http://schemas.microsoft.com/office/drawing/2014/main" id="{C872CAE4-E2BC-2A45-98CF-87C11366B6FF}"/>
                </a:ext>
              </a:extLst>
            </p:cNvPr>
            <p:cNvSpPr>
              <a:spLocks noChangeArrowheads="1"/>
            </p:cNvSpPr>
            <p:nvPr/>
          </p:nvSpPr>
          <p:spPr bwMode="auto">
            <a:xfrm>
              <a:off x="5159" y="2420"/>
              <a:ext cx="331" cy="146"/>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7" name="Rectangle 64">
              <a:extLst>
                <a:ext uri="{FF2B5EF4-FFF2-40B4-BE49-F238E27FC236}">
                  <a16:creationId xmlns:a16="http://schemas.microsoft.com/office/drawing/2014/main" id="{AB33B9AB-E314-D24B-B077-19ECED32493E}"/>
                </a:ext>
              </a:extLst>
            </p:cNvPr>
            <p:cNvSpPr>
              <a:spLocks noChangeArrowheads="1"/>
            </p:cNvSpPr>
            <p:nvPr/>
          </p:nvSpPr>
          <p:spPr bwMode="auto">
            <a:xfrm>
              <a:off x="5155" y="1493"/>
              <a:ext cx="339" cy="923"/>
            </a:xfrm>
            <a:prstGeom prst="rect">
              <a:avLst/>
            </a:prstGeom>
            <a:solidFill>
              <a:srgbClr val="ADD8E6"/>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78" name="Rectangle 65">
              <a:extLst>
                <a:ext uri="{FF2B5EF4-FFF2-40B4-BE49-F238E27FC236}">
                  <a16:creationId xmlns:a16="http://schemas.microsoft.com/office/drawing/2014/main" id="{379D3C85-D9C7-5142-B276-D0D95B7077AB}"/>
                </a:ext>
              </a:extLst>
            </p:cNvPr>
            <p:cNvSpPr>
              <a:spLocks noChangeArrowheads="1"/>
            </p:cNvSpPr>
            <p:nvPr/>
          </p:nvSpPr>
          <p:spPr bwMode="auto">
            <a:xfrm>
              <a:off x="5159" y="1497"/>
              <a:ext cx="331" cy="916"/>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9" name="Rectangle 66">
              <a:extLst>
                <a:ext uri="{FF2B5EF4-FFF2-40B4-BE49-F238E27FC236}">
                  <a16:creationId xmlns:a16="http://schemas.microsoft.com/office/drawing/2014/main" id="{49FF8CB8-7B1F-F842-8F5F-8598E14F5E45}"/>
                </a:ext>
              </a:extLst>
            </p:cNvPr>
            <p:cNvSpPr>
              <a:spLocks noChangeArrowheads="1"/>
            </p:cNvSpPr>
            <p:nvPr/>
          </p:nvSpPr>
          <p:spPr bwMode="auto">
            <a:xfrm>
              <a:off x="5155" y="571"/>
              <a:ext cx="339" cy="922"/>
            </a:xfrm>
            <a:prstGeom prst="rect">
              <a:avLst/>
            </a:prstGeom>
            <a:solidFill>
              <a:srgbClr val="808080"/>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80" name="Rectangle 67">
              <a:extLst>
                <a:ext uri="{FF2B5EF4-FFF2-40B4-BE49-F238E27FC236}">
                  <a16:creationId xmlns:a16="http://schemas.microsoft.com/office/drawing/2014/main" id="{460AF3DD-1986-B24D-9229-B96B10498977}"/>
                </a:ext>
              </a:extLst>
            </p:cNvPr>
            <p:cNvSpPr>
              <a:spLocks noChangeArrowheads="1"/>
            </p:cNvSpPr>
            <p:nvPr/>
          </p:nvSpPr>
          <p:spPr bwMode="auto">
            <a:xfrm>
              <a:off x="5159" y="574"/>
              <a:ext cx="331" cy="916"/>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1" name="Rectangle 68">
              <a:extLst>
                <a:ext uri="{FF2B5EF4-FFF2-40B4-BE49-F238E27FC236}">
                  <a16:creationId xmlns:a16="http://schemas.microsoft.com/office/drawing/2014/main" id="{FDA6A6B0-A35F-0140-9E8E-DAD5D78D9B96}"/>
                </a:ext>
              </a:extLst>
            </p:cNvPr>
            <p:cNvSpPr>
              <a:spLocks noChangeArrowheads="1"/>
            </p:cNvSpPr>
            <p:nvPr/>
          </p:nvSpPr>
          <p:spPr bwMode="auto">
            <a:xfrm>
              <a:off x="5722" y="2484"/>
              <a:ext cx="339" cy="240"/>
            </a:xfrm>
            <a:prstGeom prst="rect">
              <a:avLst/>
            </a:prstGeom>
            <a:solidFill>
              <a:srgbClr val="1A476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82" name="Rectangle 69">
              <a:extLst>
                <a:ext uri="{FF2B5EF4-FFF2-40B4-BE49-F238E27FC236}">
                  <a16:creationId xmlns:a16="http://schemas.microsoft.com/office/drawing/2014/main" id="{64A6AB0C-96AF-134C-A069-0DF9E72A5CE0}"/>
                </a:ext>
              </a:extLst>
            </p:cNvPr>
            <p:cNvSpPr>
              <a:spLocks noChangeArrowheads="1"/>
            </p:cNvSpPr>
            <p:nvPr/>
          </p:nvSpPr>
          <p:spPr bwMode="auto">
            <a:xfrm>
              <a:off x="5726" y="2488"/>
              <a:ext cx="331" cy="233"/>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3" name="Rectangle 70">
              <a:extLst>
                <a:ext uri="{FF2B5EF4-FFF2-40B4-BE49-F238E27FC236}">
                  <a16:creationId xmlns:a16="http://schemas.microsoft.com/office/drawing/2014/main" id="{9C5A879A-D45A-B949-8159-F91235189D14}"/>
                </a:ext>
              </a:extLst>
            </p:cNvPr>
            <p:cNvSpPr>
              <a:spLocks noChangeArrowheads="1"/>
            </p:cNvSpPr>
            <p:nvPr/>
          </p:nvSpPr>
          <p:spPr bwMode="auto">
            <a:xfrm>
              <a:off x="5722" y="2245"/>
              <a:ext cx="339" cy="239"/>
            </a:xfrm>
            <a:prstGeom prst="rect">
              <a:avLst/>
            </a:prstGeom>
            <a:solidFill>
              <a:srgbClr val="0080F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84" name="Rectangle 71">
              <a:extLst>
                <a:ext uri="{FF2B5EF4-FFF2-40B4-BE49-F238E27FC236}">
                  <a16:creationId xmlns:a16="http://schemas.microsoft.com/office/drawing/2014/main" id="{8E811150-2704-4E4F-B99B-4E56E9CFFFBB}"/>
                </a:ext>
              </a:extLst>
            </p:cNvPr>
            <p:cNvSpPr>
              <a:spLocks noChangeArrowheads="1"/>
            </p:cNvSpPr>
            <p:nvPr/>
          </p:nvSpPr>
          <p:spPr bwMode="auto">
            <a:xfrm>
              <a:off x="5726" y="2249"/>
              <a:ext cx="331" cy="232"/>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5" name="Rectangle 72">
              <a:extLst>
                <a:ext uri="{FF2B5EF4-FFF2-40B4-BE49-F238E27FC236}">
                  <a16:creationId xmlns:a16="http://schemas.microsoft.com/office/drawing/2014/main" id="{128AFF8A-78C8-A74D-8586-629269C8EF34}"/>
                </a:ext>
              </a:extLst>
            </p:cNvPr>
            <p:cNvSpPr>
              <a:spLocks noChangeArrowheads="1"/>
            </p:cNvSpPr>
            <p:nvPr/>
          </p:nvSpPr>
          <p:spPr bwMode="auto">
            <a:xfrm>
              <a:off x="5722" y="1527"/>
              <a:ext cx="339" cy="718"/>
            </a:xfrm>
            <a:prstGeom prst="rect">
              <a:avLst/>
            </a:prstGeom>
            <a:solidFill>
              <a:srgbClr val="ADD8E6"/>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86" name="Rectangle 73">
              <a:extLst>
                <a:ext uri="{FF2B5EF4-FFF2-40B4-BE49-F238E27FC236}">
                  <a16:creationId xmlns:a16="http://schemas.microsoft.com/office/drawing/2014/main" id="{555BF78C-AF02-D741-90B9-778A8AAD0D05}"/>
                </a:ext>
              </a:extLst>
            </p:cNvPr>
            <p:cNvSpPr>
              <a:spLocks noChangeArrowheads="1"/>
            </p:cNvSpPr>
            <p:nvPr/>
          </p:nvSpPr>
          <p:spPr bwMode="auto">
            <a:xfrm>
              <a:off x="5726" y="1531"/>
              <a:ext cx="331" cy="710"/>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7" name="Rectangle 74">
              <a:extLst>
                <a:ext uri="{FF2B5EF4-FFF2-40B4-BE49-F238E27FC236}">
                  <a16:creationId xmlns:a16="http://schemas.microsoft.com/office/drawing/2014/main" id="{D5A95B77-5731-FA4C-9C70-E2ABBF9149FF}"/>
                </a:ext>
              </a:extLst>
            </p:cNvPr>
            <p:cNvSpPr>
              <a:spLocks noChangeArrowheads="1"/>
            </p:cNvSpPr>
            <p:nvPr/>
          </p:nvSpPr>
          <p:spPr bwMode="auto">
            <a:xfrm>
              <a:off x="5722" y="571"/>
              <a:ext cx="339" cy="956"/>
            </a:xfrm>
            <a:prstGeom prst="rect">
              <a:avLst/>
            </a:prstGeom>
            <a:solidFill>
              <a:srgbClr val="808080"/>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88" name="Rectangle 75">
              <a:extLst>
                <a:ext uri="{FF2B5EF4-FFF2-40B4-BE49-F238E27FC236}">
                  <a16:creationId xmlns:a16="http://schemas.microsoft.com/office/drawing/2014/main" id="{DE59A129-4DC3-4449-966B-D387000DD27C}"/>
                </a:ext>
              </a:extLst>
            </p:cNvPr>
            <p:cNvSpPr>
              <a:spLocks noChangeArrowheads="1"/>
            </p:cNvSpPr>
            <p:nvPr/>
          </p:nvSpPr>
          <p:spPr bwMode="auto">
            <a:xfrm>
              <a:off x="5726" y="574"/>
              <a:ext cx="331" cy="949"/>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9" name="Line 76">
              <a:extLst>
                <a:ext uri="{FF2B5EF4-FFF2-40B4-BE49-F238E27FC236}">
                  <a16:creationId xmlns:a16="http://schemas.microsoft.com/office/drawing/2014/main" id="{6A96A109-331B-AF48-8156-8708CE051D29}"/>
                </a:ext>
              </a:extLst>
            </p:cNvPr>
            <p:cNvSpPr>
              <a:spLocks noChangeShapeType="1"/>
            </p:cNvSpPr>
            <p:nvPr/>
          </p:nvSpPr>
          <p:spPr bwMode="auto">
            <a:xfrm flipV="1">
              <a:off x="1554" y="438"/>
              <a:ext cx="0" cy="2286"/>
            </a:xfrm>
            <a:prstGeom prst="line">
              <a:avLst/>
            </a:prstGeom>
            <a:noFill/>
            <a:ln w="1111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0" name="Line 77">
              <a:extLst>
                <a:ext uri="{FF2B5EF4-FFF2-40B4-BE49-F238E27FC236}">
                  <a16:creationId xmlns:a16="http://schemas.microsoft.com/office/drawing/2014/main" id="{2D08B9B7-4CB3-8848-B01A-2001A0FB6F41}"/>
                </a:ext>
              </a:extLst>
            </p:cNvPr>
            <p:cNvSpPr>
              <a:spLocks noChangeShapeType="1"/>
            </p:cNvSpPr>
            <p:nvPr/>
          </p:nvSpPr>
          <p:spPr bwMode="auto">
            <a:xfrm flipH="1">
              <a:off x="1501" y="2724"/>
              <a:ext cx="53" cy="0"/>
            </a:xfrm>
            <a:prstGeom prst="line">
              <a:avLst/>
            </a:prstGeom>
            <a:noFill/>
            <a:ln w="1111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1" name="Rectangle 78">
              <a:extLst>
                <a:ext uri="{FF2B5EF4-FFF2-40B4-BE49-F238E27FC236}">
                  <a16:creationId xmlns:a16="http://schemas.microsoft.com/office/drawing/2014/main" id="{14570E6C-FFE4-E849-A840-922FA1F8A3B3}"/>
                </a:ext>
              </a:extLst>
            </p:cNvPr>
            <p:cNvSpPr>
              <a:spLocks noChangeArrowheads="1"/>
            </p:cNvSpPr>
            <p:nvPr/>
          </p:nvSpPr>
          <p:spPr bwMode="auto">
            <a:xfrm rot="16200000">
              <a:off x="1349" y="2578"/>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92" name="Line 79">
              <a:extLst>
                <a:ext uri="{FF2B5EF4-FFF2-40B4-BE49-F238E27FC236}">
                  <a16:creationId xmlns:a16="http://schemas.microsoft.com/office/drawing/2014/main" id="{C875D79A-9237-1040-88A5-16A2038725A1}"/>
                </a:ext>
              </a:extLst>
            </p:cNvPr>
            <p:cNvSpPr>
              <a:spLocks noChangeShapeType="1"/>
            </p:cNvSpPr>
            <p:nvPr/>
          </p:nvSpPr>
          <p:spPr bwMode="auto">
            <a:xfrm flipH="1">
              <a:off x="1501" y="2293"/>
              <a:ext cx="53" cy="0"/>
            </a:xfrm>
            <a:prstGeom prst="line">
              <a:avLst/>
            </a:prstGeom>
            <a:noFill/>
            <a:ln w="1111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3" name="Rectangle 80">
              <a:extLst>
                <a:ext uri="{FF2B5EF4-FFF2-40B4-BE49-F238E27FC236}">
                  <a16:creationId xmlns:a16="http://schemas.microsoft.com/office/drawing/2014/main" id="{C0DB2840-0F5A-2440-887A-32646AEE0FC4}"/>
                </a:ext>
              </a:extLst>
            </p:cNvPr>
            <p:cNvSpPr>
              <a:spLocks noChangeArrowheads="1"/>
            </p:cNvSpPr>
            <p:nvPr/>
          </p:nvSpPr>
          <p:spPr bwMode="auto">
            <a:xfrm rot="16200000">
              <a:off x="1349" y="2187"/>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2</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94" name="Rectangle 81">
              <a:extLst>
                <a:ext uri="{FF2B5EF4-FFF2-40B4-BE49-F238E27FC236}">
                  <a16:creationId xmlns:a16="http://schemas.microsoft.com/office/drawing/2014/main" id="{D1125E0F-99C8-2648-828E-147B8733C8FA}"/>
                </a:ext>
              </a:extLst>
            </p:cNvPr>
            <p:cNvSpPr>
              <a:spLocks noChangeArrowheads="1"/>
            </p:cNvSpPr>
            <p:nvPr/>
          </p:nvSpPr>
          <p:spPr bwMode="auto">
            <a:xfrm rot="16200000">
              <a:off x="1349" y="2113"/>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95" name="Line 82">
              <a:extLst>
                <a:ext uri="{FF2B5EF4-FFF2-40B4-BE49-F238E27FC236}">
                  <a16:creationId xmlns:a16="http://schemas.microsoft.com/office/drawing/2014/main" id="{A87CBB01-E38A-6B41-B371-F94B3C2C6073}"/>
                </a:ext>
              </a:extLst>
            </p:cNvPr>
            <p:cNvSpPr>
              <a:spLocks noChangeShapeType="1"/>
            </p:cNvSpPr>
            <p:nvPr/>
          </p:nvSpPr>
          <p:spPr bwMode="auto">
            <a:xfrm flipH="1">
              <a:off x="1501" y="1862"/>
              <a:ext cx="53" cy="0"/>
            </a:xfrm>
            <a:prstGeom prst="line">
              <a:avLst/>
            </a:prstGeom>
            <a:noFill/>
            <a:ln w="1111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6" name="Rectangle 83">
              <a:extLst>
                <a:ext uri="{FF2B5EF4-FFF2-40B4-BE49-F238E27FC236}">
                  <a16:creationId xmlns:a16="http://schemas.microsoft.com/office/drawing/2014/main" id="{09CD2877-286B-7144-8C39-C6302A922E9F}"/>
                </a:ext>
              </a:extLst>
            </p:cNvPr>
            <p:cNvSpPr>
              <a:spLocks noChangeArrowheads="1"/>
            </p:cNvSpPr>
            <p:nvPr/>
          </p:nvSpPr>
          <p:spPr bwMode="auto">
            <a:xfrm rot="16200000">
              <a:off x="1349" y="1753"/>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4</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97" name="Rectangle 84">
              <a:extLst>
                <a:ext uri="{FF2B5EF4-FFF2-40B4-BE49-F238E27FC236}">
                  <a16:creationId xmlns:a16="http://schemas.microsoft.com/office/drawing/2014/main" id="{706C5A5F-372B-5B4F-A8D1-D22C905C9FA6}"/>
                </a:ext>
              </a:extLst>
            </p:cNvPr>
            <p:cNvSpPr>
              <a:spLocks noChangeArrowheads="1"/>
            </p:cNvSpPr>
            <p:nvPr/>
          </p:nvSpPr>
          <p:spPr bwMode="auto">
            <a:xfrm rot="16200000">
              <a:off x="1349" y="1679"/>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98" name="Line 85">
              <a:extLst>
                <a:ext uri="{FF2B5EF4-FFF2-40B4-BE49-F238E27FC236}">
                  <a16:creationId xmlns:a16="http://schemas.microsoft.com/office/drawing/2014/main" id="{46C2DE2D-2112-1546-B670-9EB3A154B2DC}"/>
                </a:ext>
              </a:extLst>
            </p:cNvPr>
            <p:cNvSpPr>
              <a:spLocks noChangeShapeType="1"/>
            </p:cNvSpPr>
            <p:nvPr/>
          </p:nvSpPr>
          <p:spPr bwMode="auto">
            <a:xfrm flipH="1">
              <a:off x="1501" y="1431"/>
              <a:ext cx="53" cy="0"/>
            </a:xfrm>
            <a:prstGeom prst="line">
              <a:avLst/>
            </a:prstGeom>
            <a:noFill/>
            <a:ln w="1111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9" name="Rectangle 86">
              <a:extLst>
                <a:ext uri="{FF2B5EF4-FFF2-40B4-BE49-F238E27FC236}">
                  <a16:creationId xmlns:a16="http://schemas.microsoft.com/office/drawing/2014/main" id="{F575DA0E-8142-5440-96A5-5FAA6627A758}"/>
                </a:ext>
              </a:extLst>
            </p:cNvPr>
            <p:cNvSpPr>
              <a:spLocks noChangeArrowheads="1"/>
            </p:cNvSpPr>
            <p:nvPr/>
          </p:nvSpPr>
          <p:spPr bwMode="auto">
            <a:xfrm rot="16200000">
              <a:off x="1349" y="1329"/>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6</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00" name="Rectangle 87">
              <a:extLst>
                <a:ext uri="{FF2B5EF4-FFF2-40B4-BE49-F238E27FC236}">
                  <a16:creationId xmlns:a16="http://schemas.microsoft.com/office/drawing/2014/main" id="{E4C2CE5A-DDB9-834E-BB40-AC7B76224D28}"/>
                </a:ext>
              </a:extLst>
            </p:cNvPr>
            <p:cNvSpPr>
              <a:spLocks noChangeArrowheads="1"/>
            </p:cNvSpPr>
            <p:nvPr/>
          </p:nvSpPr>
          <p:spPr bwMode="auto">
            <a:xfrm rot="16200000">
              <a:off x="1349" y="1254"/>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01" name="Line 88">
              <a:extLst>
                <a:ext uri="{FF2B5EF4-FFF2-40B4-BE49-F238E27FC236}">
                  <a16:creationId xmlns:a16="http://schemas.microsoft.com/office/drawing/2014/main" id="{2F5BD683-F552-284C-9E7C-03E0A39B1A7C}"/>
                </a:ext>
              </a:extLst>
            </p:cNvPr>
            <p:cNvSpPr>
              <a:spLocks noChangeShapeType="1"/>
            </p:cNvSpPr>
            <p:nvPr/>
          </p:nvSpPr>
          <p:spPr bwMode="auto">
            <a:xfrm flipH="1">
              <a:off x="1501" y="1001"/>
              <a:ext cx="53" cy="0"/>
            </a:xfrm>
            <a:prstGeom prst="line">
              <a:avLst/>
            </a:prstGeom>
            <a:noFill/>
            <a:ln w="1111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02" name="Rectangle 89">
              <a:extLst>
                <a:ext uri="{FF2B5EF4-FFF2-40B4-BE49-F238E27FC236}">
                  <a16:creationId xmlns:a16="http://schemas.microsoft.com/office/drawing/2014/main" id="{59949CC2-8716-3947-B482-295C95AFF1E3}"/>
                </a:ext>
              </a:extLst>
            </p:cNvPr>
            <p:cNvSpPr>
              <a:spLocks noChangeArrowheads="1"/>
            </p:cNvSpPr>
            <p:nvPr/>
          </p:nvSpPr>
          <p:spPr bwMode="auto">
            <a:xfrm rot="16200000">
              <a:off x="1349" y="894"/>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8</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03" name="Rectangle 90">
              <a:extLst>
                <a:ext uri="{FF2B5EF4-FFF2-40B4-BE49-F238E27FC236}">
                  <a16:creationId xmlns:a16="http://schemas.microsoft.com/office/drawing/2014/main" id="{582806C8-4B53-974B-88EF-B860B43AE102}"/>
                </a:ext>
              </a:extLst>
            </p:cNvPr>
            <p:cNvSpPr>
              <a:spLocks noChangeArrowheads="1"/>
            </p:cNvSpPr>
            <p:nvPr/>
          </p:nvSpPr>
          <p:spPr bwMode="auto">
            <a:xfrm rot="16200000">
              <a:off x="1349" y="820"/>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04" name="Line 91">
              <a:extLst>
                <a:ext uri="{FF2B5EF4-FFF2-40B4-BE49-F238E27FC236}">
                  <a16:creationId xmlns:a16="http://schemas.microsoft.com/office/drawing/2014/main" id="{F1361F38-EF36-0F40-B236-8D9AF57118EC}"/>
                </a:ext>
              </a:extLst>
            </p:cNvPr>
            <p:cNvSpPr>
              <a:spLocks noChangeShapeType="1"/>
            </p:cNvSpPr>
            <p:nvPr/>
          </p:nvSpPr>
          <p:spPr bwMode="auto">
            <a:xfrm flipH="1">
              <a:off x="1501" y="571"/>
              <a:ext cx="53" cy="0"/>
            </a:xfrm>
            <a:prstGeom prst="line">
              <a:avLst/>
            </a:prstGeom>
            <a:noFill/>
            <a:ln w="1111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05" name="Rectangle 92">
              <a:extLst>
                <a:ext uri="{FF2B5EF4-FFF2-40B4-BE49-F238E27FC236}">
                  <a16:creationId xmlns:a16="http://schemas.microsoft.com/office/drawing/2014/main" id="{23545088-AF31-F945-80DD-8E0D5F0D47DE}"/>
                </a:ext>
              </a:extLst>
            </p:cNvPr>
            <p:cNvSpPr>
              <a:spLocks noChangeArrowheads="1"/>
            </p:cNvSpPr>
            <p:nvPr/>
          </p:nvSpPr>
          <p:spPr bwMode="auto">
            <a:xfrm rot="16200000">
              <a:off x="1349" y="503"/>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1</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06" name="Rectangle 93">
              <a:extLst>
                <a:ext uri="{FF2B5EF4-FFF2-40B4-BE49-F238E27FC236}">
                  <a16:creationId xmlns:a16="http://schemas.microsoft.com/office/drawing/2014/main" id="{33A3C6B7-0B07-6F4A-9C74-1EDC8D491AD5}"/>
                </a:ext>
              </a:extLst>
            </p:cNvPr>
            <p:cNvSpPr>
              <a:spLocks noChangeArrowheads="1"/>
            </p:cNvSpPr>
            <p:nvPr/>
          </p:nvSpPr>
          <p:spPr bwMode="auto">
            <a:xfrm rot="16200000">
              <a:off x="1349" y="430"/>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07" name="Rectangle 94">
              <a:extLst>
                <a:ext uri="{FF2B5EF4-FFF2-40B4-BE49-F238E27FC236}">
                  <a16:creationId xmlns:a16="http://schemas.microsoft.com/office/drawing/2014/main" id="{731117A6-DE89-4E4C-8081-F2991A1AEBA6}"/>
                </a:ext>
              </a:extLst>
            </p:cNvPr>
            <p:cNvSpPr>
              <a:spLocks noChangeArrowheads="1"/>
            </p:cNvSpPr>
            <p:nvPr/>
          </p:nvSpPr>
          <p:spPr bwMode="auto">
            <a:xfrm rot="16200000">
              <a:off x="1349" y="356"/>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27" name="Rectangle 114">
              <a:extLst>
                <a:ext uri="{FF2B5EF4-FFF2-40B4-BE49-F238E27FC236}">
                  <a16:creationId xmlns:a16="http://schemas.microsoft.com/office/drawing/2014/main" id="{613CA579-D785-C746-87C6-FC24D86A8AD7}"/>
                </a:ext>
              </a:extLst>
            </p:cNvPr>
            <p:cNvSpPr>
              <a:spLocks noChangeArrowheads="1"/>
            </p:cNvSpPr>
            <p:nvPr/>
          </p:nvSpPr>
          <p:spPr bwMode="auto">
            <a:xfrm rot="18900000">
              <a:off x="2244" y="2871"/>
              <a:ext cx="105"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grpSp>
      <p:sp>
        <p:nvSpPr>
          <p:cNvPr id="389" name="TextBox 388">
            <a:extLst>
              <a:ext uri="{FF2B5EF4-FFF2-40B4-BE49-F238E27FC236}">
                <a16:creationId xmlns:a16="http://schemas.microsoft.com/office/drawing/2014/main" id="{90E28436-7841-394B-BBE5-A18E04D03424}"/>
              </a:ext>
            </a:extLst>
          </p:cNvPr>
          <p:cNvSpPr txBox="1"/>
          <p:nvPr/>
        </p:nvSpPr>
        <p:spPr>
          <a:xfrm>
            <a:off x="1218616" y="1532871"/>
            <a:ext cx="460211" cy="3629465"/>
          </a:xfrm>
          <a:prstGeom prst="rect">
            <a:avLst/>
          </a:prstGeom>
          <a:noFill/>
        </p:spPr>
        <p:txBody>
          <a:bodyPr vert="vert270" wrap="square" lIns="90000" rtlCol="0">
            <a:spAutoFit/>
          </a:bodyPr>
          <a:lstStyle/>
          <a:p>
            <a:r>
              <a:rPr lang="en-US" dirty="0">
                <a:latin typeface="Verdana" panose="020B0604030504040204" pitchFamily="34" charset="0"/>
                <a:ea typeface="Verdana" panose="020B0604030504040204" pitchFamily="34" charset="0"/>
              </a:rPr>
              <a:t>Percentage of respondents</a:t>
            </a:r>
          </a:p>
        </p:txBody>
      </p:sp>
      <p:grpSp>
        <p:nvGrpSpPr>
          <p:cNvPr id="5" name="Group 4">
            <a:extLst>
              <a:ext uri="{FF2B5EF4-FFF2-40B4-BE49-F238E27FC236}">
                <a16:creationId xmlns:a16="http://schemas.microsoft.com/office/drawing/2014/main" id="{283C1456-895B-488D-8792-F04DBCECCDE0}"/>
              </a:ext>
            </a:extLst>
          </p:cNvPr>
          <p:cNvGrpSpPr/>
          <p:nvPr/>
        </p:nvGrpSpPr>
        <p:grpSpPr>
          <a:xfrm>
            <a:off x="6075737" y="6059024"/>
            <a:ext cx="5520586" cy="485150"/>
            <a:chOff x="3773901" y="5645383"/>
            <a:chExt cx="5520586" cy="485150"/>
          </a:xfrm>
        </p:grpSpPr>
        <p:sp>
          <p:nvSpPr>
            <p:cNvPr id="123" name="Rectangle 122">
              <a:extLst>
                <a:ext uri="{FF2B5EF4-FFF2-40B4-BE49-F238E27FC236}">
                  <a16:creationId xmlns:a16="http://schemas.microsoft.com/office/drawing/2014/main" id="{76C70243-021E-458E-9CA0-9052B82CDD60}"/>
                </a:ext>
              </a:extLst>
            </p:cNvPr>
            <p:cNvSpPr>
              <a:spLocks noChangeArrowheads="1"/>
            </p:cNvSpPr>
            <p:nvPr/>
          </p:nvSpPr>
          <p:spPr bwMode="auto">
            <a:xfrm>
              <a:off x="3773901" y="5656666"/>
              <a:ext cx="825259" cy="165478"/>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124" name="Rectangle 123">
              <a:extLst>
                <a:ext uri="{FF2B5EF4-FFF2-40B4-BE49-F238E27FC236}">
                  <a16:creationId xmlns:a16="http://schemas.microsoft.com/office/drawing/2014/main" id="{A2D5706D-E368-4EA3-B898-D70A52ECC0C2}"/>
                </a:ext>
              </a:extLst>
            </p:cNvPr>
            <p:cNvSpPr>
              <a:spLocks noChangeArrowheads="1"/>
            </p:cNvSpPr>
            <p:nvPr/>
          </p:nvSpPr>
          <p:spPr bwMode="auto">
            <a:xfrm>
              <a:off x="6890253" y="5656666"/>
              <a:ext cx="825259" cy="165478"/>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126" name="Rectangle 125">
              <a:extLst>
                <a:ext uri="{FF2B5EF4-FFF2-40B4-BE49-F238E27FC236}">
                  <a16:creationId xmlns:a16="http://schemas.microsoft.com/office/drawing/2014/main" id="{73013984-9E0F-4068-8FCF-7D3F3DF2B78A}"/>
                </a:ext>
              </a:extLst>
            </p:cNvPr>
            <p:cNvSpPr>
              <a:spLocks noChangeArrowheads="1"/>
            </p:cNvSpPr>
            <p:nvPr/>
          </p:nvSpPr>
          <p:spPr bwMode="auto">
            <a:xfrm>
              <a:off x="3773901" y="5888585"/>
              <a:ext cx="825259" cy="166731"/>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127" name="Rectangle 126">
              <a:extLst>
                <a:ext uri="{FF2B5EF4-FFF2-40B4-BE49-F238E27FC236}">
                  <a16:creationId xmlns:a16="http://schemas.microsoft.com/office/drawing/2014/main" id="{2412664B-0FEC-4DD9-B845-78A30F1FFAF3}"/>
                </a:ext>
              </a:extLst>
            </p:cNvPr>
            <p:cNvSpPr>
              <a:spLocks noChangeArrowheads="1"/>
            </p:cNvSpPr>
            <p:nvPr/>
          </p:nvSpPr>
          <p:spPr bwMode="auto">
            <a:xfrm>
              <a:off x="6890253" y="5888585"/>
              <a:ext cx="825259" cy="16673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128" name="Rectangle 127">
              <a:extLst>
                <a:ext uri="{FF2B5EF4-FFF2-40B4-BE49-F238E27FC236}">
                  <a16:creationId xmlns:a16="http://schemas.microsoft.com/office/drawing/2014/main" id="{44657A8D-09C6-45D2-9AEF-585B7121E59A}"/>
                </a:ext>
              </a:extLst>
            </p:cNvPr>
            <p:cNvSpPr>
              <a:spLocks noChangeArrowheads="1"/>
            </p:cNvSpPr>
            <p:nvPr/>
          </p:nvSpPr>
          <p:spPr bwMode="auto">
            <a:xfrm>
              <a:off x="4725611" y="5645383"/>
              <a:ext cx="1074834" cy="24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Not familiar</a:t>
              </a:r>
              <a:endParaRPr kumimoji="0" lang="de-DE" altLang="de-DE" sz="16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29" name="Rectangle 128">
              <a:extLst>
                <a:ext uri="{FF2B5EF4-FFF2-40B4-BE49-F238E27FC236}">
                  <a16:creationId xmlns:a16="http://schemas.microsoft.com/office/drawing/2014/main" id="{A7795A27-32CB-4B00-8B00-93FFBCC41B5E}"/>
                </a:ext>
              </a:extLst>
            </p:cNvPr>
            <p:cNvSpPr>
              <a:spLocks noChangeArrowheads="1"/>
            </p:cNvSpPr>
            <p:nvPr/>
          </p:nvSpPr>
          <p:spPr bwMode="auto">
            <a:xfrm>
              <a:off x="7853611" y="5645383"/>
              <a:ext cx="1440876" cy="24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Slightly</a:t>
              </a:r>
              <a:r>
                <a:rPr kumimoji="0" lang="de-DE" altLang="de-DE" sz="16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r>
                <a:rPr kumimoji="0" lang="de-DE" altLang="de-DE" sz="16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familiar</a:t>
              </a:r>
              <a:endParaRPr kumimoji="0" lang="de-DE" altLang="de-DE" sz="16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30" name="Rectangle 129">
              <a:extLst>
                <a:ext uri="{FF2B5EF4-FFF2-40B4-BE49-F238E27FC236}">
                  <a16:creationId xmlns:a16="http://schemas.microsoft.com/office/drawing/2014/main" id="{D719A443-4C22-44F2-934E-4E7B9867B218}"/>
                </a:ext>
              </a:extLst>
            </p:cNvPr>
            <p:cNvSpPr>
              <a:spLocks noChangeArrowheads="1"/>
            </p:cNvSpPr>
            <p:nvPr/>
          </p:nvSpPr>
          <p:spPr bwMode="auto">
            <a:xfrm>
              <a:off x="4725611" y="5884824"/>
              <a:ext cx="1727055" cy="24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Somewhat</a:t>
              </a:r>
              <a:r>
                <a:rPr kumimoji="0" lang="de-DE" altLang="de-DE" sz="16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r>
                <a:rPr kumimoji="0" lang="de-DE" altLang="de-DE" sz="16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familiar</a:t>
              </a:r>
              <a:endParaRPr kumimoji="0" lang="de-DE" altLang="de-DE" sz="16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31" name="Rectangle 130">
              <a:extLst>
                <a:ext uri="{FF2B5EF4-FFF2-40B4-BE49-F238E27FC236}">
                  <a16:creationId xmlns:a16="http://schemas.microsoft.com/office/drawing/2014/main" id="{12E734D3-859A-4457-8357-2427F0A6EEF9}"/>
                </a:ext>
              </a:extLst>
            </p:cNvPr>
            <p:cNvSpPr>
              <a:spLocks noChangeArrowheads="1"/>
            </p:cNvSpPr>
            <p:nvPr/>
          </p:nvSpPr>
          <p:spPr bwMode="auto">
            <a:xfrm>
              <a:off x="7853611" y="5884824"/>
              <a:ext cx="1168008" cy="24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Verdana" panose="020B0604030504040204" pitchFamily="34" charset="0"/>
                  <a:ea typeface="Verdana" panose="020B0604030504040204" pitchFamily="34" charset="0"/>
                </a:rPr>
                <a:t>Very familiar</a:t>
              </a:r>
              <a:endParaRPr kumimoji="0" lang="de-DE" altLang="de-DE" sz="16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847205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0000000-0008-0000-1300-000002000000}"/>
              </a:ext>
            </a:extLst>
          </p:cNvPr>
          <p:cNvGraphicFramePr>
            <a:graphicFrameLocks/>
          </p:cNvGraphicFramePr>
          <p:nvPr/>
        </p:nvGraphicFramePr>
        <p:xfrm>
          <a:off x="929389" y="2423160"/>
          <a:ext cx="4511291" cy="38294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0000000-0008-0000-1500-000002000000}"/>
              </a:ext>
            </a:extLst>
          </p:cNvPr>
          <p:cNvGraphicFramePr>
            <a:graphicFrameLocks/>
          </p:cNvGraphicFramePr>
          <p:nvPr>
            <p:extLst>
              <p:ext uri="{D42A27DB-BD31-4B8C-83A1-F6EECF244321}">
                <p14:modId xmlns:p14="http://schemas.microsoft.com/office/powerpoint/2010/main" val="3788154593"/>
              </p:ext>
            </p:extLst>
          </p:nvPr>
        </p:nvGraphicFramePr>
        <p:xfrm>
          <a:off x="1394460" y="1627225"/>
          <a:ext cx="9403080" cy="4617720"/>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a:extLst>
              <a:ext uri="{FF2B5EF4-FFF2-40B4-BE49-F238E27FC236}">
                <a16:creationId xmlns:a16="http://schemas.microsoft.com/office/drawing/2014/main" id="{B5E9B224-B598-5046-9BD8-272DBAABDBF4}"/>
              </a:ext>
            </a:extLst>
          </p:cNvPr>
          <p:cNvSpPr>
            <a:spLocks noGrp="1"/>
          </p:cNvSpPr>
          <p:nvPr>
            <p:ph type="title"/>
          </p:nvPr>
        </p:nvSpPr>
        <p:spPr>
          <a:xfrm>
            <a:off x="304801" y="458741"/>
            <a:ext cx="11795759" cy="1049116"/>
          </a:xfrm>
        </p:spPr>
        <p:txBody>
          <a:bodyPr>
            <a:normAutofit fontScale="90000"/>
          </a:bodyPr>
          <a:lstStyle/>
          <a:p>
            <a:pPr algn="ctr"/>
            <a:r>
              <a:rPr lang="en-US" dirty="0"/>
              <a:t>Engagement of CS Organizations in the GFF Process</a:t>
            </a:r>
          </a:p>
        </p:txBody>
      </p:sp>
      <p:sp>
        <p:nvSpPr>
          <p:cNvPr id="10" name="TextBox 9">
            <a:extLst>
              <a:ext uri="{FF2B5EF4-FFF2-40B4-BE49-F238E27FC236}">
                <a16:creationId xmlns:a16="http://schemas.microsoft.com/office/drawing/2014/main" id="{D7E11218-C12C-8948-B0A3-2F88BFC72CA7}"/>
              </a:ext>
            </a:extLst>
          </p:cNvPr>
          <p:cNvSpPr txBox="1"/>
          <p:nvPr/>
        </p:nvSpPr>
        <p:spPr>
          <a:xfrm>
            <a:off x="488211" y="6364314"/>
            <a:ext cx="9904937" cy="307777"/>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rPr>
              <a:t>77% of respondents reported CSOs were represented in the country platform</a:t>
            </a:r>
          </a:p>
        </p:txBody>
      </p:sp>
    </p:spTree>
    <p:extLst>
      <p:ext uri="{BB962C8B-B14F-4D97-AF65-F5344CB8AC3E}">
        <p14:creationId xmlns:p14="http://schemas.microsoft.com/office/powerpoint/2010/main" val="524806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26000"/>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416629" y="9971"/>
            <a:ext cx="7691718" cy="6848029"/>
          </a:xfrm>
          <a:prstGeom prst="rect">
            <a:avLst/>
          </a:prstGeom>
          <a:solidFill>
            <a:schemeClr val="tx1">
              <a:alpha val="71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Section</a:t>
            </a:r>
            <a:r>
              <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2</a:t>
            </a:r>
          </a:p>
          <a:p>
            <a:pPr lvl="0" algn="ctr"/>
            <a:r>
              <a:rPr lang="en-US" sz="4800" dirty="0">
                <a:solidFill>
                  <a:prstClr val="white"/>
                </a:solidFill>
                <a:latin typeface="Verdana" panose="020B0604030504040204" pitchFamily="34" charset="0"/>
                <a:ea typeface="Verdana" panose="020B0604030504040204" pitchFamily="34" charset="0"/>
              </a:rPr>
              <a:t>Strengths and Capacity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1017549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3E3FB-3FE6-FE4F-AFEF-A4CC0967BEA8}"/>
              </a:ext>
            </a:extLst>
          </p:cNvPr>
          <p:cNvSpPr>
            <a:spLocks noGrp="1"/>
          </p:cNvSpPr>
          <p:nvPr>
            <p:ph type="title"/>
          </p:nvPr>
        </p:nvSpPr>
        <p:spPr>
          <a:xfrm>
            <a:off x="213360" y="297906"/>
            <a:ext cx="11795759" cy="1325563"/>
          </a:xfrm>
        </p:spPr>
        <p:txBody>
          <a:bodyPr/>
          <a:lstStyle/>
          <a:p>
            <a:pPr algn="ctr"/>
            <a:r>
              <a:rPr lang="en-US" dirty="0"/>
              <a:t>Organizational Knowledge of Health Financing</a:t>
            </a:r>
          </a:p>
        </p:txBody>
      </p:sp>
      <p:graphicFrame>
        <p:nvGraphicFramePr>
          <p:cNvPr id="6" name="Chart 5">
            <a:extLst>
              <a:ext uri="{FF2B5EF4-FFF2-40B4-BE49-F238E27FC236}">
                <a16:creationId xmlns:a16="http://schemas.microsoft.com/office/drawing/2014/main" id="{6AA058C4-58CC-3F41-BA2E-757947480147}"/>
              </a:ext>
            </a:extLst>
          </p:cNvPr>
          <p:cNvGraphicFramePr>
            <a:graphicFrameLocks/>
          </p:cNvGraphicFramePr>
          <p:nvPr>
            <p:extLst>
              <p:ext uri="{D42A27DB-BD31-4B8C-83A1-F6EECF244321}">
                <p14:modId xmlns:p14="http://schemas.microsoft.com/office/powerpoint/2010/main" val="3244250716"/>
              </p:ext>
            </p:extLst>
          </p:nvPr>
        </p:nvGraphicFramePr>
        <p:xfrm>
          <a:off x="288758" y="1803362"/>
          <a:ext cx="11614484" cy="45132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2264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alpha val="83000"/>
          </a:schemeClr>
        </a:solidFill>
        <a:effectLst/>
      </p:bgPr>
    </p:bg>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915638" y="1375938"/>
            <a:ext cx="9881624" cy="4845221"/>
            <a:chOff x="1113" y="169"/>
            <a:chExt cx="5317" cy="3940"/>
          </a:xfrm>
        </p:grpSpPr>
        <p:sp>
          <p:nvSpPr>
            <p:cNvPr id="4" name="AutoShape 3"/>
            <p:cNvSpPr>
              <a:spLocks noChangeAspect="1" noChangeArrowheads="1" noTextEdit="1"/>
            </p:cNvSpPr>
            <p:nvPr/>
          </p:nvSpPr>
          <p:spPr bwMode="auto">
            <a:xfrm>
              <a:off x="1113" y="169"/>
              <a:ext cx="5317" cy="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 name="Rectangle 7"/>
            <p:cNvSpPr>
              <a:spLocks noChangeArrowheads="1"/>
            </p:cNvSpPr>
            <p:nvPr/>
          </p:nvSpPr>
          <p:spPr bwMode="auto">
            <a:xfrm>
              <a:off x="1252" y="308"/>
              <a:ext cx="5041" cy="3664"/>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9" name="Rectangle 9"/>
            <p:cNvSpPr>
              <a:spLocks noChangeArrowheads="1"/>
            </p:cNvSpPr>
            <p:nvPr/>
          </p:nvSpPr>
          <p:spPr bwMode="auto">
            <a:xfrm>
              <a:off x="1750" y="436"/>
              <a:ext cx="4414" cy="2203"/>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0" name="Line 10"/>
            <p:cNvSpPr>
              <a:spLocks noChangeShapeType="1"/>
            </p:cNvSpPr>
            <p:nvPr/>
          </p:nvSpPr>
          <p:spPr bwMode="auto">
            <a:xfrm>
              <a:off x="1746" y="2642"/>
              <a:ext cx="4422"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1" name="Line 11"/>
            <p:cNvSpPr>
              <a:spLocks noChangeShapeType="1"/>
            </p:cNvSpPr>
            <p:nvPr/>
          </p:nvSpPr>
          <p:spPr bwMode="auto">
            <a:xfrm>
              <a:off x="1746" y="2226"/>
              <a:ext cx="4422"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2" name="Line 12"/>
            <p:cNvSpPr>
              <a:spLocks noChangeShapeType="1"/>
            </p:cNvSpPr>
            <p:nvPr/>
          </p:nvSpPr>
          <p:spPr bwMode="auto">
            <a:xfrm>
              <a:off x="1746" y="1810"/>
              <a:ext cx="4422"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 name="Line 13"/>
            <p:cNvSpPr>
              <a:spLocks noChangeShapeType="1"/>
            </p:cNvSpPr>
            <p:nvPr/>
          </p:nvSpPr>
          <p:spPr bwMode="auto">
            <a:xfrm>
              <a:off x="1746" y="1393"/>
              <a:ext cx="4422"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 name="Line 14"/>
            <p:cNvSpPr>
              <a:spLocks noChangeShapeType="1"/>
            </p:cNvSpPr>
            <p:nvPr/>
          </p:nvSpPr>
          <p:spPr bwMode="auto">
            <a:xfrm>
              <a:off x="1746" y="978"/>
              <a:ext cx="4422"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 name="Rectangle 15"/>
            <p:cNvSpPr>
              <a:spLocks noChangeArrowheads="1"/>
            </p:cNvSpPr>
            <p:nvPr/>
          </p:nvSpPr>
          <p:spPr bwMode="auto">
            <a:xfrm>
              <a:off x="1897" y="1718"/>
              <a:ext cx="112" cy="924"/>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 name="Rectangle 16"/>
            <p:cNvSpPr>
              <a:spLocks noChangeArrowheads="1"/>
            </p:cNvSpPr>
            <p:nvPr/>
          </p:nvSpPr>
          <p:spPr bwMode="auto">
            <a:xfrm>
              <a:off x="1901" y="1721"/>
              <a:ext cx="105" cy="918"/>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 name="Rectangle 17"/>
            <p:cNvSpPr>
              <a:spLocks noChangeArrowheads="1"/>
            </p:cNvSpPr>
            <p:nvPr/>
          </p:nvSpPr>
          <p:spPr bwMode="auto">
            <a:xfrm>
              <a:off x="2009" y="1718"/>
              <a:ext cx="112" cy="924"/>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8" name="Rectangle 18"/>
            <p:cNvSpPr>
              <a:spLocks noChangeArrowheads="1"/>
            </p:cNvSpPr>
            <p:nvPr/>
          </p:nvSpPr>
          <p:spPr bwMode="auto">
            <a:xfrm>
              <a:off x="2013" y="1721"/>
              <a:ext cx="105" cy="918"/>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9" name="Rectangle 19"/>
            <p:cNvSpPr>
              <a:spLocks noChangeArrowheads="1"/>
            </p:cNvSpPr>
            <p:nvPr/>
          </p:nvSpPr>
          <p:spPr bwMode="auto">
            <a:xfrm>
              <a:off x="2121" y="2180"/>
              <a:ext cx="113" cy="462"/>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0" name="Rectangle 20"/>
            <p:cNvSpPr>
              <a:spLocks noChangeArrowheads="1"/>
            </p:cNvSpPr>
            <p:nvPr/>
          </p:nvSpPr>
          <p:spPr bwMode="auto">
            <a:xfrm>
              <a:off x="2125" y="2184"/>
              <a:ext cx="105" cy="455"/>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1" name="Rectangle 21"/>
            <p:cNvSpPr>
              <a:spLocks noChangeArrowheads="1"/>
            </p:cNvSpPr>
            <p:nvPr/>
          </p:nvSpPr>
          <p:spPr bwMode="auto">
            <a:xfrm>
              <a:off x="2421" y="1842"/>
              <a:ext cx="113" cy="800"/>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2" name="Rectangle 22"/>
            <p:cNvSpPr>
              <a:spLocks noChangeArrowheads="1"/>
            </p:cNvSpPr>
            <p:nvPr/>
          </p:nvSpPr>
          <p:spPr bwMode="auto">
            <a:xfrm>
              <a:off x="2425" y="1845"/>
              <a:ext cx="105" cy="794"/>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3" name="Rectangle 23"/>
            <p:cNvSpPr>
              <a:spLocks noChangeArrowheads="1"/>
            </p:cNvSpPr>
            <p:nvPr/>
          </p:nvSpPr>
          <p:spPr bwMode="auto">
            <a:xfrm>
              <a:off x="2534" y="2002"/>
              <a:ext cx="112" cy="640"/>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4" name="Rectangle 24"/>
            <p:cNvSpPr>
              <a:spLocks noChangeArrowheads="1"/>
            </p:cNvSpPr>
            <p:nvPr/>
          </p:nvSpPr>
          <p:spPr bwMode="auto">
            <a:xfrm>
              <a:off x="2538" y="2005"/>
              <a:ext cx="104" cy="634"/>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5" name="Rectangle 25"/>
            <p:cNvSpPr>
              <a:spLocks noChangeArrowheads="1"/>
            </p:cNvSpPr>
            <p:nvPr/>
          </p:nvSpPr>
          <p:spPr bwMode="auto">
            <a:xfrm>
              <a:off x="2646" y="2002"/>
              <a:ext cx="113" cy="640"/>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6" name="Rectangle 26"/>
            <p:cNvSpPr>
              <a:spLocks noChangeArrowheads="1"/>
            </p:cNvSpPr>
            <p:nvPr/>
          </p:nvSpPr>
          <p:spPr bwMode="auto">
            <a:xfrm>
              <a:off x="2650" y="2005"/>
              <a:ext cx="105" cy="634"/>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7" name="Rectangle 27"/>
            <p:cNvSpPr>
              <a:spLocks noChangeArrowheads="1"/>
            </p:cNvSpPr>
            <p:nvPr/>
          </p:nvSpPr>
          <p:spPr bwMode="auto">
            <a:xfrm>
              <a:off x="2759" y="2002"/>
              <a:ext cx="111" cy="64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 name="Rectangle 28"/>
            <p:cNvSpPr>
              <a:spLocks noChangeArrowheads="1"/>
            </p:cNvSpPr>
            <p:nvPr/>
          </p:nvSpPr>
          <p:spPr bwMode="auto">
            <a:xfrm>
              <a:off x="2762" y="2005"/>
              <a:ext cx="105" cy="634"/>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 name="Rectangle 29"/>
            <p:cNvSpPr>
              <a:spLocks noChangeArrowheads="1"/>
            </p:cNvSpPr>
            <p:nvPr/>
          </p:nvSpPr>
          <p:spPr bwMode="auto">
            <a:xfrm>
              <a:off x="2946" y="1886"/>
              <a:ext cx="112" cy="75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 name="Rectangle 30"/>
            <p:cNvSpPr>
              <a:spLocks noChangeArrowheads="1"/>
            </p:cNvSpPr>
            <p:nvPr/>
          </p:nvSpPr>
          <p:spPr bwMode="auto">
            <a:xfrm>
              <a:off x="2950" y="1889"/>
              <a:ext cx="105" cy="750"/>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 name="Rectangle 31"/>
            <p:cNvSpPr>
              <a:spLocks noChangeArrowheads="1"/>
            </p:cNvSpPr>
            <p:nvPr/>
          </p:nvSpPr>
          <p:spPr bwMode="auto">
            <a:xfrm>
              <a:off x="3058" y="1886"/>
              <a:ext cx="112" cy="756"/>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 name="Rectangle 32"/>
            <p:cNvSpPr>
              <a:spLocks noChangeArrowheads="1"/>
            </p:cNvSpPr>
            <p:nvPr/>
          </p:nvSpPr>
          <p:spPr bwMode="auto">
            <a:xfrm>
              <a:off x="3062" y="1889"/>
              <a:ext cx="105" cy="750"/>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 name="Rectangle 33"/>
            <p:cNvSpPr>
              <a:spLocks noChangeArrowheads="1"/>
            </p:cNvSpPr>
            <p:nvPr/>
          </p:nvSpPr>
          <p:spPr bwMode="auto">
            <a:xfrm>
              <a:off x="3170" y="1886"/>
              <a:ext cx="113" cy="756"/>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4" name="Rectangle 34"/>
            <p:cNvSpPr>
              <a:spLocks noChangeArrowheads="1"/>
            </p:cNvSpPr>
            <p:nvPr/>
          </p:nvSpPr>
          <p:spPr bwMode="auto">
            <a:xfrm>
              <a:off x="3174" y="1889"/>
              <a:ext cx="105" cy="750"/>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5" name="Rectangle 35"/>
            <p:cNvSpPr>
              <a:spLocks noChangeArrowheads="1"/>
            </p:cNvSpPr>
            <p:nvPr/>
          </p:nvSpPr>
          <p:spPr bwMode="auto">
            <a:xfrm>
              <a:off x="3283" y="2453"/>
              <a:ext cx="112" cy="189"/>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6" name="Rectangle 36"/>
            <p:cNvSpPr>
              <a:spLocks noChangeArrowheads="1"/>
            </p:cNvSpPr>
            <p:nvPr/>
          </p:nvSpPr>
          <p:spPr bwMode="auto">
            <a:xfrm>
              <a:off x="3287" y="2457"/>
              <a:ext cx="104" cy="182"/>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7" name="Rectangle 37"/>
            <p:cNvSpPr>
              <a:spLocks noChangeArrowheads="1"/>
            </p:cNvSpPr>
            <p:nvPr/>
          </p:nvSpPr>
          <p:spPr bwMode="auto">
            <a:xfrm>
              <a:off x="3471" y="1862"/>
              <a:ext cx="111" cy="780"/>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8" name="Rectangle 38"/>
            <p:cNvSpPr>
              <a:spLocks noChangeArrowheads="1"/>
            </p:cNvSpPr>
            <p:nvPr/>
          </p:nvSpPr>
          <p:spPr bwMode="auto">
            <a:xfrm>
              <a:off x="3474" y="1865"/>
              <a:ext cx="105" cy="774"/>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9" name="Rectangle 39"/>
            <p:cNvSpPr>
              <a:spLocks noChangeArrowheads="1"/>
            </p:cNvSpPr>
            <p:nvPr/>
          </p:nvSpPr>
          <p:spPr bwMode="auto">
            <a:xfrm>
              <a:off x="3582" y="2122"/>
              <a:ext cx="113" cy="520"/>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0" name="Rectangle 40"/>
            <p:cNvSpPr>
              <a:spLocks noChangeArrowheads="1"/>
            </p:cNvSpPr>
            <p:nvPr/>
          </p:nvSpPr>
          <p:spPr bwMode="auto">
            <a:xfrm>
              <a:off x="3586" y="2126"/>
              <a:ext cx="105" cy="513"/>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1" name="Rectangle 41"/>
            <p:cNvSpPr>
              <a:spLocks noChangeArrowheads="1"/>
            </p:cNvSpPr>
            <p:nvPr/>
          </p:nvSpPr>
          <p:spPr bwMode="auto">
            <a:xfrm>
              <a:off x="3695" y="2252"/>
              <a:ext cx="112" cy="390"/>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2" name="Rectangle 42"/>
            <p:cNvSpPr>
              <a:spLocks noChangeArrowheads="1"/>
            </p:cNvSpPr>
            <p:nvPr/>
          </p:nvSpPr>
          <p:spPr bwMode="auto">
            <a:xfrm>
              <a:off x="3699" y="2256"/>
              <a:ext cx="105" cy="383"/>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3" name="Rectangle 43"/>
            <p:cNvSpPr>
              <a:spLocks noChangeArrowheads="1"/>
            </p:cNvSpPr>
            <p:nvPr/>
          </p:nvSpPr>
          <p:spPr bwMode="auto">
            <a:xfrm>
              <a:off x="3807" y="2513"/>
              <a:ext cx="112" cy="129"/>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4" name="Rectangle 44"/>
            <p:cNvSpPr>
              <a:spLocks noChangeArrowheads="1"/>
            </p:cNvSpPr>
            <p:nvPr/>
          </p:nvSpPr>
          <p:spPr bwMode="auto">
            <a:xfrm>
              <a:off x="3811" y="2516"/>
              <a:ext cx="105" cy="123"/>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5" name="Rectangle 45"/>
            <p:cNvSpPr>
              <a:spLocks noChangeArrowheads="1"/>
            </p:cNvSpPr>
            <p:nvPr/>
          </p:nvSpPr>
          <p:spPr bwMode="auto">
            <a:xfrm>
              <a:off x="3995" y="2226"/>
              <a:ext cx="112" cy="41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6" name="Rectangle 46"/>
            <p:cNvSpPr>
              <a:spLocks noChangeArrowheads="1"/>
            </p:cNvSpPr>
            <p:nvPr/>
          </p:nvSpPr>
          <p:spPr bwMode="auto">
            <a:xfrm>
              <a:off x="3998" y="2230"/>
              <a:ext cx="105" cy="409"/>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7" name="Rectangle 47"/>
            <p:cNvSpPr>
              <a:spLocks noChangeArrowheads="1"/>
            </p:cNvSpPr>
            <p:nvPr/>
          </p:nvSpPr>
          <p:spPr bwMode="auto">
            <a:xfrm>
              <a:off x="4107" y="2226"/>
              <a:ext cx="112" cy="416"/>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8" name="Rectangle 48"/>
            <p:cNvSpPr>
              <a:spLocks noChangeArrowheads="1"/>
            </p:cNvSpPr>
            <p:nvPr/>
          </p:nvSpPr>
          <p:spPr bwMode="auto">
            <a:xfrm>
              <a:off x="4110" y="2230"/>
              <a:ext cx="106" cy="409"/>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9" name="Rectangle 49"/>
            <p:cNvSpPr>
              <a:spLocks noChangeArrowheads="1"/>
            </p:cNvSpPr>
            <p:nvPr/>
          </p:nvSpPr>
          <p:spPr bwMode="auto">
            <a:xfrm>
              <a:off x="4219" y="1393"/>
              <a:ext cx="112" cy="1249"/>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0" name="Rectangle 50"/>
            <p:cNvSpPr>
              <a:spLocks noChangeArrowheads="1"/>
            </p:cNvSpPr>
            <p:nvPr/>
          </p:nvSpPr>
          <p:spPr bwMode="auto">
            <a:xfrm>
              <a:off x="4223" y="1397"/>
              <a:ext cx="105" cy="1242"/>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1" name="Rectangle 51"/>
            <p:cNvSpPr>
              <a:spLocks noChangeArrowheads="1"/>
            </p:cNvSpPr>
            <p:nvPr/>
          </p:nvSpPr>
          <p:spPr bwMode="auto">
            <a:xfrm>
              <a:off x="4331" y="2226"/>
              <a:ext cx="113" cy="41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2" name="Rectangle 52"/>
            <p:cNvSpPr>
              <a:spLocks noChangeArrowheads="1"/>
            </p:cNvSpPr>
            <p:nvPr/>
          </p:nvSpPr>
          <p:spPr bwMode="auto">
            <a:xfrm>
              <a:off x="4335" y="2230"/>
              <a:ext cx="105" cy="409"/>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3" name="Rectangle 53"/>
            <p:cNvSpPr>
              <a:spLocks noChangeArrowheads="1"/>
            </p:cNvSpPr>
            <p:nvPr/>
          </p:nvSpPr>
          <p:spPr bwMode="auto">
            <a:xfrm>
              <a:off x="4519" y="1899"/>
              <a:ext cx="112" cy="743"/>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4" name="Rectangle 54"/>
            <p:cNvSpPr>
              <a:spLocks noChangeArrowheads="1"/>
            </p:cNvSpPr>
            <p:nvPr/>
          </p:nvSpPr>
          <p:spPr bwMode="auto">
            <a:xfrm>
              <a:off x="4523" y="1903"/>
              <a:ext cx="105" cy="736"/>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5" name="Rectangle 55"/>
            <p:cNvSpPr>
              <a:spLocks noChangeArrowheads="1"/>
            </p:cNvSpPr>
            <p:nvPr/>
          </p:nvSpPr>
          <p:spPr bwMode="auto">
            <a:xfrm>
              <a:off x="4631" y="1825"/>
              <a:ext cx="113" cy="817"/>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6" name="Rectangle 56"/>
            <p:cNvSpPr>
              <a:spLocks noChangeArrowheads="1"/>
            </p:cNvSpPr>
            <p:nvPr/>
          </p:nvSpPr>
          <p:spPr bwMode="auto">
            <a:xfrm>
              <a:off x="4635" y="1828"/>
              <a:ext cx="105" cy="811"/>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7" name="Rectangle 57"/>
            <p:cNvSpPr>
              <a:spLocks noChangeArrowheads="1"/>
            </p:cNvSpPr>
            <p:nvPr/>
          </p:nvSpPr>
          <p:spPr bwMode="auto">
            <a:xfrm>
              <a:off x="4744" y="1973"/>
              <a:ext cx="112" cy="669"/>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8" name="Rectangle 58"/>
            <p:cNvSpPr>
              <a:spLocks noChangeArrowheads="1"/>
            </p:cNvSpPr>
            <p:nvPr/>
          </p:nvSpPr>
          <p:spPr bwMode="auto">
            <a:xfrm>
              <a:off x="4747" y="1977"/>
              <a:ext cx="105" cy="662"/>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9" name="Rectangle 59"/>
            <p:cNvSpPr>
              <a:spLocks noChangeArrowheads="1"/>
            </p:cNvSpPr>
            <p:nvPr/>
          </p:nvSpPr>
          <p:spPr bwMode="auto">
            <a:xfrm>
              <a:off x="4856" y="2271"/>
              <a:ext cx="112" cy="37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0" name="Rectangle 60"/>
            <p:cNvSpPr>
              <a:spLocks noChangeArrowheads="1"/>
            </p:cNvSpPr>
            <p:nvPr/>
          </p:nvSpPr>
          <p:spPr bwMode="auto">
            <a:xfrm>
              <a:off x="4859" y="2275"/>
              <a:ext cx="106" cy="364"/>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1" name="Rectangle 61"/>
            <p:cNvSpPr>
              <a:spLocks noChangeArrowheads="1"/>
            </p:cNvSpPr>
            <p:nvPr/>
          </p:nvSpPr>
          <p:spPr bwMode="auto">
            <a:xfrm>
              <a:off x="5043" y="2494"/>
              <a:ext cx="113" cy="148"/>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2" name="Rectangle 62"/>
            <p:cNvSpPr>
              <a:spLocks noChangeArrowheads="1"/>
            </p:cNvSpPr>
            <p:nvPr/>
          </p:nvSpPr>
          <p:spPr bwMode="auto">
            <a:xfrm>
              <a:off x="5047" y="2497"/>
              <a:ext cx="105" cy="142"/>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3" name="Rectangle 63"/>
            <p:cNvSpPr>
              <a:spLocks noChangeArrowheads="1"/>
            </p:cNvSpPr>
            <p:nvPr/>
          </p:nvSpPr>
          <p:spPr bwMode="auto">
            <a:xfrm>
              <a:off x="5156" y="1899"/>
              <a:ext cx="112" cy="743"/>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4" name="Rectangle 64"/>
            <p:cNvSpPr>
              <a:spLocks noChangeArrowheads="1"/>
            </p:cNvSpPr>
            <p:nvPr/>
          </p:nvSpPr>
          <p:spPr bwMode="auto">
            <a:xfrm>
              <a:off x="5160" y="1903"/>
              <a:ext cx="104" cy="736"/>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5" name="Rectangle 65"/>
            <p:cNvSpPr>
              <a:spLocks noChangeArrowheads="1"/>
            </p:cNvSpPr>
            <p:nvPr/>
          </p:nvSpPr>
          <p:spPr bwMode="auto">
            <a:xfrm>
              <a:off x="5268" y="2197"/>
              <a:ext cx="112" cy="445"/>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6" name="Rectangle 66"/>
            <p:cNvSpPr>
              <a:spLocks noChangeArrowheads="1"/>
            </p:cNvSpPr>
            <p:nvPr/>
          </p:nvSpPr>
          <p:spPr bwMode="auto">
            <a:xfrm>
              <a:off x="5272" y="2200"/>
              <a:ext cx="105" cy="439"/>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7" name="Rectangle 67"/>
            <p:cNvSpPr>
              <a:spLocks noChangeArrowheads="1"/>
            </p:cNvSpPr>
            <p:nvPr/>
          </p:nvSpPr>
          <p:spPr bwMode="auto">
            <a:xfrm>
              <a:off x="5380" y="2048"/>
              <a:ext cx="113" cy="59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8" name="Rectangle 68"/>
            <p:cNvSpPr>
              <a:spLocks noChangeArrowheads="1"/>
            </p:cNvSpPr>
            <p:nvPr/>
          </p:nvSpPr>
          <p:spPr bwMode="auto">
            <a:xfrm>
              <a:off x="5384" y="2051"/>
              <a:ext cx="105" cy="588"/>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9" name="Rectangle 69"/>
            <p:cNvSpPr>
              <a:spLocks noChangeArrowheads="1"/>
            </p:cNvSpPr>
            <p:nvPr/>
          </p:nvSpPr>
          <p:spPr bwMode="auto">
            <a:xfrm>
              <a:off x="5680" y="2180"/>
              <a:ext cx="112" cy="462"/>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0" name="Rectangle 70"/>
            <p:cNvSpPr>
              <a:spLocks noChangeArrowheads="1"/>
            </p:cNvSpPr>
            <p:nvPr/>
          </p:nvSpPr>
          <p:spPr bwMode="auto">
            <a:xfrm>
              <a:off x="5684" y="2184"/>
              <a:ext cx="105" cy="455"/>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1" name="Rectangle 71"/>
            <p:cNvSpPr>
              <a:spLocks noChangeArrowheads="1"/>
            </p:cNvSpPr>
            <p:nvPr/>
          </p:nvSpPr>
          <p:spPr bwMode="auto">
            <a:xfrm>
              <a:off x="5792" y="2411"/>
              <a:ext cx="113" cy="231"/>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2" name="Rectangle 72"/>
            <p:cNvSpPr>
              <a:spLocks noChangeArrowheads="1"/>
            </p:cNvSpPr>
            <p:nvPr/>
          </p:nvSpPr>
          <p:spPr bwMode="auto">
            <a:xfrm>
              <a:off x="5796" y="2415"/>
              <a:ext cx="105" cy="224"/>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3" name="Rectangle 73"/>
            <p:cNvSpPr>
              <a:spLocks noChangeArrowheads="1"/>
            </p:cNvSpPr>
            <p:nvPr/>
          </p:nvSpPr>
          <p:spPr bwMode="auto">
            <a:xfrm>
              <a:off x="5905" y="1948"/>
              <a:ext cx="112" cy="69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4" name="Rectangle 74"/>
            <p:cNvSpPr>
              <a:spLocks noChangeArrowheads="1"/>
            </p:cNvSpPr>
            <p:nvPr/>
          </p:nvSpPr>
          <p:spPr bwMode="auto">
            <a:xfrm>
              <a:off x="5909" y="1952"/>
              <a:ext cx="104" cy="687"/>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5" name="Line 75"/>
            <p:cNvSpPr>
              <a:spLocks noChangeShapeType="1"/>
            </p:cNvSpPr>
            <p:nvPr/>
          </p:nvSpPr>
          <p:spPr bwMode="auto">
            <a:xfrm flipV="1">
              <a:off x="1746" y="433"/>
              <a:ext cx="0" cy="2209"/>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6" name="Line 76"/>
            <p:cNvSpPr>
              <a:spLocks noChangeShapeType="1"/>
            </p:cNvSpPr>
            <p:nvPr/>
          </p:nvSpPr>
          <p:spPr bwMode="auto">
            <a:xfrm flipH="1">
              <a:off x="1695" y="2642"/>
              <a:ext cx="51"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7" name="Rectangle 77"/>
            <p:cNvSpPr>
              <a:spLocks noChangeArrowheads="1"/>
            </p:cNvSpPr>
            <p:nvPr/>
          </p:nvSpPr>
          <p:spPr bwMode="auto">
            <a:xfrm rot="16200000">
              <a:off x="1557" y="2538"/>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78" name="Line 78"/>
            <p:cNvSpPr>
              <a:spLocks noChangeShapeType="1"/>
            </p:cNvSpPr>
            <p:nvPr/>
          </p:nvSpPr>
          <p:spPr bwMode="auto">
            <a:xfrm flipH="1">
              <a:off x="1695" y="2226"/>
              <a:ext cx="51"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9" name="Rectangle 79"/>
            <p:cNvSpPr>
              <a:spLocks noChangeArrowheads="1"/>
            </p:cNvSpPr>
            <p:nvPr/>
          </p:nvSpPr>
          <p:spPr bwMode="auto">
            <a:xfrm rot="16200000">
              <a:off x="1557" y="2161"/>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2</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80" name="Rectangle 80"/>
            <p:cNvSpPr>
              <a:spLocks noChangeArrowheads="1"/>
            </p:cNvSpPr>
            <p:nvPr/>
          </p:nvSpPr>
          <p:spPr bwMode="auto">
            <a:xfrm rot="16200000">
              <a:off x="1557" y="2089"/>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81" name="Line 81"/>
            <p:cNvSpPr>
              <a:spLocks noChangeShapeType="1"/>
            </p:cNvSpPr>
            <p:nvPr/>
          </p:nvSpPr>
          <p:spPr bwMode="auto">
            <a:xfrm flipH="1">
              <a:off x="1695" y="1810"/>
              <a:ext cx="51"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82" name="Rectangle 82"/>
            <p:cNvSpPr>
              <a:spLocks noChangeArrowheads="1"/>
            </p:cNvSpPr>
            <p:nvPr/>
          </p:nvSpPr>
          <p:spPr bwMode="auto">
            <a:xfrm rot="16200000">
              <a:off x="1557" y="1741"/>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4</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83" name="Rectangle 83"/>
            <p:cNvSpPr>
              <a:spLocks noChangeArrowheads="1"/>
            </p:cNvSpPr>
            <p:nvPr/>
          </p:nvSpPr>
          <p:spPr bwMode="auto">
            <a:xfrm rot="16200000">
              <a:off x="1557" y="1668"/>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84" name="Line 84"/>
            <p:cNvSpPr>
              <a:spLocks noChangeShapeType="1"/>
            </p:cNvSpPr>
            <p:nvPr/>
          </p:nvSpPr>
          <p:spPr bwMode="auto">
            <a:xfrm flipH="1">
              <a:off x="1695" y="1393"/>
              <a:ext cx="51"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85" name="Rectangle 85"/>
            <p:cNvSpPr>
              <a:spLocks noChangeArrowheads="1"/>
            </p:cNvSpPr>
            <p:nvPr/>
          </p:nvSpPr>
          <p:spPr bwMode="auto">
            <a:xfrm rot="16200000">
              <a:off x="1557" y="1331"/>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6</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86" name="Rectangle 86"/>
            <p:cNvSpPr>
              <a:spLocks noChangeArrowheads="1"/>
            </p:cNvSpPr>
            <p:nvPr/>
          </p:nvSpPr>
          <p:spPr bwMode="auto">
            <a:xfrm rot="16200000">
              <a:off x="1557" y="1259"/>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87" name="Line 87"/>
            <p:cNvSpPr>
              <a:spLocks noChangeShapeType="1"/>
            </p:cNvSpPr>
            <p:nvPr/>
          </p:nvSpPr>
          <p:spPr bwMode="auto">
            <a:xfrm flipH="1">
              <a:off x="1695" y="978"/>
              <a:ext cx="51"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88" name="Rectangle 88"/>
            <p:cNvSpPr>
              <a:spLocks noChangeArrowheads="1"/>
            </p:cNvSpPr>
            <p:nvPr/>
          </p:nvSpPr>
          <p:spPr bwMode="auto">
            <a:xfrm rot="16200000">
              <a:off x="1557" y="911"/>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8</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89" name="Rectangle 89"/>
            <p:cNvSpPr>
              <a:spLocks noChangeArrowheads="1"/>
            </p:cNvSpPr>
            <p:nvPr/>
          </p:nvSpPr>
          <p:spPr bwMode="auto">
            <a:xfrm rot="16200000">
              <a:off x="1557" y="840"/>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90" name="Line 90"/>
            <p:cNvSpPr>
              <a:spLocks noChangeShapeType="1"/>
            </p:cNvSpPr>
            <p:nvPr/>
          </p:nvSpPr>
          <p:spPr bwMode="auto">
            <a:xfrm flipH="1">
              <a:off x="1695" y="561"/>
              <a:ext cx="51"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91" name="Rectangle 91"/>
            <p:cNvSpPr>
              <a:spLocks noChangeArrowheads="1"/>
            </p:cNvSpPr>
            <p:nvPr/>
          </p:nvSpPr>
          <p:spPr bwMode="auto">
            <a:xfrm rot="16200000">
              <a:off x="1557" y="532"/>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1</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92" name="Rectangle 92"/>
            <p:cNvSpPr>
              <a:spLocks noChangeArrowheads="1"/>
            </p:cNvSpPr>
            <p:nvPr/>
          </p:nvSpPr>
          <p:spPr bwMode="auto">
            <a:xfrm rot="16200000">
              <a:off x="1557" y="462"/>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93" name="Rectangle 93"/>
            <p:cNvSpPr>
              <a:spLocks noChangeArrowheads="1"/>
            </p:cNvSpPr>
            <p:nvPr/>
          </p:nvSpPr>
          <p:spPr bwMode="auto">
            <a:xfrm rot="16200000">
              <a:off x="1557" y="390"/>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04" name="Rectangle 104"/>
            <p:cNvSpPr>
              <a:spLocks noChangeArrowheads="1"/>
            </p:cNvSpPr>
            <p:nvPr/>
          </p:nvSpPr>
          <p:spPr bwMode="auto">
            <a:xfrm rot="16200000">
              <a:off x="1440" y="1459"/>
              <a:ext cx="63"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 </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07" name="Rectangle 107"/>
            <p:cNvSpPr>
              <a:spLocks noChangeArrowheads="1"/>
            </p:cNvSpPr>
            <p:nvPr/>
          </p:nvSpPr>
          <p:spPr bwMode="auto">
            <a:xfrm rot="16200000">
              <a:off x="1440" y="1316"/>
              <a:ext cx="63"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 </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17" name="Line 117"/>
            <p:cNvSpPr>
              <a:spLocks noChangeShapeType="1"/>
            </p:cNvSpPr>
            <p:nvPr/>
          </p:nvSpPr>
          <p:spPr bwMode="auto">
            <a:xfrm>
              <a:off x="1746" y="2642"/>
              <a:ext cx="4422"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29" name="Rectangle 129"/>
            <p:cNvSpPr>
              <a:spLocks noChangeArrowheads="1"/>
            </p:cNvSpPr>
            <p:nvPr/>
          </p:nvSpPr>
          <p:spPr bwMode="auto">
            <a:xfrm rot="18900000">
              <a:off x="2163" y="3066"/>
              <a:ext cx="0"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36" name="Rectangle 136"/>
            <p:cNvSpPr>
              <a:spLocks noChangeArrowheads="1"/>
            </p:cNvSpPr>
            <p:nvPr/>
          </p:nvSpPr>
          <p:spPr bwMode="auto">
            <a:xfrm rot="18900000">
              <a:off x="2431" y="2774"/>
              <a:ext cx="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endParaRPr kumimoji="0" lang="de-DE" altLang="de-DE" sz="18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43" name="Rectangle 143"/>
            <p:cNvSpPr>
              <a:spLocks noChangeArrowheads="1"/>
            </p:cNvSpPr>
            <p:nvPr/>
          </p:nvSpPr>
          <p:spPr bwMode="auto">
            <a:xfrm rot="18900000">
              <a:off x="3165" y="2585"/>
              <a:ext cx="0"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77" name="Rectangle 177"/>
            <p:cNvSpPr>
              <a:spLocks noChangeArrowheads="1"/>
            </p:cNvSpPr>
            <p:nvPr/>
          </p:nvSpPr>
          <p:spPr bwMode="auto">
            <a:xfrm>
              <a:off x="1465" y="3779"/>
              <a:ext cx="477" cy="128"/>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sz="1200">
                <a:latin typeface="Verdana" panose="020B0604030504040204" pitchFamily="34" charset="0"/>
                <a:ea typeface="Verdana" panose="020B0604030504040204" pitchFamily="34" charset="0"/>
              </a:endParaRPr>
            </a:p>
          </p:txBody>
        </p:sp>
        <p:sp>
          <p:nvSpPr>
            <p:cNvPr id="179" name="Rectangle 179"/>
            <p:cNvSpPr>
              <a:spLocks noChangeArrowheads="1"/>
            </p:cNvSpPr>
            <p:nvPr/>
          </p:nvSpPr>
          <p:spPr bwMode="auto">
            <a:xfrm>
              <a:off x="3403" y="3760"/>
              <a:ext cx="477" cy="128"/>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sz="1200">
                <a:latin typeface="Verdana" panose="020B0604030504040204" pitchFamily="34" charset="0"/>
                <a:ea typeface="Verdana" panose="020B0604030504040204" pitchFamily="34" charset="0"/>
              </a:endParaRPr>
            </a:p>
          </p:txBody>
        </p:sp>
        <p:sp>
          <p:nvSpPr>
            <p:cNvPr id="181" name="Rectangle 181"/>
            <p:cNvSpPr>
              <a:spLocks noChangeArrowheads="1"/>
            </p:cNvSpPr>
            <p:nvPr/>
          </p:nvSpPr>
          <p:spPr bwMode="auto">
            <a:xfrm>
              <a:off x="1465" y="3958"/>
              <a:ext cx="477" cy="128"/>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sz="1200">
                <a:latin typeface="Verdana" panose="020B0604030504040204" pitchFamily="34" charset="0"/>
                <a:ea typeface="Verdana" panose="020B0604030504040204" pitchFamily="34" charset="0"/>
              </a:endParaRPr>
            </a:p>
          </p:txBody>
        </p:sp>
        <p:sp>
          <p:nvSpPr>
            <p:cNvPr id="183" name="Rectangle 183"/>
            <p:cNvSpPr>
              <a:spLocks noChangeArrowheads="1"/>
            </p:cNvSpPr>
            <p:nvPr/>
          </p:nvSpPr>
          <p:spPr bwMode="auto">
            <a:xfrm>
              <a:off x="3403" y="3939"/>
              <a:ext cx="477" cy="12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sz="1200">
                <a:latin typeface="Verdana" panose="020B0604030504040204" pitchFamily="34" charset="0"/>
                <a:ea typeface="Verdana" panose="020B0604030504040204" pitchFamily="34" charset="0"/>
              </a:endParaRPr>
            </a:p>
          </p:txBody>
        </p:sp>
        <p:sp>
          <p:nvSpPr>
            <p:cNvPr id="185" name="Rectangle 185"/>
            <p:cNvSpPr>
              <a:spLocks noChangeArrowheads="1"/>
            </p:cNvSpPr>
            <p:nvPr/>
          </p:nvSpPr>
          <p:spPr bwMode="auto">
            <a:xfrm>
              <a:off x="2055" y="3723"/>
              <a:ext cx="1331"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200" dirty="0" err="1">
                  <a:solidFill>
                    <a:srgbClr val="000000"/>
                  </a:solidFill>
                  <a:latin typeface="Verdana" panose="020B0604030504040204" pitchFamily="34" charset="0"/>
                  <a:ea typeface="Verdana" panose="020B0604030504040204" pitchFamily="34" charset="0"/>
                </a:rPr>
                <a:t>Domestic</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resource</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mobilization</a:t>
              </a:r>
              <a:r>
                <a:rPr lang="de-DE" altLang="de-DE" sz="1200" dirty="0">
                  <a:solidFill>
                    <a:srgbClr val="000000"/>
                  </a:solidFill>
                  <a:latin typeface="Verdana" panose="020B0604030504040204" pitchFamily="34" charset="0"/>
                  <a:ea typeface="Verdana" panose="020B0604030504040204" pitchFamily="34" charset="0"/>
                </a:rPr>
                <a:t> </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86" name="Rectangle 186"/>
            <p:cNvSpPr>
              <a:spLocks noChangeArrowheads="1"/>
            </p:cNvSpPr>
            <p:nvPr/>
          </p:nvSpPr>
          <p:spPr bwMode="auto">
            <a:xfrm>
              <a:off x="3941" y="3704"/>
              <a:ext cx="1731"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Budget </a:t>
              </a:r>
              <a:r>
                <a:rPr kumimoji="0" lang="de-DE" altLang="de-DE" sz="12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analysis</a:t>
              </a:r>
              <a:r>
                <a:rPr kumimoji="0" lang="de-DE" altLang="de-DE" sz="1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r>
                <a:rPr kumimoji="0" lang="de-DE" altLang="de-DE" sz="12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and</a:t>
              </a:r>
              <a:r>
                <a:rPr kumimoji="0" lang="de-DE" altLang="de-DE" sz="1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r>
                <a:rPr kumimoji="0" lang="de-DE" altLang="de-DE" sz="12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expenditure</a:t>
              </a:r>
              <a:r>
                <a:rPr kumimoji="0" lang="de-DE" altLang="de-DE" sz="1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r>
                <a:rPr kumimoji="0" lang="de-DE" altLang="de-DE" sz="12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tracking</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87" name="Rectangle 187"/>
            <p:cNvSpPr>
              <a:spLocks noChangeArrowheads="1"/>
            </p:cNvSpPr>
            <p:nvPr/>
          </p:nvSpPr>
          <p:spPr bwMode="auto">
            <a:xfrm>
              <a:off x="2055" y="3908"/>
              <a:ext cx="989"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Results-based</a:t>
              </a:r>
              <a:r>
                <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a:t>
              </a:r>
              <a:r>
                <a:rPr kumimoji="0" lang="de-DE" altLang="de-DE" sz="1200" b="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financing</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88" name="Rectangle 188"/>
            <p:cNvSpPr>
              <a:spLocks noChangeArrowheads="1"/>
            </p:cNvSpPr>
            <p:nvPr/>
          </p:nvSpPr>
          <p:spPr bwMode="auto">
            <a:xfrm>
              <a:off x="3941" y="3889"/>
              <a:ext cx="2315"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200" dirty="0">
                  <a:solidFill>
                    <a:srgbClr val="000000"/>
                  </a:solidFill>
                  <a:latin typeface="Verdana" panose="020B0604030504040204" pitchFamily="34" charset="0"/>
                  <a:ea typeface="Verdana" panose="020B0604030504040204" pitchFamily="34" charset="0"/>
                </a:rPr>
                <a:t>Analyzing investment cases and government strategies</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grpSp>
      <p:sp>
        <p:nvSpPr>
          <p:cNvPr id="189" name="Title 1">
            <a:extLst>
              <a:ext uri="{FF2B5EF4-FFF2-40B4-BE49-F238E27FC236}">
                <a16:creationId xmlns:a16="http://schemas.microsoft.com/office/drawing/2014/main" id="{03F88193-A62E-B34B-9691-915466B7854D}"/>
              </a:ext>
            </a:extLst>
          </p:cNvPr>
          <p:cNvSpPr txBox="1">
            <a:spLocks/>
          </p:cNvSpPr>
          <p:nvPr/>
        </p:nvSpPr>
        <p:spPr>
          <a:xfrm>
            <a:off x="170830" y="263682"/>
            <a:ext cx="11795759" cy="7249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Verdana" panose="020B0604030504040204" pitchFamily="34" charset="0"/>
                <a:ea typeface="Verdana" panose="020B0604030504040204" pitchFamily="34" charset="0"/>
              </a:rPr>
              <a:t>Organizational Knowledge of Health Financing (Continued)</a:t>
            </a:r>
          </a:p>
        </p:txBody>
      </p:sp>
      <p:sp>
        <p:nvSpPr>
          <p:cNvPr id="2" name="TextBox 1">
            <a:extLst>
              <a:ext uri="{FF2B5EF4-FFF2-40B4-BE49-F238E27FC236}">
                <a16:creationId xmlns:a16="http://schemas.microsoft.com/office/drawing/2014/main" id="{06B1CAAA-E6E5-9443-8A61-9546A9FB3F4C}"/>
              </a:ext>
            </a:extLst>
          </p:cNvPr>
          <p:cNvSpPr txBox="1"/>
          <p:nvPr/>
        </p:nvSpPr>
        <p:spPr>
          <a:xfrm>
            <a:off x="170830" y="6441441"/>
            <a:ext cx="5437490" cy="461665"/>
          </a:xfrm>
          <a:prstGeom prst="rect">
            <a:avLst/>
          </a:prstGeom>
          <a:noFill/>
        </p:spPr>
        <p:txBody>
          <a:bodyPr wrap="square" rtlCol="0">
            <a:spAutoFit/>
          </a:bodyPr>
          <a:lstStyle/>
          <a:p>
            <a:r>
              <a:rPr lang="en-US" sz="1200" dirty="0">
                <a:latin typeface="Verdana" panose="020B0604030504040204" pitchFamily="34" charset="0"/>
                <a:ea typeface="Verdana" panose="020B0604030504040204" pitchFamily="34" charset="0"/>
              </a:rPr>
              <a:t>*Analysis of countries with more than 5 responses</a:t>
            </a:r>
          </a:p>
          <a:p>
            <a:endParaRPr lang="en-US" sz="1200" dirty="0">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B3613C20-760F-4C4A-AC70-156290C486FB}"/>
              </a:ext>
            </a:extLst>
          </p:cNvPr>
          <p:cNvSpPr txBox="1"/>
          <p:nvPr/>
        </p:nvSpPr>
        <p:spPr>
          <a:xfrm>
            <a:off x="1569005" y="4828776"/>
            <a:ext cx="1344952" cy="276999"/>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Afghanistan</a:t>
            </a:r>
          </a:p>
        </p:txBody>
      </p:sp>
      <p:sp>
        <p:nvSpPr>
          <p:cNvPr id="175" name="TextBox 174">
            <a:extLst>
              <a:ext uri="{FF2B5EF4-FFF2-40B4-BE49-F238E27FC236}">
                <a16:creationId xmlns:a16="http://schemas.microsoft.com/office/drawing/2014/main" id="{AC4A48D6-33F3-6642-880F-00611E288EC2}"/>
              </a:ext>
            </a:extLst>
          </p:cNvPr>
          <p:cNvSpPr txBox="1"/>
          <p:nvPr/>
        </p:nvSpPr>
        <p:spPr>
          <a:xfrm>
            <a:off x="2711440" y="4837519"/>
            <a:ext cx="1561787" cy="276999"/>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Burkina Faso</a:t>
            </a:r>
          </a:p>
        </p:txBody>
      </p:sp>
      <p:sp>
        <p:nvSpPr>
          <p:cNvPr id="176" name="TextBox 175">
            <a:extLst>
              <a:ext uri="{FF2B5EF4-FFF2-40B4-BE49-F238E27FC236}">
                <a16:creationId xmlns:a16="http://schemas.microsoft.com/office/drawing/2014/main" id="{7A9768DB-B506-7149-BD6A-FA9300121C4E}"/>
              </a:ext>
            </a:extLst>
          </p:cNvPr>
          <p:cNvSpPr txBox="1"/>
          <p:nvPr/>
        </p:nvSpPr>
        <p:spPr>
          <a:xfrm>
            <a:off x="3703120" y="4814027"/>
            <a:ext cx="1468460" cy="276999"/>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Côte d’Ivoire</a:t>
            </a:r>
          </a:p>
        </p:txBody>
      </p:sp>
      <p:sp>
        <p:nvSpPr>
          <p:cNvPr id="178" name="TextBox 177">
            <a:extLst>
              <a:ext uri="{FF2B5EF4-FFF2-40B4-BE49-F238E27FC236}">
                <a16:creationId xmlns:a16="http://schemas.microsoft.com/office/drawing/2014/main" id="{D5FF9E1D-C908-0C49-B229-2166D65D59D5}"/>
              </a:ext>
            </a:extLst>
          </p:cNvPr>
          <p:cNvSpPr txBox="1"/>
          <p:nvPr/>
        </p:nvSpPr>
        <p:spPr>
          <a:xfrm>
            <a:off x="4849324" y="4772561"/>
            <a:ext cx="1078451" cy="276999"/>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Cameroon</a:t>
            </a:r>
          </a:p>
        </p:txBody>
      </p:sp>
      <p:sp>
        <p:nvSpPr>
          <p:cNvPr id="180" name="TextBox 179">
            <a:extLst>
              <a:ext uri="{FF2B5EF4-FFF2-40B4-BE49-F238E27FC236}">
                <a16:creationId xmlns:a16="http://schemas.microsoft.com/office/drawing/2014/main" id="{FE47C401-8E5A-1040-9583-8A41B3DBAE43}"/>
              </a:ext>
            </a:extLst>
          </p:cNvPr>
          <p:cNvSpPr txBox="1"/>
          <p:nvPr/>
        </p:nvSpPr>
        <p:spPr>
          <a:xfrm>
            <a:off x="5946099" y="4720747"/>
            <a:ext cx="1009651" cy="276999"/>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Nigeria</a:t>
            </a:r>
          </a:p>
        </p:txBody>
      </p:sp>
      <p:sp>
        <p:nvSpPr>
          <p:cNvPr id="182" name="TextBox 181">
            <a:extLst>
              <a:ext uri="{FF2B5EF4-FFF2-40B4-BE49-F238E27FC236}">
                <a16:creationId xmlns:a16="http://schemas.microsoft.com/office/drawing/2014/main" id="{44798877-4866-544E-A0B6-F691E5BE04E7}"/>
              </a:ext>
            </a:extLst>
          </p:cNvPr>
          <p:cNvSpPr txBox="1"/>
          <p:nvPr/>
        </p:nvSpPr>
        <p:spPr>
          <a:xfrm>
            <a:off x="6921810" y="4655969"/>
            <a:ext cx="1009651" cy="276999"/>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DRC</a:t>
            </a:r>
          </a:p>
        </p:txBody>
      </p:sp>
      <p:sp>
        <p:nvSpPr>
          <p:cNvPr id="184" name="TextBox 183">
            <a:extLst>
              <a:ext uri="{FF2B5EF4-FFF2-40B4-BE49-F238E27FC236}">
                <a16:creationId xmlns:a16="http://schemas.microsoft.com/office/drawing/2014/main" id="{A3C791B7-8B1E-224F-84AB-07F25591ACFA}"/>
              </a:ext>
            </a:extLst>
          </p:cNvPr>
          <p:cNvSpPr txBox="1"/>
          <p:nvPr/>
        </p:nvSpPr>
        <p:spPr>
          <a:xfrm>
            <a:off x="7928967" y="4761981"/>
            <a:ext cx="1083298" cy="276999"/>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Senegal</a:t>
            </a:r>
          </a:p>
        </p:txBody>
      </p:sp>
      <p:sp>
        <p:nvSpPr>
          <p:cNvPr id="190" name="TextBox 189">
            <a:extLst>
              <a:ext uri="{FF2B5EF4-FFF2-40B4-BE49-F238E27FC236}">
                <a16:creationId xmlns:a16="http://schemas.microsoft.com/office/drawing/2014/main" id="{319D76CB-BD88-5042-825F-E28FFB9086B4}"/>
              </a:ext>
            </a:extLst>
          </p:cNvPr>
          <p:cNvSpPr txBox="1"/>
          <p:nvPr/>
        </p:nvSpPr>
        <p:spPr>
          <a:xfrm>
            <a:off x="9077312" y="4771737"/>
            <a:ext cx="1083298" cy="276999"/>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Uganda</a:t>
            </a:r>
          </a:p>
        </p:txBody>
      </p:sp>
      <p:sp>
        <p:nvSpPr>
          <p:cNvPr id="191" name="TextBox 190">
            <a:extLst>
              <a:ext uri="{FF2B5EF4-FFF2-40B4-BE49-F238E27FC236}">
                <a16:creationId xmlns:a16="http://schemas.microsoft.com/office/drawing/2014/main" id="{27069192-469D-CB42-98E9-4130176B038B}"/>
              </a:ext>
            </a:extLst>
          </p:cNvPr>
          <p:cNvSpPr txBox="1"/>
          <p:nvPr/>
        </p:nvSpPr>
        <p:spPr>
          <a:xfrm>
            <a:off x="968384" y="1416395"/>
            <a:ext cx="460211" cy="3342714"/>
          </a:xfrm>
          <a:prstGeom prst="rect">
            <a:avLst/>
          </a:prstGeom>
          <a:noFill/>
        </p:spPr>
        <p:txBody>
          <a:bodyPr vert="vert270" wrap="square" lIns="90000" rtlCol="0">
            <a:spAutoFit/>
          </a:bodyPr>
          <a:lstStyle/>
          <a:p>
            <a:r>
              <a:rPr lang="en-US" dirty="0">
                <a:latin typeface="Verdana" panose="020B0604030504040204" pitchFamily="34" charset="0"/>
                <a:ea typeface="Verdana" panose="020B0604030504040204" pitchFamily="34" charset="0"/>
              </a:rPr>
              <a:t>Percentage of respondents</a:t>
            </a:r>
          </a:p>
        </p:txBody>
      </p:sp>
    </p:spTree>
    <p:extLst>
      <p:ext uri="{BB962C8B-B14F-4D97-AF65-F5344CB8AC3E}">
        <p14:creationId xmlns:p14="http://schemas.microsoft.com/office/powerpoint/2010/main" val="3470758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3E3FB-3FE6-FE4F-AFEF-A4CC0967BEA8}"/>
              </a:ext>
            </a:extLst>
          </p:cNvPr>
          <p:cNvSpPr>
            <a:spLocks noGrp="1"/>
          </p:cNvSpPr>
          <p:nvPr>
            <p:ph type="title"/>
          </p:nvPr>
        </p:nvSpPr>
        <p:spPr>
          <a:xfrm>
            <a:off x="213360" y="30163"/>
            <a:ext cx="11795759" cy="1325563"/>
          </a:xfrm>
        </p:spPr>
        <p:txBody>
          <a:bodyPr/>
          <a:lstStyle/>
          <a:p>
            <a:pPr algn="ctr"/>
            <a:r>
              <a:rPr lang="en-US" dirty="0"/>
              <a:t>Skills Needed to be Strengthened</a:t>
            </a:r>
          </a:p>
        </p:txBody>
      </p:sp>
      <p:graphicFrame>
        <p:nvGraphicFramePr>
          <p:cNvPr id="4" name="Chart 3">
            <a:extLst>
              <a:ext uri="{FF2B5EF4-FFF2-40B4-BE49-F238E27FC236}">
                <a16:creationId xmlns:a16="http://schemas.microsoft.com/office/drawing/2014/main" id="{506D8FC4-13D0-F94B-AEE0-E8DB0504EE09}"/>
              </a:ext>
            </a:extLst>
          </p:cNvPr>
          <p:cNvGraphicFramePr>
            <a:graphicFrameLocks/>
          </p:cNvGraphicFramePr>
          <p:nvPr>
            <p:extLst>
              <p:ext uri="{D42A27DB-BD31-4B8C-83A1-F6EECF244321}">
                <p14:modId xmlns:p14="http://schemas.microsoft.com/office/powerpoint/2010/main" val="130783807"/>
              </p:ext>
            </p:extLst>
          </p:nvPr>
        </p:nvGraphicFramePr>
        <p:xfrm>
          <a:off x="728311" y="1462242"/>
          <a:ext cx="10735377" cy="47941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54026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3" name="Group 4">
            <a:extLst>
              <a:ext uri="{FF2B5EF4-FFF2-40B4-BE49-F238E27FC236}">
                <a16:creationId xmlns:a16="http://schemas.microsoft.com/office/drawing/2014/main" id="{808A06ED-BBDA-8A4E-9857-5F90C8CCF0DF}"/>
              </a:ext>
            </a:extLst>
          </p:cNvPr>
          <p:cNvGrpSpPr>
            <a:grpSpLocks noChangeAspect="1"/>
          </p:cNvGrpSpPr>
          <p:nvPr/>
        </p:nvGrpSpPr>
        <p:grpSpPr bwMode="auto">
          <a:xfrm>
            <a:off x="213360" y="953847"/>
            <a:ext cx="11414559" cy="6568910"/>
            <a:chOff x="576" y="0"/>
            <a:chExt cx="6048" cy="4482"/>
          </a:xfrm>
        </p:grpSpPr>
        <p:sp>
          <p:nvSpPr>
            <p:cNvPr id="84" name="AutoShape 3">
              <a:extLst>
                <a:ext uri="{FF2B5EF4-FFF2-40B4-BE49-F238E27FC236}">
                  <a16:creationId xmlns:a16="http://schemas.microsoft.com/office/drawing/2014/main" id="{BBF9E5D3-3950-6F46-9B92-D2F2E874C9FC}"/>
                </a:ext>
              </a:extLst>
            </p:cNvPr>
            <p:cNvSpPr>
              <a:spLocks noChangeAspect="1" noChangeArrowheads="1" noTextEdit="1"/>
            </p:cNvSpPr>
            <p:nvPr/>
          </p:nvSpPr>
          <p:spPr bwMode="auto">
            <a:xfrm>
              <a:off x="576" y="0"/>
              <a:ext cx="6048" cy="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8">
              <a:extLst>
                <a:ext uri="{FF2B5EF4-FFF2-40B4-BE49-F238E27FC236}">
                  <a16:creationId xmlns:a16="http://schemas.microsoft.com/office/drawing/2014/main" id="{7286EFC6-1790-E54B-9BAA-296250920F58}"/>
                </a:ext>
              </a:extLst>
            </p:cNvPr>
            <p:cNvSpPr>
              <a:spLocks noChangeArrowheads="1"/>
            </p:cNvSpPr>
            <p:nvPr/>
          </p:nvSpPr>
          <p:spPr bwMode="auto">
            <a:xfrm>
              <a:off x="1137" y="300"/>
              <a:ext cx="5189" cy="25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9">
              <a:extLst>
                <a:ext uri="{FF2B5EF4-FFF2-40B4-BE49-F238E27FC236}">
                  <a16:creationId xmlns:a16="http://schemas.microsoft.com/office/drawing/2014/main" id="{9151099B-5259-1243-8A73-FC220F74E4C2}"/>
                </a:ext>
              </a:extLst>
            </p:cNvPr>
            <p:cNvSpPr>
              <a:spLocks noChangeArrowheads="1"/>
            </p:cNvSpPr>
            <p:nvPr/>
          </p:nvSpPr>
          <p:spPr bwMode="auto">
            <a:xfrm>
              <a:off x="1141" y="304"/>
              <a:ext cx="5181" cy="2506"/>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Line 10">
              <a:extLst>
                <a:ext uri="{FF2B5EF4-FFF2-40B4-BE49-F238E27FC236}">
                  <a16:creationId xmlns:a16="http://schemas.microsoft.com/office/drawing/2014/main" id="{1228497C-7B6C-014D-9123-0DD4544829A9}"/>
                </a:ext>
              </a:extLst>
            </p:cNvPr>
            <p:cNvSpPr>
              <a:spLocks noChangeShapeType="1"/>
            </p:cNvSpPr>
            <p:nvPr/>
          </p:nvSpPr>
          <p:spPr bwMode="auto">
            <a:xfrm>
              <a:off x="1137" y="2814"/>
              <a:ext cx="5189" cy="0"/>
            </a:xfrm>
            <a:prstGeom prst="line">
              <a:avLst/>
            </a:prstGeom>
            <a:noFill/>
            <a:ln w="20638"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Line 11">
              <a:extLst>
                <a:ext uri="{FF2B5EF4-FFF2-40B4-BE49-F238E27FC236}">
                  <a16:creationId xmlns:a16="http://schemas.microsoft.com/office/drawing/2014/main" id="{0CB2D681-E385-6B4F-AC03-67F04309A994}"/>
                </a:ext>
              </a:extLst>
            </p:cNvPr>
            <p:cNvSpPr>
              <a:spLocks noChangeShapeType="1"/>
            </p:cNvSpPr>
            <p:nvPr/>
          </p:nvSpPr>
          <p:spPr bwMode="auto">
            <a:xfrm>
              <a:off x="1137" y="2340"/>
              <a:ext cx="5189" cy="0"/>
            </a:xfrm>
            <a:prstGeom prst="line">
              <a:avLst/>
            </a:prstGeom>
            <a:noFill/>
            <a:ln w="20638"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Line 12">
              <a:extLst>
                <a:ext uri="{FF2B5EF4-FFF2-40B4-BE49-F238E27FC236}">
                  <a16:creationId xmlns:a16="http://schemas.microsoft.com/office/drawing/2014/main" id="{CFA2C9A2-4EE3-1F4E-A887-653E55A76422}"/>
                </a:ext>
              </a:extLst>
            </p:cNvPr>
            <p:cNvSpPr>
              <a:spLocks noChangeShapeType="1"/>
            </p:cNvSpPr>
            <p:nvPr/>
          </p:nvSpPr>
          <p:spPr bwMode="auto">
            <a:xfrm>
              <a:off x="1137" y="1866"/>
              <a:ext cx="5189" cy="0"/>
            </a:xfrm>
            <a:prstGeom prst="line">
              <a:avLst/>
            </a:prstGeom>
            <a:noFill/>
            <a:ln w="20638"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Line 13">
              <a:extLst>
                <a:ext uri="{FF2B5EF4-FFF2-40B4-BE49-F238E27FC236}">
                  <a16:creationId xmlns:a16="http://schemas.microsoft.com/office/drawing/2014/main" id="{F659E03F-62E4-5948-8274-374AEC5F5780}"/>
                </a:ext>
              </a:extLst>
            </p:cNvPr>
            <p:cNvSpPr>
              <a:spLocks noChangeShapeType="1"/>
            </p:cNvSpPr>
            <p:nvPr/>
          </p:nvSpPr>
          <p:spPr bwMode="auto">
            <a:xfrm>
              <a:off x="1137" y="1393"/>
              <a:ext cx="5189" cy="0"/>
            </a:xfrm>
            <a:prstGeom prst="line">
              <a:avLst/>
            </a:prstGeom>
            <a:noFill/>
            <a:ln w="20638"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Line 14">
              <a:extLst>
                <a:ext uri="{FF2B5EF4-FFF2-40B4-BE49-F238E27FC236}">
                  <a16:creationId xmlns:a16="http://schemas.microsoft.com/office/drawing/2014/main" id="{A5641672-98AA-9643-B92E-352229D875BA}"/>
                </a:ext>
              </a:extLst>
            </p:cNvPr>
            <p:cNvSpPr>
              <a:spLocks noChangeShapeType="1"/>
            </p:cNvSpPr>
            <p:nvPr/>
          </p:nvSpPr>
          <p:spPr bwMode="auto">
            <a:xfrm>
              <a:off x="1137" y="920"/>
              <a:ext cx="5189" cy="0"/>
            </a:xfrm>
            <a:prstGeom prst="line">
              <a:avLst/>
            </a:prstGeom>
            <a:noFill/>
            <a:ln w="20638"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Line 15">
              <a:extLst>
                <a:ext uri="{FF2B5EF4-FFF2-40B4-BE49-F238E27FC236}">
                  <a16:creationId xmlns:a16="http://schemas.microsoft.com/office/drawing/2014/main" id="{A347D639-2819-E14E-9C58-D8F495FE23C2}"/>
                </a:ext>
              </a:extLst>
            </p:cNvPr>
            <p:cNvSpPr>
              <a:spLocks noChangeShapeType="1"/>
            </p:cNvSpPr>
            <p:nvPr/>
          </p:nvSpPr>
          <p:spPr bwMode="auto">
            <a:xfrm>
              <a:off x="1137" y="446"/>
              <a:ext cx="5189" cy="0"/>
            </a:xfrm>
            <a:prstGeom prst="line">
              <a:avLst/>
            </a:prstGeom>
            <a:noFill/>
            <a:ln w="20638"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Rectangle 16">
              <a:extLst>
                <a:ext uri="{FF2B5EF4-FFF2-40B4-BE49-F238E27FC236}">
                  <a16:creationId xmlns:a16="http://schemas.microsoft.com/office/drawing/2014/main" id="{8373FA27-B783-F140-93BE-A32FB2D20F0E}"/>
                </a:ext>
              </a:extLst>
            </p:cNvPr>
            <p:cNvSpPr>
              <a:spLocks noChangeArrowheads="1"/>
            </p:cNvSpPr>
            <p:nvPr/>
          </p:nvSpPr>
          <p:spPr bwMode="auto">
            <a:xfrm>
              <a:off x="1304" y="2288"/>
              <a:ext cx="106" cy="52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17">
              <a:extLst>
                <a:ext uri="{FF2B5EF4-FFF2-40B4-BE49-F238E27FC236}">
                  <a16:creationId xmlns:a16="http://schemas.microsoft.com/office/drawing/2014/main" id="{51651821-06E6-2A4D-8E8F-08CB106B4E8D}"/>
                </a:ext>
              </a:extLst>
            </p:cNvPr>
            <p:cNvSpPr>
              <a:spLocks noChangeArrowheads="1"/>
            </p:cNvSpPr>
            <p:nvPr/>
          </p:nvSpPr>
          <p:spPr bwMode="auto">
            <a:xfrm>
              <a:off x="1308" y="2292"/>
              <a:ext cx="97" cy="518"/>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Rectangle 18">
              <a:extLst>
                <a:ext uri="{FF2B5EF4-FFF2-40B4-BE49-F238E27FC236}">
                  <a16:creationId xmlns:a16="http://schemas.microsoft.com/office/drawing/2014/main" id="{03B60AD9-E3A7-834B-9A9E-574C48CB5F44}"/>
                </a:ext>
              </a:extLst>
            </p:cNvPr>
            <p:cNvSpPr>
              <a:spLocks noChangeArrowheads="1"/>
            </p:cNvSpPr>
            <p:nvPr/>
          </p:nvSpPr>
          <p:spPr bwMode="auto">
            <a:xfrm>
              <a:off x="1410" y="2024"/>
              <a:ext cx="105" cy="790"/>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19">
              <a:extLst>
                <a:ext uri="{FF2B5EF4-FFF2-40B4-BE49-F238E27FC236}">
                  <a16:creationId xmlns:a16="http://schemas.microsoft.com/office/drawing/2014/main" id="{F29BDA99-43FD-6144-85E3-326C34BBCBD6}"/>
                </a:ext>
              </a:extLst>
            </p:cNvPr>
            <p:cNvSpPr>
              <a:spLocks noChangeArrowheads="1"/>
            </p:cNvSpPr>
            <p:nvPr/>
          </p:nvSpPr>
          <p:spPr bwMode="auto">
            <a:xfrm>
              <a:off x="1414" y="2029"/>
              <a:ext cx="97" cy="781"/>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Rectangle 20">
              <a:extLst>
                <a:ext uri="{FF2B5EF4-FFF2-40B4-BE49-F238E27FC236}">
                  <a16:creationId xmlns:a16="http://schemas.microsoft.com/office/drawing/2014/main" id="{41B18818-CB85-C943-82FA-E84573468683}"/>
                </a:ext>
              </a:extLst>
            </p:cNvPr>
            <p:cNvSpPr>
              <a:spLocks noChangeArrowheads="1"/>
            </p:cNvSpPr>
            <p:nvPr/>
          </p:nvSpPr>
          <p:spPr bwMode="auto">
            <a:xfrm>
              <a:off x="1515" y="2288"/>
              <a:ext cx="106" cy="526"/>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Rectangle 21">
              <a:extLst>
                <a:ext uri="{FF2B5EF4-FFF2-40B4-BE49-F238E27FC236}">
                  <a16:creationId xmlns:a16="http://schemas.microsoft.com/office/drawing/2014/main" id="{066DAF80-1DFD-0945-9103-324A8102CDD7}"/>
                </a:ext>
              </a:extLst>
            </p:cNvPr>
            <p:cNvSpPr>
              <a:spLocks noChangeArrowheads="1"/>
            </p:cNvSpPr>
            <p:nvPr/>
          </p:nvSpPr>
          <p:spPr bwMode="auto">
            <a:xfrm>
              <a:off x="1520" y="2292"/>
              <a:ext cx="96" cy="518"/>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Rectangle 22">
              <a:extLst>
                <a:ext uri="{FF2B5EF4-FFF2-40B4-BE49-F238E27FC236}">
                  <a16:creationId xmlns:a16="http://schemas.microsoft.com/office/drawing/2014/main" id="{130180D9-3337-8149-A768-5B30F3871DE3}"/>
                </a:ext>
              </a:extLst>
            </p:cNvPr>
            <p:cNvSpPr>
              <a:spLocks noChangeArrowheads="1"/>
            </p:cNvSpPr>
            <p:nvPr/>
          </p:nvSpPr>
          <p:spPr bwMode="auto">
            <a:xfrm>
              <a:off x="1621" y="2024"/>
              <a:ext cx="105" cy="79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Rectangle 23">
              <a:extLst>
                <a:ext uri="{FF2B5EF4-FFF2-40B4-BE49-F238E27FC236}">
                  <a16:creationId xmlns:a16="http://schemas.microsoft.com/office/drawing/2014/main" id="{4941F64B-908B-8C44-8CF1-8C6413855990}"/>
                </a:ext>
              </a:extLst>
            </p:cNvPr>
            <p:cNvSpPr>
              <a:spLocks noChangeArrowheads="1"/>
            </p:cNvSpPr>
            <p:nvPr/>
          </p:nvSpPr>
          <p:spPr bwMode="auto">
            <a:xfrm>
              <a:off x="1625" y="2029"/>
              <a:ext cx="97" cy="781"/>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Rectangle 24">
              <a:extLst>
                <a:ext uri="{FF2B5EF4-FFF2-40B4-BE49-F238E27FC236}">
                  <a16:creationId xmlns:a16="http://schemas.microsoft.com/office/drawing/2014/main" id="{0FD9AF5D-10A9-B340-8B8E-97952DD12AC0}"/>
                </a:ext>
              </a:extLst>
            </p:cNvPr>
            <p:cNvSpPr>
              <a:spLocks noChangeArrowheads="1"/>
            </p:cNvSpPr>
            <p:nvPr/>
          </p:nvSpPr>
          <p:spPr bwMode="auto">
            <a:xfrm>
              <a:off x="1938" y="1539"/>
              <a:ext cx="105" cy="1275"/>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Rectangle 25">
              <a:extLst>
                <a:ext uri="{FF2B5EF4-FFF2-40B4-BE49-F238E27FC236}">
                  <a16:creationId xmlns:a16="http://schemas.microsoft.com/office/drawing/2014/main" id="{3FF73839-CA5E-714F-8AC5-8A7B84E949B3}"/>
                </a:ext>
              </a:extLst>
            </p:cNvPr>
            <p:cNvSpPr>
              <a:spLocks noChangeArrowheads="1"/>
            </p:cNvSpPr>
            <p:nvPr/>
          </p:nvSpPr>
          <p:spPr bwMode="auto">
            <a:xfrm>
              <a:off x="1941" y="1543"/>
              <a:ext cx="98" cy="1267"/>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26">
              <a:extLst>
                <a:ext uri="{FF2B5EF4-FFF2-40B4-BE49-F238E27FC236}">
                  <a16:creationId xmlns:a16="http://schemas.microsoft.com/office/drawing/2014/main" id="{5184CF26-6996-5B45-A5A2-2B2D7369DFA9}"/>
                </a:ext>
              </a:extLst>
            </p:cNvPr>
            <p:cNvSpPr>
              <a:spLocks noChangeArrowheads="1"/>
            </p:cNvSpPr>
            <p:nvPr/>
          </p:nvSpPr>
          <p:spPr bwMode="auto">
            <a:xfrm>
              <a:off x="2043" y="1539"/>
              <a:ext cx="105" cy="1275"/>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Rectangle 27">
              <a:extLst>
                <a:ext uri="{FF2B5EF4-FFF2-40B4-BE49-F238E27FC236}">
                  <a16:creationId xmlns:a16="http://schemas.microsoft.com/office/drawing/2014/main" id="{2DD5C48B-8BFC-E740-8FB1-4390DC431798}"/>
                </a:ext>
              </a:extLst>
            </p:cNvPr>
            <p:cNvSpPr>
              <a:spLocks noChangeArrowheads="1"/>
            </p:cNvSpPr>
            <p:nvPr/>
          </p:nvSpPr>
          <p:spPr bwMode="auto">
            <a:xfrm>
              <a:off x="2047" y="1543"/>
              <a:ext cx="97" cy="1267"/>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28">
              <a:extLst>
                <a:ext uri="{FF2B5EF4-FFF2-40B4-BE49-F238E27FC236}">
                  <a16:creationId xmlns:a16="http://schemas.microsoft.com/office/drawing/2014/main" id="{0857787B-D9A7-1940-867F-7B530693F76E}"/>
                </a:ext>
              </a:extLst>
            </p:cNvPr>
            <p:cNvSpPr>
              <a:spLocks noChangeArrowheads="1"/>
            </p:cNvSpPr>
            <p:nvPr/>
          </p:nvSpPr>
          <p:spPr bwMode="auto">
            <a:xfrm>
              <a:off x="2148" y="1539"/>
              <a:ext cx="106" cy="1275"/>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29">
              <a:extLst>
                <a:ext uri="{FF2B5EF4-FFF2-40B4-BE49-F238E27FC236}">
                  <a16:creationId xmlns:a16="http://schemas.microsoft.com/office/drawing/2014/main" id="{76B24E7F-C208-F946-9833-B1D29B1B5A0E}"/>
                </a:ext>
              </a:extLst>
            </p:cNvPr>
            <p:cNvSpPr>
              <a:spLocks noChangeArrowheads="1"/>
            </p:cNvSpPr>
            <p:nvPr/>
          </p:nvSpPr>
          <p:spPr bwMode="auto">
            <a:xfrm>
              <a:off x="2153" y="1543"/>
              <a:ext cx="96" cy="1267"/>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30">
              <a:extLst>
                <a:ext uri="{FF2B5EF4-FFF2-40B4-BE49-F238E27FC236}">
                  <a16:creationId xmlns:a16="http://schemas.microsoft.com/office/drawing/2014/main" id="{62BAF717-6DF0-BB40-906E-C39786A60AFD}"/>
                </a:ext>
              </a:extLst>
            </p:cNvPr>
            <p:cNvSpPr>
              <a:spLocks noChangeArrowheads="1"/>
            </p:cNvSpPr>
            <p:nvPr/>
          </p:nvSpPr>
          <p:spPr bwMode="auto">
            <a:xfrm>
              <a:off x="2254" y="1721"/>
              <a:ext cx="105" cy="109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Rectangle 31">
              <a:extLst>
                <a:ext uri="{FF2B5EF4-FFF2-40B4-BE49-F238E27FC236}">
                  <a16:creationId xmlns:a16="http://schemas.microsoft.com/office/drawing/2014/main" id="{4A4236B7-09C3-D047-9685-ADD29C8480E8}"/>
                </a:ext>
              </a:extLst>
            </p:cNvPr>
            <p:cNvSpPr>
              <a:spLocks noChangeArrowheads="1"/>
            </p:cNvSpPr>
            <p:nvPr/>
          </p:nvSpPr>
          <p:spPr bwMode="auto">
            <a:xfrm>
              <a:off x="2258" y="1725"/>
              <a:ext cx="98" cy="1085"/>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32">
              <a:extLst>
                <a:ext uri="{FF2B5EF4-FFF2-40B4-BE49-F238E27FC236}">
                  <a16:creationId xmlns:a16="http://schemas.microsoft.com/office/drawing/2014/main" id="{61395841-3BC9-FB49-9F77-FBCB5FC37FB3}"/>
                </a:ext>
              </a:extLst>
            </p:cNvPr>
            <p:cNvSpPr>
              <a:spLocks noChangeArrowheads="1"/>
            </p:cNvSpPr>
            <p:nvPr/>
          </p:nvSpPr>
          <p:spPr bwMode="auto">
            <a:xfrm>
              <a:off x="2571" y="1738"/>
              <a:ext cx="105" cy="107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Rectangle 33">
              <a:extLst>
                <a:ext uri="{FF2B5EF4-FFF2-40B4-BE49-F238E27FC236}">
                  <a16:creationId xmlns:a16="http://schemas.microsoft.com/office/drawing/2014/main" id="{200E2668-5942-CF41-8C7E-EFD3C2659DEC}"/>
                </a:ext>
              </a:extLst>
            </p:cNvPr>
            <p:cNvSpPr>
              <a:spLocks noChangeArrowheads="1"/>
            </p:cNvSpPr>
            <p:nvPr/>
          </p:nvSpPr>
          <p:spPr bwMode="auto">
            <a:xfrm>
              <a:off x="2574" y="1742"/>
              <a:ext cx="98" cy="1068"/>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34">
              <a:extLst>
                <a:ext uri="{FF2B5EF4-FFF2-40B4-BE49-F238E27FC236}">
                  <a16:creationId xmlns:a16="http://schemas.microsoft.com/office/drawing/2014/main" id="{BFE41098-51BB-D84D-BD4C-8DBF7E561609}"/>
                </a:ext>
              </a:extLst>
            </p:cNvPr>
            <p:cNvSpPr>
              <a:spLocks noChangeArrowheads="1"/>
            </p:cNvSpPr>
            <p:nvPr/>
          </p:nvSpPr>
          <p:spPr bwMode="auto">
            <a:xfrm>
              <a:off x="2676" y="1953"/>
              <a:ext cx="106" cy="861"/>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Rectangle 35">
              <a:extLst>
                <a:ext uri="{FF2B5EF4-FFF2-40B4-BE49-F238E27FC236}">
                  <a16:creationId xmlns:a16="http://schemas.microsoft.com/office/drawing/2014/main" id="{AB77983C-B7E7-004F-9BF6-4BA8CC4CC3F5}"/>
                </a:ext>
              </a:extLst>
            </p:cNvPr>
            <p:cNvSpPr>
              <a:spLocks noChangeArrowheads="1"/>
            </p:cNvSpPr>
            <p:nvPr/>
          </p:nvSpPr>
          <p:spPr bwMode="auto">
            <a:xfrm>
              <a:off x="2681" y="1957"/>
              <a:ext cx="96" cy="853"/>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Rectangle 36">
              <a:extLst>
                <a:ext uri="{FF2B5EF4-FFF2-40B4-BE49-F238E27FC236}">
                  <a16:creationId xmlns:a16="http://schemas.microsoft.com/office/drawing/2014/main" id="{7F0CABFB-29E3-E947-9107-D7EDB99EACB9}"/>
                </a:ext>
              </a:extLst>
            </p:cNvPr>
            <p:cNvSpPr>
              <a:spLocks noChangeArrowheads="1"/>
            </p:cNvSpPr>
            <p:nvPr/>
          </p:nvSpPr>
          <p:spPr bwMode="auto">
            <a:xfrm>
              <a:off x="2782" y="1522"/>
              <a:ext cx="105" cy="1292"/>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37">
              <a:extLst>
                <a:ext uri="{FF2B5EF4-FFF2-40B4-BE49-F238E27FC236}">
                  <a16:creationId xmlns:a16="http://schemas.microsoft.com/office/drawing/2014/main" id="{3B2C516A-ABF4-3049-9226-B0F18A556AF1}"/>
                </a:ext>
              </a:extLst>
            </p:cNvPr>
            <p:cNvSpPr>
              <a:spLocks noChangeArrowheads="1"/>
            </p:cNvSpPr>
            <p:nvPr/>
          </p:nvSpPr>
          <p:spPr bwMode="auto">
            <a:xfrm>
              <a:off x="2786" y="1527"/>
              <a:ext cx="97" cy="1283"/>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Rectangle 38">
              <a:extLst>
                <a:ext uri="{FF2B5EF4-FFF2-40B4-BE49-F238E27FC236}">
                  <a16:creationId xmlns:a16="http://schemas.microsoft.com/office/drawing/2014/main" id="{088B5E36-0AB3-9F45-9679-F0674488E2C8}"/>
                </a:ext>
              </a:extLst>
            </p:cNvPr>
            <p:cNvSpPr>
              <a:spLocks noChangeArrowheads="1"/>
            </p:cNvSpPr>
            <p:nvPr/>
          </p:nvSpPr>
          <p:spPr bwMode="auto">
            <a:xfrm>
              <a:off x="2887" y="1953"/>
              <a:ext cx="106" cy="86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Rectangle 39">
              <a:extLst>
                <a:ext uri="{FF2B5EF4-FFF2-40B4-BE49-F238E27FC236}">
                  <a16:creationId xmlns:a16="http://schemas.microsoft.com/office/drawing/2014/main" id="{405485DA-79CB-A946-88EA-6CC467B1ECBF}"/>
                </a:ext>
              </a:extLst>
            </p:cNvPr>
            <p:cNvSpPr>
              <a:spLocks noChangeArrowheads="1"/>
            </p:cNvSpPr>
            <p:nvPr/>
          </p:nvSpPr>
          <p:spPr bwMode="auto">
            <a:xfrm>
              <a:off x="2891" y="1957"/>
              <a:ext cx="98" cy="853"/>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40">
              <a:extLst>
                <a:ext uri="{FF2B5EF4-FFF2-40B4-BE49-F238E27FC236}">
                  <a16:creationId xmlns:a16="http://schemas.microsoft.com/office/drawing/2014/main" id="{1915D7BD-2A41-3549-8E48-58026664E108}"/>
                </a:ext>
              </a:extLst>
            </p:cNvPr>
            <p:cNvSpPr>
              <a:spLocks noChangeArrowheads="1"/>
            </p:cNvSpPr>
            <p:nvPr/>
          </p:nvSpPr>
          <p:spPr bwMode="auto">
            <a:xfrm>
              <a:off x="3204" y="1186"/>
              <a:ext cx="105" cy="1628"/>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Rectangle 41">
              <a:extLst>
                <a:ext uri="{FF2B5EF4-FFF2-40B4-BE49-F238E27FC236}">
                  <a16:creationId xmlns:a16="http://schemas.microsoft.com/office/drawing/2014/main" id="{8FB6AA2B-0FE9-F24D-9714-A320192E9CE0}"/>
                </a:ext>
              </a:extLst>
            </p:cNvPr>
            <p:cNvSpPr>
              <a:spLocks noChangeArrowheads="1"/>
            </p:cNvSpPr>
            <p:nvPr/>
          </p:nvSpPr>
          <p:spPr bwMode="auto">
            <a:xfrm>
              <a:off x="3208" y="1190"/>
              <a:ext cx="97" cy="1620"/>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42">
              <a:extLst>
                <a:ext uri="{FF2B5EF4-FFF2-40B4-BE49-F238E27FC236}">
                  <a16:creationId xmlns:a16="http://schemas.microsoft.com/office/drawing/2014/main" id="{43A3C785-2DD7-0745-B55E-3F8C134B24FC}"/>
                </a:ext>
              </a:extLst>
            </p:cNvPr>
            <p:cNvSpPr>
              <a:spLocks noChangeArrowheads="1"/>
            </p:cNvSpPr>
            <p:nvPr/>
          </p:nvSpPr>
          <p:spPr bwMode="auto">
            <a:xfrm>
              <a:off x="3309" y="1186"/>
              <a:ext cx="106" cy="1628"/>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Rectangle 43">
              <a:extLst>
                <a:ext uri="{FF2B5EF4-FFF2-40B4-BE49-F238E27FC236}">
                  <a16:creationId xmlns:a16="http://schemas.microsoft.com/office/drawing/2014/main" id="{77DA09DE-0382-144B-83D2-BF628E9A0017}"/>
                </a:ext>
              </a:extLst>
            </p:cNvPr>
            <p:cNvSpPr>
              <a:spLocks noChangeArrowheads="1"/>
            </p:cNvSpPr>
            <p:nvPr/>
          </p:nvSpPr>
          <p:spPr bwMode="auto">
            <a:xfrm>
              <a:off x="3314" y="1190"/>
              <a:ext cx="97" cy="1620"/>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44">
              <a:extLst>
                <a:ext uri="{FF2B5EF4-FFF2-40B4-BE49-F238E27FC236}">
                  <a16:creationId xmlns:a16="http://schemas.microsoft.com/office/drawing/2014/main" id="{9EC366FC-2375-3040-873A-1D9ACDD3D354}"/>
                </a:ext>
              </a:extLst>
            </p:cNvPr>
            <p:cNvSpPr>
              <a:spLocks noChangeArrowheads="1"/>
            </p:cNvSpPr>
            <p:nvPr/>
          </p:nvSpPr>
          <p:spPr bwMode="auto">
            <a:xfrm>
              <a:off x="3415" y="1481"/>
              <a:ext cx="105" cy="1333"/>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Rectangle 45">
              <a:extLst>
                <a:ext uri="{FF2B5EF4-FFF2-40B4-BE49-F238E27FC236}">
                  <a16:creationId xmlns:a16="http://schemas.microsoft.com/office/drawing/2014/main" id="{04E7E256-EC7B-3642-833D-7AAA6C6217D6}"/>
                </a:ext>
              </a:extLst>
            </p:cNvPr>
            <p:cNvSpPr>
              <a:spLocks noChangeArrowheads="1"/>
            </p:cNvSpPr>
            <p:nvPr/>
          </p:nvSpPr>
          <p:spPr bwMode="auto">
            <a:xfrm>
              <a:off x="3419" y="1486"/>
              <a:ext cx="98" cy="1324"/>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46">
              <a:extLst>
                <a:ext uri="{FF2B5EF4-FFF2-40B4-BE49-F238E27FC236}">
                  <a16:creationId xmlns:a16="http://schemas.microsoft.com/office/drawing/2014/main" id="{7E8F963B-6366-B148-B569-9054DC0ABD52}"/>
                </a:ext>
              </a:extLst>
            </p:cNvPr>
            <p:cNvSpPr>
              <a:spLocks noChangeArrowheads="1"/>
            </p:cNvSpPr>
            <p:nvPr/>
          </p:nvSpPr>
          <p:spPr bwMode="auto">
            <a:xfrm>
              <a:off x="3520" y="1038"/>
              <a:ext cx="106" cy="177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Rectangle 47">
              <a:extLst>
                <a:ext uri="{FF2B5EF4-FFF2-40B4-BE49-F238E27FC236}">
                  <a16:creationId xmlns:a16="http://schemas.microsoft.com/office/drawing/2014/main" id="{C2EAAE04-C12A-8143-8622-D35FAE63B4B1}"/>
                </a:ext>
              </a:extLst>
            </p:cNvPr>
            <p:cNvSpPr>
              <a:spLocks noChangeArrowheads="1"/>
            </p:cNvSpPr>
            <p:nvPr/>
          </p:nvSpPr>
          <p:spPr bwMode="auto">
            <a:xfrm>
              <a:off x="3525" y="1042"/>
              <a:ext cx="97" cy="1768"/>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Rectangle 48">
              <a:extLst>
                <a:ext uri="{FF2B5EF4-FFF2-40B4-BE49-F238E27FC236}">
                  <a16:creationId xmlns:a16="http://schemas.microsoft.com/office/drawing/2014/main" id="{AE759EC6-12A8-8248-B0AF-3984BBCC3A6A}"/>
                </a:ext>
              </a:extLst>
            </p:cNvPr>
            <p:cNvSpPr>
              <a:spLocks noChangeArrowheads="1"/>
            </p:cNvSpPr>
            <p:nvPr/>
          </p:nvSpPr>
          <p:spPr bwMode="auto">
            <a:xfrm>
              <a:off x="3837" y="920"/>
              <a:ext cx="106" cy="1894"/>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Rectangle 49">
              <a:extLst>
                <a:ext uri="{FF2B5EF4-FFF2-40B4-BE49-F238E27FC236}">
                  <a16:creationId xmlns:a16="http://schemas.microsoft.com/office/drawing/2014/main" id="{85F489F3-F4F9-1A46-8D1A-A150072587EC}"/>
                </a:ext>
              </a:extLst>
            </p:cNvPr>
            <p:cNvSpPr>
              <a:spLocks noChangeArrowheads="1"/>
            </p:cNvSpPr>
            <p:nvPr/>
          </p:nvSpPr>
          <p:spPr bwMode="auto">
            <a:xfrm>
              <a:off x="3841" y="923"/>
              <a:ext cx="97" cy="1887"/>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Rectangle 50">
              <a:extLst>
                <a:ext uri="{FF2B5EF4-FFF2-40B4-BE49-F238E27FC236}">
                  <a16:creationId xmlns:a16="http://schemas.microsoft.com/office/drawing/2014/main" id="{80E7D780-2F5C-BD42-B757-13DC44AAECA3}"/>
                </a:ext>
              </a:extLst>
            </p:cNvPr>
            <p:cNvSpPr>
              <a:spLocks noChangeArrowheads="1"/>
            </p:cNvSpPr>
            <p:nvPr/>
          </p:nvSpPr>
          <p:spPr bwMode="auto">
            <a:xfrm>
              <a:off x="3943" y="1866"/>
              <a:ext cx="105" cy="948"/>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Rectangle 51">
              <a:extLst>
                <a:ext uri="{FF2B5EF4-FFF2-40B4-BE49-F238E27FC236}">
                  <a16:creationId xmlns:a16="http://schemas.microsoft.com/office/drawing/2014/main" id="{8E16DEA6-4B16-C54B-9D84-B5931C26EB79}"/>
                </a:ext>
              </a:extLst>
            </p:cNvPr>
            <p:cNvSpPr>
              <a:spLocks noChangeArrowheads="1"/>
            </p:cNvSpPr>
            <p:nvPr/>
          </p:nvSpPr>
          <p:spPr bwMode="auto">
            <a:xfrm>
              <a:off x="3947" y="1871"/>
              <a:ext cx="97" cy="939"/>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Rectangle 52">
              <a:extLst>
                <a:ext uri="{FF2B5EF4-FFF2-40B4-BE49-F238E27FC236}">
                  <a16:creationId xmlns:a16="http://schemas.microsoft.com/office/drawing/2014/main" id="{EDA0C59C-B36C-AB4B-9133-899F24BEACB4}"/>
                </a:ext>
              </a:extLst>
            </p:cNvPr>
            <p:cNvSpPr>
              <a:spLocks noChangeArrowheads="1"/>
            </p:cNvSpPr>
            <p:nvPr/>
          </p:nvSpPr>
          <p:spPr bwMode="auto">
            <a:xfrm>
              <a:off x="4048" y="1393"/>
              <a:ext cx="105" cy="1421"/>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Rectangle 53">
              <a:extLst>
                <a:ext uri="{FF2B5EF4-FFF2-40B4-BE49-F238E27FC236}">
                  <a16:creationId xmlns:a16="http://schemas.microsoft.com/office/drawing/2014/main" id="{244B5FD5-4BE5-5B49-8C21-47C054555939}"/>
                </a:ext>
              </a:extLst>
            </p:cNvPr>
            <p:cNvSpPr>
              <a:spLocks noChangeArrowheads="1"/>
            </p:cNvSpPr>
            <p:nvPr/>
          </p:nvSpPr>
          <p:spPr bwMode="auto">
            <a:xfrm>
              <a:off x="4052" y="1397"/>
              <a:ext cx="98" cy="1413"/>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Rectangle 54">
              <a:extLst>
                <a:ext uri="{FF2B5EF4-FFF2-40B4-BE49-F238E27FC236}">
                  <a16:creationId xmlns:a16="http://schemas.microsoft.com/office/drawing/2014/main" id="{7EC7AF21-645F-DD4D-AC2F-25A28CA6EF41}"/>
                </a:ext>
              </a:extLst>
            </p:cNvPr>
            <p:cNvSpPr>
              <a:spLocks noChangeArrowheads="1"/>
            </p:cNvSpPr>
            <p:nvPr/>
          </p:nvSpPr>
          <p:spPr bwMode="auto">
            <a:xfrm>
              <a:off x="4153" y="920"/>
              <a:ext cx="106" cy="189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Rectangle 55">
              <a:extLst>
                <a:ext uri="{FF2B5EF4-FFF2-40B4-BE49-F238E27FC236}">
                  <a16:creationId xmlns:a16="http://schemas.microsoft.com/office/drawing/2014/main" id="{C226C9B0-335E-814D-AF4D-E27917E28D6F}"/>
                </a:ext>
              </a:extLst>
            </p:cNvPr>
            <p:cNvSpPr>
              <a:spLocks noChangeArrowheads="1"/>
            </p:cNvSpPr>
            <p:nvPr/>
          </p:nvSpPr>
          <p:spPr bwMode="auto">
            <a:xfrm>
              <a:off x="4158" y="923"/>
              <a:ext cx="97" cy="1887"/>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Rectangle 56">
              <a:extLst>
                <a:ext uri="{FF2B5EF4-FFF2-40B4-BE49-F238E27FC236}">
                  <a16:creationId xmlns:a16="http://schemas.microsoft.com/office/drawing/2014/main" id="{8654C3EE-8AC3-DC46-A4DA-B61C388B3404}"/>
                </a:ext>
              </a:extLst>
            </p:cNvPr>
            <p:cNvSpPr>
              <a:spLocks noChangeArrowheads="1"/>
            </p:cNvSpPr>
            <p:nvPr/>
          </p:nvSpPr>
          <p:spPr bwMode="auto">
            <a:xfrm>
              <a:off x="4470" y="1376"/>
              <a:ext cx="106" cy="1438"/>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Rectangle 57">
              <a:extLst>
                <a:ext uri="{FF2B5EF4-FFF2-40B4-BE49-F238E27FC236}">
                  <a16:creationId xmlns:a16="http://schemas.microsoft.com/office/drawing/2014/main" id="{D1E880D2-5AFA-C14D-852A-17EDA23563E0}"/>
                </a:ext>
              </a:extLst>
            </p:cNvPr>
            <p:cNvSpPr>
              <a:spLocks noChangeArrowheads="1"/>
            </p:cNvSpPr>
            <p:nvPr/>
          </p:nvSpPr>
          <p:spPr bwMode="auto">
            <a:xfrm>
              <a:off x="4475" y="1380"/>
              <a:ext cx="96" cy="1430"/>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Rectangle 58">
              <a:extLst>
                <a:ext uri="{FF2B5EF4-FFF2-40B4-BE49-F238E27FC236}">
                  <a16:creationId xmlns:a16="http://schemas.microsoft.com/office/drawing/2014/main" id="{F375F2FA-30FD-A94B-BDD4-DEFCF463DDB9}"/>
                </a:ext>
              </a:extLst>
            </p:cNvPr>
            <p:cNvSpPr>
              <a:spLocks noChangeArrowheads="1"/>
            </p:cNvSpPr>
            <p:nvPr/>
          </p:nvSpPr>
          <p:spPr bwMode="auto">
            <a:xfrm>
              <a:off x="4576" y="1207"/>
              <a:ext cx="105" cy="1607"/>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Rectangle 59">
              <a:extLst>
                <a:ext uri="{FF2B5EF4-FFF2-40B4-BE49-F238E27FC236}">
                  <a16:creationId xmlns:a16="http://schemas.microsoft.com/office/drawing/2014/main" id="{20CA8764-1505-3844-A564-C7D7102A326F}"/>
                </a:ext>
              </a:extLst>
            </p:cNvPr>
            <p:cNvSpPr>
              <a:spLocks noChangeArrowheads="1"/>
            </p:cNvSpPr>
            <p:nvPr/>
          </p:nvSpPr>
          <p:spPr bwMode="auto">
            <a:xfrm>
              <a:off x="4580" y="1211"/>
              <a:ext cx="97" cy="1599"/>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Rectangle 60">
              <a:extLst>
                <a:ext uri="{FF2B5EF4-FFF2-40B4-BE49-F238E27FC236}">
                  <a16:creationId xmlns:a16="http://schemas.microsoft.com/office/drawing/2014/main" id="{439A438F-5D64-6C4C-8E2E-4D693881CB35}"/>
                </a:ext>
              </a:extLst>
            </p:cNvPr>
            <p:cNvSpPr>
              <a:spLocks noChangeArrowheads="1"/>
            </p:cNvSpPr>
            <p:nvPr/>
          </p:nvSpPr>
          <p:spPr bwMode="auto">
            <a:xfrm>
              <a:off x="4681" y="1038"/>
              <a:ext cx="106" cy="1776"/>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Rectangle 61">
              <a:extLst>
                <a:ext uri="{FF2B5EF4-FFF2-40B4-BE49-F238E27FC236}">
                  <a16:creationId xmlns:a16="http://schemas.microsoft.com/office/drawing/2014/main" id="{2A7F6D13-E1E3-E34B-A7F5-34BF48B41EAC}"/>
                </a:ext>
              </a:extLst>
            </p:cNvPr>
            <p:cNvSpPr>
              <a:spLocks noChangeArrowheads="1"/>
            </p:cNvSpPr>
            <p:nvPr/>
          </p:nvSpPr>
          <p:spPr bwMode="auto">
            <a:xfrm>
              <a:off x="4685" y="1042"/>
              <a:ext cx="98" cy="1768"/>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Rectangle 62">
              <a:extLst>
                <a:ext uri="{FF2B5EF4-FFF2-40B4-BE49-F238E27FC236}">
                  <a16:creationId xmlns:a16="http://schemas.microsoft.com/office/drawing/2014/main" id="{C4B7D010-5938-FA48-9B90-EDC6E01E61BA}"/>
                </a:ext>
              </a:extLst>
            </p:cNvPr>
            <p:cNvSpPr>
              <a:spLocks noChangeArrowheads="1"/>
            </p:cNvSpPr>
            <p:nvPr/>
          </p:nvSpPr>
          <p:spPr bwMode="auto">
            <a:xfrm>
              <a:off x="4787" y="1714"/>
              <a:ext cx="106" cy="11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Rectangle 63">
              <a:extLst>
                <a:ext uri="{FF2B5EF4-FFF2-40B4-BE49-F238E27FC236}">
                  <a16:creationId xmlns:a16="http://schemas.microsoft.com/office/drawing/2014/main" id="{D81C1B91-0941-DB4A-A5EF-65C1999F88E1}"/>
                </a:ext>
              </a:extLst>
            </p:cNvPr>
            <p:cNvSpPr>
              <a:spLocks noChangeArrowheads="1"/>
            </p:cNvSpPr>
            <p:nvPr/>
          </p:nvSpPr>
          <p:spPr bwMode="auto">
            <a:xfrm>
              <a:off x="4791" y="1719"/>
              <a:ext cx="97" cy="1091"/>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Rectangle 64">
              <a:extLst>
                <a:ext uri="{FF2B5EF4-FFF2-40B4-BE49-F238E27FC236}">
                  <a16:creationId xmlns:a16="http://schemas.microsoft.com/office/drawing/2014/main" id="{8E8EC846-EBE7-974C-9B1C-ABB5E2285325}"/>
                </a:ext>
              </a:extLst>
            </p:cNvPr>
            <p:cNvSpPr>
              <a:spLocks noChangeArrowheads="1"/>
            </p:cNvSpPr>
            <p:nvPr/>
          </p:nvSpPr>
          <p:spPr bwMode="auto">
            <a:xfrm>
              <a:off x="5103" y="1968"/>
              <a:ext cx="106" cy="84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65">
              <a:extLst>
                <a:ext uri="{FF2B5EF4-FFF2-40B4-BE49-F238E27FC236}">
                  <a16:creationId xmlns:a16="http://schemas.microsoft.com/office/drawing/2014/main" id="{3B8B3EE1-0CBF-BF41-8F51-C1F2F9B69229}"/>
                </a:ext>
              </a:extLst>
            </p:cNvPr>
            <p:cNvSpPr>
              <a:spLocks noChangeArrowheads="1"/>
            </p:cNvSpPr>
            <p:nvPr/>
          </p:nvSpPr>
          <p:spPr bwMode="auto">
            <a:xfrm>
              <a:off x="5108" y="1973"/>
              <a:ext cx="96" cy="837"/>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Rectangle 66">
              <a:extLst>
                <a:ext uri="{FF2B5EF4-FFF2-40B4-BE49-F238E27FC236}">
                  <a16:creationId xmlns:a16="http://schemas.microsoft.com/office/drawing/2014/main" id="{8FA51B95-6EE2-9B4C-ABEC-17D9145CBA43}"/>
                </a:ext>
              </a:extLst>
            </p:cNvPr>
            <p:cNvSpPr>
              <a:spLocks noChangeArrowheads="1"/>
            </p:cNvSpPr>
            <p:nvPr/>
          </p:nvSpPr>
          <p:spPr bwMode="auto">
            <a:xfrm>
              <a:off x="5209" y="1460"/>
              <a:ext cx="105" cy="1354"/>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Rectangle 67">
              <a:extLst>
                <a:ext uri="{FF2B5EF4-FFF2-40B4-BE49-F238E27FC236}">
                  <a16:creationId xmlns:a16="http://schemas.microsoft.com/office/drawing/2014/main" id="{0065283E-7C29-6D4F-ACDB-BFDCF2B468B4}"/>
                </a:ext>
              </a:extLst>
            </p:cNvPr>
            <p:cNvSpPr>
              <a:spLocks noChangeArrowheads="1"/>
            </p:cNvSpPr>
            <p:nvPr/>
          </p:nvSpPr>
          <p:spPr bwMode="auto">
            <a:xfrm>
              <a:off x="5213" y="1465"/>
              <a:ext cx="98" cy="1345"/>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Rectangle 68">
              <a:extLst>
                <a:ext uri="{FF2B5EF4-FFF2-40B4-BE49-F238E27FC236}">
                  <a16:creationId xmlns:a16="http://schemas.microsoft.com/office/drawing/2014/main" id="{ACAA7AE8-5AC4-6640-BE57-00AE19DF41CD}"/>
                </a:ext>
              </a:extLst>
            </p:cNvPr>
            <p:cNvSpPr>
              <a:spLocks noChangeArrowheads="1"/>
            </p:cNvSpPr>
            <p:nvPr/>
          </p:nvSpPr>
          <p:spPr bwMode="auto">
            <a:xfrm>
              <a:off x="5314" y="1630"/>
              <a:ext cx="106" cy="1184"/>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ectangle 69">
              <a:extLst>
                <a:ext uri="{FF2B5EF4-FFF2-40B4-BE49-F238E27FC236}">
                  <a16:creationId xmlns:a16="http://schemas.microsoft.com/office/drawing/2014/main" id="{D6BC0E6F-CC7B-9B4D-B3F8-56E1F5E891B8}"/>
                </a:ext>
              </a:extLst>
            </p:cNvPr>
            <p:cNvSpPr>
              <a:spLocks noChangeArrowheads="1"/>
            </p:cNvSpPr>
            <p:nvPr/>
          </p:nvSpPr>
          <p:spPr bwMode="auto">
            <a:xfrm>
              <a:off x="5319" y="1634"/>
              <a:ext cx="97" cy="1176"/>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Rectangle 70">
              <a:extLst>
                <a:ext uri="{FF2B5EF4-FFF2-40B4-BE49-F238E27FC236}">
                  <a16:creationId xmlns:a16="http://schemas.microsoft.com/office/drawing/2014/main" id="{E5542D1C-D6C0-9443-ABEC-398979605BDE}"/>
                </a:ext>
              </a:extLst>
            </p:cNvPr>
            <p:cNvSpPr>
              <a:spLocks noChangeArrowheads="1"/>
            </p:cNvSpPr>
            <p:nvPr/>
          </p:nvSpPr>
          <p:spPr bwMode="auto">
            <a:xfrm>
              <a:off x="5420" y="1630"/>
              <a:ext cx="106" cy="118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Rectangle 71">
              <a:extLst>
                <a:ext uri="{FF2B5EF4-FFF2-40B4-BE49-F238E27FC236}">
                  <a16:creationId xmlns:a16="http://schemas.microsoft.com/office/drawing/2014/main" id="{9516A6C7-5F66-AF4B-A300-05CA79BC45BB}"/>
                </a:ext>
              </a:extLst>
            </p:cNvPr>
            <p:cNvSpPr>
              <a:spLocks noChangeArrowheads="1"/>
            </p:cNvSpPr>
            <p:nvPr/>
          </p:nvSpPr>
          <p:spPr bwMode="auto">
            <a:xfrm>
              <a:off x="5424" y="1634"/>
              <a:ext cx="97" cy="1176"/>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Rectangle 72">
              <a:extLst>
                <a:ext uri="{FF2B5EF4-FFF2-40B4-BE49-F238E27FC236}">
                  <a16:creationId xmlns:a16="http://schemas.microsoft.com/office/drawing/2014/main" id="{34309FD9-001F-FD4B-B18F-D6698BDA2DF1}"/>
                </a:ext>
              </a:extLst>
            </p:cNvPr>
            <p:cNvSpPr>
              <a:spLocks noChangeArrowheads="1"/>
            </p:cNvSpPr>
            <p:nvPr/>
          </p:nvSpPr>
          <p:spPr bwMode="auto">
            <a:xfrm>
              <a:off x="5737" y="972"/>
              <a:ext cx="105" cy="1842"/>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Rectangle 73">
              <a:extLst>
                <a:ext uri="{FF2B5EF4-FFF2-40B4-BE49-F238E27FC236}">
                  <a16:creationId xmlns:a16="http://schemas.microsoft.com/office/drawing/2014/main" id="{69FB15D8-48DA-7B42-86FA-F1D5CFFF4E47}"/>
                </a:ext>
              </a:extLst>
            </p:cNvPr>
            <p:cNvSpPr>
              <a:spLocks noChangeArrowheads="1"/>
            </p:cNvSpPr>
            <p:nvPr/>
          </p:nvSpPr>
          <p:spPr bwMode="auto">
            <a:xfrm>
              <a:off x="5741" y="976"/>
              <a:ext cx="97" cy="1834"/>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Rectangle 74">
              <a:extLst>
                <a:ext uri="{FF2B5EF4-FFF2-40B4-BE49-F238E27FC236}">
                  <a16:creationId xmlns:a16="http://schemas.microsoft.com/office/drawing/2014/main" id="{0D5123BC-1AC9-AF4F-82E9-BB478B0EAF1F}"/>
                </a:ext>
              </a:extLst>
            </p:cNvPr>
            <p:cNvSpPr>
              <a:spLocks noChangeArrowheads="1"/>
            </p:cNvSpPr>
            <p:nvPr/>
          </p:nvSpPr>
          <p:spPr bwMode="auto">
            <a:xfrm>
              <a:off x="5842" y="972"/>
              <a:ext cx="105" cy="1842"/>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Rectangle 75">
              <a:extLst>
                <a:ext uri="{FF2B5EF4-FFF2-40B4-BE49-F238E27FC236}">
                  <a16:creationId xmlns:a16="http://schemas.microsoft.com/office/drawing/2014/main" id="{3F8F75EA-66A5-D248-A4E1-A72DD61D9C44}"/>
                </a:ext>
              </a:extLst>
            </p:cNvPr>
            <p:cNvSpPr>
              <a:spLocks noChangeArrowheads="1"/>
            </p:cNvSpPr>
            <p:nvPr/>
          </p:nvSpPr>
          <p:spPr bwMode="auto">
            <a:xfrm>
              <a:off x="5846" y="976"/>
              <a:ext cx="98" cy="1834"/>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Rectangle 76">
              <a:extLst>
                <a:ext uri="{FF2B5EF4-FFF2-40B4-BE49-F238E27FC236}">
                  <a16:creationId xmlns:a16="http://schemas.microsoft.com/office/drawing/2014/main" id="{DEC42D4D-E190-7640-BB80-CFC6958F2859}"/>
                </a:ext>
              </a:extLst>
            </p:cNvPr>
            <p:cNvSpPr>
              <a:spLocks noChangeArrowheads="1"/>
            </p:cNvSpPr>
            <p:nvPr/>
          </p:nvSpPr>
          <p:spPr bwMode="auto">
            <a:xfrm>
              <a:off x="5947" y="972"/>
              <a:ext cx="107" cy="1842"/>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77">
              <a:extLst>
                <a:ext uri="{FF2B5EF4-FFF2-40B4-BE49-F238E27FC236}">
                  <a16:creationId xmlns:a16="http://schemas.microsoft.com/office/drawing/2014/main" id="{2F84260B-53A0-6C4D-A879-E4441E8F4D8F}"/>
                </a:ext>
              </a:extLst>
            </p:cNvPr>
            <p:cNvSpPr>
              <a:spLocks noChangeArrowheads="1"/>
            </p:cNvSpPr>
            <p:nvPr/>
          </p:nvSpPr>
          <p:spPr bwMode="auto">
            <a:xfrm>
              <a:off x="5952" y="976"/>
              <a:ext cx="97" cy="1834"/>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Rectangle 78">
              <a:extLst>
                <a:ext uri="{FF2B5EF4-FFF2-40B4-BE49-F238E27FC236}">
                  <a16:creationId xmlns:a16="http://schemas.microsoft.com/office/drawing/2014/main" id="{83A114F7-0996-6948-82E8-6FD76739675D}"/>
                </a:ext>
              </a:extLst>
            </p:cNvPr>
            <p:cNvSpPr>
              <a:spLocks noChangeArrowheads="1"/>
            </p:cNvSpPr>
            <p:nvPr/>
          </p:nvSpPr>
          <p:spPr bwMode="auto">
            <a:xfrm>
              <a:off x="6054" y="709"/>
              <a:ext cx="105" cy="210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ctangle 79">
              <a:extLst>
                <a:ext uri="{FF2B5EF4-FFF2-40B4-BE49-F238E27FC236}">
                  <a16:creationId xmlns:a16="http://schemas.microsoft.com/office/drawing/2014/main" id="{EC4740D7-7545-AF4F-BC6B-7781499781DC}"/>
                </a:ext>
              </a:extLst>
            </p:cNvPr>
            <p:cNvSpPr>
              <a:spLocks noChangeArrowheads="1"/>
            </p:cNvSpPr>
            <p:nvPr/>
          </p:nvSpPr>
          <p:spPr bwMode="auto">
            <a:xfrm>
              <a:off x="6057" y="713"/>
              <a:ext cx="98" cy="2097"/>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Line 80">
              <a:extLst>
                <a:ext uri="{FF2B5EF4-FFF2-40B4-BE49-F238E27FC236}">
                  <a16:creationId xmlns:a16="http://schemas.microsoft.com/office/drawing/2014/main" id="{572F63FD-36FE-D841-92C9-ED8DD355E8D8}"/>
                </a:ext>
              </a:extLst>
            </p:cNvPr>
            <p:cNvSpPr>
              <a:spLocks noChangeShapeType="1"/>
            </p:cNvSpPr>
            <p:nvPr/>
          </p:nvSpPr>
          <p:spPr bwMode="auto">
            <a:xfrm flipV="1">
              <a:off x="1137" y="300"/>
              <a:ext cx="0" cy="251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Line 81">
              <a:extLst>
                <a:ext uri="{FF2B5EF4-FFF2-40B4-BE49-F238E27FC236}">
                  <a16:creationId xmlns:a16="http://schemas.microsoft.com/office/drawing/2014/main" id="{5A339F2A-0277-834D-BE52-C99CB9D513BD}"/>
                </a:ext>
              </a:extLst>
            </p:cNvPr>
            <p:cNvSpPr>
              <a:spLocks noChangeShapeType="1"/>
            </p:cNvSpPr>
            <p:nvPr/>
          </p:nvSpPr>
          <p:spPr bwMode="auto">
            <a:xfrm flipH="1">
              <a:off x="1079" y="2814"/>
              <a:ext cx="58"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Rectangle 82">
              <a:extLst>
                <a:ext uri="{FF2B5EF4-FFF2-40B4-BE49-F238E27FC236}">
                  <a16:creationId xmlns:a16="http://schemas.microsoft.com/office/drawing/2014/main" id="{D3904226-8C52-CE43-A0E4-1A9EA1327932}"/>
                </a:ext>
              </a:extLst>
            </p:cNvPr>
            <p:cNvSpPr>
              <a:spLocks noChangeArrowheads="1"/>
            </p:cNvSpPr>
            <p:nvPr/>
          </p:nvSpPr>
          <p:spPr bwMode="auto">
            <a:xfrm rot="16200000">
              <a:off x="896" y="2682"/>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8" name="Line 83">
              <a:extLst>
                <a:ext uri="{FF2B5EF4-FFF2-40B4-BE49-F238E27FC236}">
                  <a16:creationId xmlns:a16="http://schemas.microsoft.com/office/drawing/2014/main" id="{72922DDB-CD0E-504A-90E9-8280EAB88A62}"/>
                </a:ext>
              </a:extLst>
            </p:cNvPr>
            <p:cNvSpPr>
              <a:spLocks noChangeShapeType="1"/>
            </p:cNvSpPr>
            <p:nvPr/>
          </p:nvSpPr>
          <p:spPr bwMode="auto">
            <a:xfrm flipH="1">
              <a:off x="1079" y="2340"/>
              <a:ext cx="58"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Rectangle 84">
              <a:extLst>
                <a:ext uri="{FF2B5EF4-FFF2-40B4-BE49-F238E27FC236}">
                  <a16:creationId xmlns:a16="http://schemas.microsoft.com/office/drawing/2014/main" id="{556B0A02-53C5-D642-B4C0-ADEB8F147027}"/>
                </a:ext>
              </a:extLst>
            </p:cNvPr>
            <p:cNvSpPr>
              <a:spLocks noChangeArrowheads="1"/>
            </p:cNvSpPr>
            <p:nvPr/>
          </p:nvSpPr>
          <p:spPr bwMode="auto">
            <a:xfrm rot="16200000">
              <a:off x="896" y="2251"/>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Rectangle 85">
              <a:extLst>
                <a:ext uri="{FF2B5EF4-FFF2-40B4-BE49-F238E27FC236}">
                  <a16:creationId xmlns:a16="http://schemas.microsoft.com/office/drawing/2014/main" id="{61A6240C-19CA-3C40-8D1E-AFEB9CF2E2B6}"/>
                </a:ext>
              </a:extLst>
            </p:cNvPr>
            <p:cNvSpPr>
              <a:spLocks noChangeArrowheads="1"/>
            </p:cNvSpPr>
            <p:nvPr/>
          </p:nvSpPr>
          <p:spPr bwMode="auto">
            <a:xfrm rot="16200000">
              <a:off x="896" y="2170"/>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Line 86">
              <a:extLst>
                <a:ext uri="{FF2B5EF4-FFF2-40B4-BE49-F238E27FC236}">
                  <a16:creationId xmlns:a16="http://schemas.microsoft.com/office/drawing/2014/main" id="{43C0B6EF-6C42-374C-A5B4-86D7FC2AB147}"/>
                </a:ext>
              </a:extLst>
            </p:cNvPr>
            <p:cNvSpPr>
              <a:spLocks noChangeShapeType="1"/>
            </p:cNvSpPr>
            <p:nvPr/>
          </p:nvSpPr>
          <p:spPr bwMode="auto">
            <a:xfrm flipH="1">
              <a:off x="1079" y="1866"/>
              <a:ext cx="58"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87">
              <a:extLst>
                <a:ext uri="{FF2B5EF4-FFF2-40B4-BE49-F238E27FC236}">
                  <a16:creationId xmlns:a16="http://schemas.microsoft.com/office/drawing/2014/main" id="{5929BCBA-D9F4-FC48-8246-390BB267C0EA}"/>
                </a:ext>
              </a:extLst>
            </p:cNvPr>
            <p:cNvSpPr>
              <a:spLocks noChangeArrowheads="1"/>
            </p:cNvSpPr>
            <p:nvPr/>
          </p:nvSpPr>
          <p:spPr bwMode="auto">
            <a:xfrm rot="16200000">
              <a:off x="896" y="1774"/>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3" name="Rectangle 88">
              <a:extLst>
                <a:ext uri="{FF2B5EF4-FFF2-40B4-BE49-F238E27FC236}">
                  <a16:creationId xmlns:a16="http://schemas.microsoft.com/office/drawing/2014/main" id="{25C72AB5-1334-5F41-B195-79A74390F7A4}"/>
                </a:ext>
              </a:extLst>
            </p:cNvPr>
            <p:cNvSpPr>
              <a:spLocks noChangeArrowheads="1"/>
            </p:cNvSpPr>
            <p:nvPr/>
          </p:nvSpPr>
          <p:spPr bwMode="auto">
            <a:xfrm rot="16200000">
              <a:off x="896" y="1693"/>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 name="Line 89">
              <a:extLst>
                <a:ext uri="{FF2B5EF4-FFF2-40B4-BE49-F238E27FC236}">
                  <a16:creationId xmlns:a16="http://schemas.microsoft.com/office/drawing/2014/main" id="{ABA8B703-B2E6-AF48-8DA9-564843C388CF}"/>
                </a:ext>
              </a:extLst>
            </p:cNvPr>
            <p:cNvSpPr>
              <a:spLocks noChangeShapeType="1"/>
            </p:cNvSpPr>
            <p:nvPr/>
          </p:nvSpPr>
          <p:spPr bwMode="auto">
            <a:xfrm flipH="1">
              <a:off x="1079" y="1393"/>
              <a:ext cx="58"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Rectangle 90">
              <a:extLst>
                <a:ext uri="{FF2B5EF4-FFF2-40B4-BE49-F238E27FC236}">
                  <a16:creationId xmlns:a16="http://schemas.microsoft.com/office/drawing/2014/main" id="{B9F1B13E-29BB-174A-B21D-71CC0D7AA60D}"/>
                </a:ext>
              </a:extLst>
            </p:cNvPr>
            <p:cNvSpPr>
              <a:spLocks noChangeArrowheads="1"/>
            </p:cNvSpPr>
            <p:nvPr/>
          </p:nvSpPr>
          <p:spPr bwMode="auto">
            <a:xfrm rot="16200000">
              <a:off x="896" y="1307"/>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6</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 name="Rectangle 91">
              <a:extLst>
                <a:ext uri="{FF2B5EF4-FFF2-40B4-BE49-F238E27FC236}">
                  <a16:creationId xmlns:a16="http://schemas.microsoft.com/office/drawing/2014/main" id="{326950FF-7226-A246-BE6F-F3FAB87191B9}"/>
                </a:ext>
              </a:extLst>
            </p:cNvPr>
            <p:cNvSpPr>
              <a:spLocks noChangeArrowheads="1"/>
            </p:cNvSpPr>
            <p:nvPr/>
          </p:nvSpPr>
          <p:spPr bwMode="auto">
            <a:xfrm rot="16200000">
              <a:off x="896" y="1226"/>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7" name="Line 92">
              <a:extLst>
                <a:ext uri="{FF2B5EF4-FFF2-40B4-BE49-F238E27FC236}">
                  <a16:creationId xmlns:a16="http://schemas.microsoft.com/office/drawing/2014/main" id="{98C3893B-7702-9641-B803-C95E546E36C3}"/>
                </a:ext>
              </a:extLst>
            </p:cNvPr>
            <p:cNvSpPr>
              <a:spLocks noChangeShapeType="1"/>
            </p:cNvSpPr>
            <p:nvPr/>
          </p:nvSpPr>
          <p:spPr bwMode="auto">
            <a:xfrm flipH="1">
              <a:off x="1079" y="920"/>
              <a:ext cx="58"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Rectangle 93">
              <a:extLst>
                <a:ext uri="{FF2B5EF4-FFF2-40B4-BE49-F238E27FC236}">
                  <a16:creationId xmlns:a16="http://schemas.microsoft.com/office/drawing/2014/main" id="{A03E1AD6-7537-2046-A9AA-062B35EDE4DB}"/>
                </a:ext>
              </a:extLst>
            </p:cNvPr>
            <p:cNvSpPr>
              <a:spLocks noChangeArrowheads="1"/>
            </p:cNvSpPr>
            <p:nvPr/>
          </p:nvSpPr>
          <p:spPr bwMode="auto">
            <a:xfrm rot="16200000">
              <a:off x="896" y="831"/>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8</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9" name="Rectangle 94">
              <a:extLst>
                <a:ext uri="{FF2B5EF4-FFF2-40B4-BE49-F238E27FC236}">
                  <a16:creationId xmlns:a16="http://schemas.microsoft.com/office/drawing/2014/main" id="{F22E76A1-18A4-1F40-A26A-75C877C4EB5A}"/>
                </a:ext>
              </a:extLst>
            </p:cNvPr>
            <p:cNvSpPr>
              <a:spLocks noChangeArrowheads="1"/>
            </p:cNvSpPr>
            <p:nvPr/>
          </p:nvSpPr>
          <p:spPr bwMode="auto">
            <a:xfrm rot="16200000">
              <a:off x="896" y="749"/>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0" name="Line 95">
              <a:extLst>
                <a:ext uri="{FF2B5EF4-FFF2-40B4-BE49-F238E27FC236}">
                  <a16:creationId xmlns:a16="http://schemas.microsoft.com/office/drawing/2014/main" id="{9C29FC05-8FF6-5649-99F7-323846B69999}"/>
                </a:ext>
              </a:extLst>
            </p:cNvPr>
            <p:cNvSpPr>
              <a:spLocks noChangeShapeType="1"/>
            </p:cNvSpPr>
            <p:nvPr/>
          </p:nvSpPr>
          <p:spPr bwMode="auto">
            <a:xfrm flipH="1">
              <a:off x="1079" y="446"/>
              <a:ext cx="58"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Rectangle 96">
              <a:extLst>
                <a:ext uri="{FF2B5EF4-FFF2-40B4-BE49-F238E27FC236}">
                  <a16:creationId xmlns:a16="http://schemas.microsoft.com/office/drawing/2014/main" id="{C78A9292-F8F2-E14E-8FE6-F64DB77780C5}"/>
                </a:ext>
              </a:extLst>
            </p:cNvPr>
            <p:cNvSpPr>
              <a:spLocks noChangeArrowheads="1"/>
            </p:cNvSpPr>
            <p:nvPr/>
          </p:nvSpPr>
          <p:spPr bwMode="auto">
            <a:xfrm rot="16200000">
              <a:off x="896" y="400"/>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2" name="Rectangle 97">
              <a:extLst>
                <a:ext uri="{FF2B5EF4-FFF2-40B4-BE49-F238E27FC236}">
                  <a16:creationId xmlns:a16="http://schemas.microsoft.com/office/drawing/2014/main" id="{4E0987C6-1E41-554C-93F0-56A57F311965}"/>
                </a:ext>
              </a:extLst>
            </p:cNvPr>
            <p:cNvSpPr>
              <a:spLocks noChangeArrowheads="1"/>
            </p:cNvSpPr>
            <p:nvPr/>
          </p:nvSpPr>
          <p:spPr bwMode="auto">
            <a:xfrm rot="16200000">
              <a:off x="896" y="319"/>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 name="Rectangle 98">
              <a:extLst>
                <a:ext uri="{FF2B5EF4-FFF2-40B4-BE49-F238E27FC236}">
                  <a16:creationId xmlns:a16="http://schemas.microsoft.com/office/drawing/2014/main" id="{721E6B91-8B7B-E342-84D6-8657206E0ED2}"/>
                </a:ext>
              </a:extLst>
            </p:cNvPr>
            <p:cNvSpPr>
              <a:spLocks noChangeArrowheads="1"/>
            </p:cNvSpPr>
            <p:nvPr/>
          </p:nvSpPr>
          <p:spPr bwMode="auto">
            <a:xfrm rot="16200000">
              <a:off x="896" y="237"/>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 name="Line 99">
              <a:extLst>
                <a:ext uri="{FF2B5EF4-FFF2-40B4-BE49-F238E27FC236}">
                  <a16:creationId xmlns:a16="http://schemas.microsoft.com/office/drawing/2014/main" id="{49989084-61D1-1746-B7D7-FA286BF2BE31}"/>
                </a:ext>
              </a:extLst>
            </p:cNvPr>
            <p:cNvSpPr>
              <a:spLocks noChangeShapeType="1"/>
            </p:cNvSpPr>
            <p:nvPr/>
          </p:nvSpPr>
          <p:spPr bwMode="auto">
            <a:xfrm>
              <a:off x="1137" y="2814"/>
              <a:ext cx="518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Rectangle 118">
              <a:extLst>
                <a:ext uri="{FF2B5EF4-FFF2-40B4-BE49-F238E27FC236}">
                  <a16:creationId xmlns:a16="http://schemas.microsoft.com/office/drawing/2014/main" id="{38D889CE-E4AC-C44A-AEBD-BD8BB6C1BB53}"/>
                </a:ext>
              </a:extLst>
            </p:cNvPr>
            <p:cNvSpPr>
              <a:spLocks noChangeArrowheads="1"/>
            </p:cNvSpPr>
            <p:nvPr/>
          </p:nvSpPr>
          <p:spPr bwMode="auto">
            <a:xfrm rot="18900000">
              <a:off x="1905" y="2982"/>
              <a:ext cx="117"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Rectangle 157">
              <a:extLst>
                <a:ext uri="{FF2B5EF4-FFF2-40B4-BE49-F238E27FC236}">
                  <a16:creationId xmlns:a16="http://schemas.microsoft.com/office/drawing/2014/main" id="{E17AC3A3-1083-BB45-BE3B-EF22E27B0948}"/>
                </a:ext>
              </a:extLst>
            </p:cNvPr>
            <p:cNvSpPr>
              <a:spLocks noChangeArrowheads="1"/>
            </p:cNvSpPr>
            <p:nvPr/>
          </p:nvSpPr>
          <p:spPr bwMode="auto">
            <a:xfrm>
              <a:off x="1180" y="3377"/>
              <a:ext cx="5089" cy="4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Rectangle 158">
              <a:extLst>
                <a:ext uri="{FF2B5EF4-FFF2-40B4-BE49-F238E27FC236}">
                  <a16:creationId xmlns:a16="http://schemas.microsoft.com/office/drawing/2014/main" id="{0A1E6C2A-055D-C646-9FD0-553C710D7BCE}"/>
                </a:ext>
              </a:extLst>
            </p:cNvPr>
            <p:cNvSpPr>
              <a:spLocks noChangeArrowheads="1"/>
            </p:cNvSpPr>
            <p:nvPr/>
          </p:nvSpPr>
          <p:spPr bwMode="auto">
            <a:xfrm>
              <a:off x="1180" y="3346"/>
              <a:ext cx="5081" cy="465"/>
            </a:xfrm>
            <a:prstGeom prst="rect">
              <a:avLst/>
            </a:prstGeom>
            <a:noFill/>
            <a:ln w="1270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Rectangle 159">
              <a:extLst>
                <a:ext uri="{FF2B5EF4-FFF2-40B4-BE49-F238E27FC236}">
                  <a16:creationId xmlns:a16="http://schemas.microsoft.com/office/drawing/2014/main" id="{2CE9528B-8845-2846-8F34-790658781CAF}"/>
                </a:ext>
              </a:extLst>
            </p:cNvPr>
            <p:cNvSpPr>
              <a:spLocks noChangeArrowheads="1"/>
            </p:cNvSpPr>
            <p:nvPr/>
          </p:nvSpPr>
          <p:spPr bwMode="auto">
            <a:xfrm>
              <a:off x="1235" y="3659"/>
              <a:ext cx="514" cy="14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Rectangle 161">
              <a:extLst>
                <a:ext uri="{FF2B5EF4-FFF2-40B4-BE49-F238E27FC236}">
                  <a16:creationId xmlns:a16="http://schemas.microsoft.com/office/drawing/2014/main" id="{F4AE64B9-4055-594A-B084-0A10DDDE68CB}"/>
                </a:ext>
              </a:extLst>
            </p:cNvPr>
            <p:cNvSpPr>
              <a:spLocks noChangeArrowheads="1"/>
            </p:cNvSpPr>
            <p:nvPr/>
          </p:nvSpPr>
          <p:spPr bwMode="auto">
            <a:xfrm>
              <a:off x="3910" y="3456"/>
              <a:ext cx="514" cy="146"/>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Rectangle 163">
              <a:extLst>
                <a:ext uri="{FF2B5EF4-FFF2-40B4-BE49-F238E27FC236}">
                  <a16:creationId xmlns:a16="http://schemas.microsoft.com/office/drawing/2014/main" id="{7E55C0F4-E9E4-7344-BA5D-70AFC7D2884E}"/>
                </a:ext>
              </a:extLst>
            </p:cNvPr>
            <p:cNvSpPr>
              <a:spLocks noChangeArrowheads="1"/>
            </p:cNvSpPr>
            <p:nvPr/>
          </p:nvSpPr>
          <p:spPr bwMode="auto">
            <a:xfrm>
              <a:off x="1236" y="3457"/>
              <a:ext cx="514" cy="146"/>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Rectangle 165">
              <a:extLst>
                <a:ext uri="{FF2B5EF4-FFF2-40B4-BE49-F238E27FC236}">
                  <a16:creationId xmlns:a16="http://schemas.microsoft.com/office/drawing/2014/main" id="{E8C08319-A26D-5241-80C6-7A7E4CF71D9A}"/>
                </a:ext>
              </a:extLst>
            </p:cNvPr>
            <p:cNvSpPr>
              <a:spLocks noChangeArrowheads="1"/>
            </p:cNvSpPr>
            <p:nvPr/>
          </p:nvSpPr>
          <p:spPr bwMode="auto">
            <a:xfrm>
              <a:off x="3910" y="3650"/>
              <a:ext cx="514" cy="14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Rectangle 166">
              <a:extLst>
                <a:ext uri="{FF2B5EF4-FFF2-40B4-BE49-F238E27FC236}">
                  <a16:creationId xmlns:a16="http://schemas.microsoft.com/office/drawing/2014/main" id="{AE1AA5C3-F44E-9E47-82D9-05DF1025D8B6}"/>
                </a:ext>
              </a:extLst>
            </p:cNvPr>
            <p:cNvSpPr>
              <a:spLocks noChangeArrowheads="1"/>
            </p:cNvSpPr>
            <p:nvPr/>
          </p:nvSpPr>
          <p:spPr bwMode="auto">
            <a:xfrm>
              <a:off x="3914" y="3637"/>
              <a:ext cx="505" cy="137"/>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Rectangle 167">
              <a:extLst>
                <a:ext uri="{FF2B5EF4-FFF2-40B4-BE49-F238E27FC236}">
                  <a16:creationId xmlns:a16="http://schemas.microsoft.com/office/drawing/2014/main" id="{57B25148-674B-9441-B8F6-E9204DDE4821}"/>
                </a:ext>
              </a:extLst>
            </p:cNvPr>
            <p:cNvSpPr>
              <a:spLocks noChangeArrowheads="1"/>
            </p:cNvSpPr>
            <p:nvPr/>
          </p:nvSpPr>
          <p:spPr bwMode="auto">
            <a:xfrm>
              <a:off x="1822" y="3420"/>
              <a:ext cx="1803"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GFF technical information</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Rectangle 168">
              <a:extLst>
                <a:ext uri="{FF2B5EF4-FFF2-40B4-BE49-F238E27FC236}">
                  <a16:creationId xmlns:a16="http://schemas.microsoft.com/office/drawing/2014/main" id="{724466F5-EBFE-F646-9296-2F60B5FCDDE8}"/>
                </a:ext>
              </a:extLst>
            </p:cNvPr>
            <p:cNvSpPr>
              <a:spLocks noChangeArrowheads="1"/>
            </p:cNvSpPr>
            <p:nvPr/>
          </p:nvSpPr>
          <p:spPr bwMode="auto">
            <a:xfrm>
              <a:off x="4509" y="3420"/>
              <a:ext cx="188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Building effective coalitions</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4" name="Rectangle 169">
              <a:extLst>
                <a:ext uri="{FF2B5EF4-FFF2-40B4-BE49-F238E27FC236}">
                  <a16:creationId xmlns:a16="http://schemas.microsoft.com/office/drawing/2014/main" id="{928403CB-8BCB-8749-9AFB-B9AAE8BF5E71}"/>
                </a:ext>
              </a:extLst>
            </p:cNvPr>
            <p:cNvSpPr>
              <a:spLocks noChangeArrowheads="1"/>
            </p:cNvSpPr>
            <p:nvPr/>
          </p:nvSpPr>
          <p:spPr bwMode="auto">
            <a:xfrm>
              <a:off x="1822" y="3606"/>
              <a:ext cx="209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Advocacy and campaign skills</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Rectangle 170">
              <a:extLst>
                <a:ext uri="{FF2B5EF4-FFF2-40B4-BE49-F238E27FC236}">
                  <a16:creationId xmlns:a16="http://schemas.microsoft.com/office/drawing/2014/main" id="{3DF3AC4D-DC90-B048-9C92-D41A9C183B65}"/>
                </a:ext>
              </a:extLst>
            </p:cNvPr>
            <p:cNvSpPr>
              <a:spLocks noChangeArrowheads="1"/>
            </p:cNvSpPr>
            <p:nvPr/>
          </p:nvSpPr>
          <p:spPr bwMode="auto">
            <a:xfrm>
              <a:off x="4509" y="3630"/>
              <a:ext cx="136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Accountability tools</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11" name="Title 1">
            <a:extLst>
              <a:ext uri="{FF2B5EF4-FFF2-40B4-BE49-F238E27FC236}">
                <a16:creationId xmlns:a16="http://schemas.microsoft.com/office/drawing/2014/main" id="{450E1FBA-36FB-5346-9D04-D61739FEAEE1}"/>
              </a:ext>
            </a:extLst>
          </p:cNvPr>
          <p:cNvSpPr txBox="1">
            <a:spLocks/>
          </p:cNvSpPr>
          <p:nvPr/>
        </p:nvSpPr>
        <p:spPr>
          <a:xfrm>
            <a:off x="213360" y="209471"/>
            <a:ext cx="1179575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effectLst/>
                <a:uLnTx/>
                <a:uFillTx/>
                <a:latin typeface="Verdana" panose="020B0604030504040204" pitchFamily="34" charset="0"/>
                <a:ea typeface="Verdana" panose="020B0604030504040204" pitchFamily="34" charset="0"/>
              </a:rPr>
              <a:t>Skills Needed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effectLst/>
                <a:uLnTx/>
                <a:uFillTx/>
                <a:latin typeface="Verdana" panose="020B0604030504040204" pitchFamily="34" charset="0"/>
                <a:ea typeface="Verdana" panose="020B0604030504040204" pitchFamily="34" charset="0"/>
              </a:rPr>
              <a:t> </a:t>
            </a:r>
            <a:r>
              <a:rPr lang="en-US" sz="2400" dirty="0">
                <a:latin typeface="Verdana" panose="020B0604030504040204" pitchFamily="34" charset="0"/>
                <a:ea typeface="Verdana" panose="020B0604030504040204" pitchFamily="34" charset="0"/>
              </a:rPr>
              <a:t>To C</a:t>
            </a:r>
            <a:r>
              <a:rPr kumimoji="0" lang="en-US" sz="2400" i="0" u="none" strike="noStrike" kern="1200" cap="none" spc="0" normalizeH="0" baseline="0" noProof="0" dirty="0" err="1">
                <a:ln>
                  <a:noFill/>
                </a:ln>
                <a:effectLst/>
                <a:uLnTx/>
                <a:uFillTx/>
                <a:latin typeface="Verdana" panose="020B0604030504040204" pitchFamily="34" charset="0"/>
                <a:ea typeface="Verdana" panose="020B0604030504040204" pitchFamily="34" charset="0"/>
              </a:rPr>
              <a:t>ontribute</a:t>
            </a:r>
            <a:r>
              <a:rPr kumimoji="0" lang="en-US" sz="2400" i="0" u="none" strike="noStrike" kern="1200" cap="none" spc="0" normalizeH="0" baseline="0" noProof="0" dirty="0">
                <a:ln>
                  <a:noFill/>
                </a:ln>
                <a:effectLst/>
                <a:uLnTx/>
                <a:uFillTx/>
                <a:latin typeface="Verdana" panose="020B0604030504040204" pitchFamily="34" charset="0"/>
                <a:ea typeface="Verdana" panose="020B0604030504040204" pitchFamily="34" charset="0"/>
              </a:rPr>
              <a:t> to Achieving National Investment </a:t>
            </a:r>
            <a:r>
              <a:rPr lang="en-US" sz="2400" dirty="0">
                <a:latin typeface="Verdana" panose="020B0604030504040204" pitchFamily="34" charset="0"/>
                <a:ea typeface="Verdana" panose="020B0604030504040204" pitchFamily="34" charset="0"/>
              </a:rPr>
              <a:t>C</a:t>
            </a:r>
            <a:r>
              <a:rPr kumimoji="0" lang="en-US" sz="2400" i="0" u="none" strike="noStrike" kern="1200" cap="none" spc="0" normalizeH="0" baseline="0" noProof="0" dirty="0" err="1">
                <a:ln>
                  <a:noFill/>
                </a:ln>
                <a:effectLst/>
                <a:uLnTx/>
                <a:uFillTx/>
                <a:latin typeface="Verdana" panose="020B0604030504040204" pitchFamily="34" charset="0"/>
                <a:ea typeface="Verdana" panose="020B0604030504040204" pitchFamily="34" charset="0"/>
              </a:rPr>
              <a:t>ase</a:t>
            </a:r>
            <a:r>
              <a:rPr kumimoji="0" lang="en-US" sz="2400" i="0" u="none" strike="noStrike" kern="1200" cap="none" spc="0" normalizeH="0" baseline="0" noProof="0" dirty="0">
                <a:ln>
                  <a:noFill/>
                </a:ln>
                <a:effectLst/>
                <a:uLnTx/>
                <a:uFillTx/>
                <a:latin typeface="Verdana" panose="020B0604030504040204" pitchFamily="34" charset="0"/>
                <a:ea typeface="Verdana" panose="020B0604030504040204" pitchFamily="34" charset="0"/>
              </a:rPr>
              <a:t> </a:t>
            </a:r>
            <a:r>
              <a:rPr lang="en-US" sz="2400" dirty="0">
                <a:latin typeface="Verdana" panose="020B0604030504040204" pitchFamily="34" charset="0"/>
                <a:ea typeface="Verdana" panose="020B0604030504040204" pitchFamily="34" charset="0"/>
              </a:rPr>
              <a:t>O</a:t>
            </a:r>
            <a:r>
              <a:rPr kumimoji="0" lang="en-US" sz="2400" i="0" u="none" strike="noStrike" kern="1200" cap="none" spc="0" normalizeH="0" baseline="0" noProof="0" dirty="0" err="1">
                <a:ln>
                  <a:noFill/>
                </a:ln>
                <a:effectLst/>
                <a:uLnTx/>
                <a:uFillTx/>
                <a:latin typeface="Verdana" panose="020B0604030504040204" pitchFamily="34" charset="0"/>
                <a:ea typeface="Verdana" panose="020B0604030504040204" pitchFamily="34" charset="0"/>
              </a:rPr>
              <a:t>bjectives</a:t>
            </a:r>
            <a:endParaRPr kumimoji="0" lang="en-US" sz="240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p:txBody>
      </p:sp>
      <p:sp>
        <p:nvSpPr>
          <p:cNvPr id="266" name="TextBox 265">
            <a:extLst>
              <a:ext uri="{FF2B5EF4-FFF2-40B4-BE49-F238E27FC236}">
                <a16:creationId xmlns:a16="http://schemas.microsoft.com/office/drawing/2014/main" id="{C957F4D6-8C2D-2F4B-8F14-53B0670E2B76}"/>
              </a:ext>
            </a:extLst>
          </p:cNvPr>
          <p:cNvSpPr txBox="1"/>
          <p:nvPr/>
        </p:nvSpPr>
        <p:spPr>
          <a:xfrm>
            <a:off x="400697" y="1325563"/>
            <a:ext cx="460211" cy="3114477"/>
          </a:xfrm>
          <a:prstGeom prst="rect">
            <a:avLst/>
          </a:prstGeom>
          <a:noFill/>
        </p:spPr>
        <p:txBody>
          <a:bodyPr vert="vert270" wrap="square" lIns="9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Percentage of respondents</a:t>
            </a:r>
          </a:p>
        </p:txBody>
      </p:sp>
      <p:grpSp>
        <p:nvGrpSpPr>
          <p:cNvPr id="3" name="Group 2">
            <a:extLst>
              <a:ext uri="{FF2B5EF4-FFF2-40B4-BE49-F238E27FC236}">
                <a16:creationId xmlns:a16="http://schemas.microsoft.com/office/drawing/2014/main" id="{8A1477A6-94FC-084B-84D5-AC60C62E56D9}"/>
              </a:ext>
            </a:extLst>
          </p:cNvPr>
          <p:cNvGrpSpPr/>
          <p:nvPr/>
        </p:nvGrpSpPr>
        <p:grpSpPr>
          <a:xfrm>
            <a:off x="1314855" y="5167818"/>
            <a:ext cx="9523839" cy="535891"/>
            <a:chOff x="1338156" y="4142835"/>
            <a:chExt cx="9523839" cy="535891"/>
          </a:xfrm>
        </p:grpSpPr>
        <p:sp>
          <p:nvSpPr>
            <p:cNvPr id="267" name="TextBox 266">
              <a:extLst>
                <a:ext uri="{FF2B5EF4-FFF2-40B4-BE49-F238E27FC236}">
                  <a16:creationId xmlns:a16="http://schemas.microsoft.com/office/drawing/2014/main" id="{622ED692-9A38-1E47-AB2D-B1E12140F653}"/>
                </a:ext>
              </a:extLst>
            </p:cNvPr>
            <p:cNvSpPr txBox="1"/>
            <p:nvPr/>
          </p:nvSpPr>
          <p:spPr>
            <a:xfrm>
              <a:off x="1338156" y="4333108"/>
              <a:ext cx="1344952" cy="276999"/>
            </a:xfrm>
            <a:prstGeom prst="rect">
              <a:avLst/>
            </a:prstGeom>
            <a:noFill/>
          </p:spPr>
          <p:txBody>
            <a:bodyPr wrap="square" rtlCol="0">
              <a:spAutoFit/>
              <a:scene3d>
                <a:camera prst="orthographicFront">
                  <a:rot lat="0" lon="0" rev="210000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Afghanistan</a:t>
              </a:r>
            </a:p>
          </p:txBody>
        </p:sp>
        <p:sp>
          <p:nvSpPr>
            <p:cNvPr id="268" name="TextBox 267">
              <a:extLst>
                <a:ext uri="{FF2B5EF4-FFF2-40B4-BE49-F238E27FC236}">
                  <a16:creationId xmlns:a16="http://schemas.microsoft.com/office/drawing/2014/main" id="{5D43A075-C456-AA4B-B346-08FE940F4C1C}"/>
                </a:ext>
              </a:extLst>
            </p:cNvPr>
            <p:cNvSpPr txBox="1"/>
            <p:nvPr/>
          </p:nvSpPr>
          <p:spPr>
            <a:xfrm>
              <a:off x="2528629" y="4322013"/>
              <a:ext cx="1561787" cy="276999"/>
            </a:xfrm>
            <a:prstGeom prst="rect">
              <a:avLst/>
            </a:prstGeom>
            <a:noFill/>
          </p:spPr>
          <p:txBody>
            <a:bodyPr wrap="square" rtlCol="0">
              <a:spAutoFit/>
              <a:scene3d>
                <a:camera prst="orthographicFront">
                  <a:rot lat="0" lon="0" rev="210000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Burkina Faso</a:t>
              </a:r>
            </a:p>
          </p:txBody>
        </p:sp>
        <p:sp>
          <p:nvSpPr>
            <p:cNvPr id="269" name="TextBox 268">
              <a:extLst>
                <a:ext uri="{FF2B5EF4-FFF2-40B4-BE49-F238E27FC236}">
                  <a16:creationId xmlns:a16="http://schemas.microsoft.com/office/drawing/2014/main" id="{460E3E3A-4E6F-A94C-A4CF-03FA3DB85A71}"/>
                </a:ext>
              </a:extLst>
            </p:cNvPr>
            <p:cNvSpPr txBox="1"/>
            <p:nvPr/>
          </p:nvSpPr>
          <p:spPr>
            <a:xfrm>
              <a:off x="3572438" y="4318364"/>
              <a:ext cx="1468460" cy="276999"/>
            </a:xfrm>
            <a:prstGeom prst="rect">
              <a:avLst/>
            </a:prstGeom>
            <a:noFill/>
          </p:spPr>
          <p:txBody>
            <a:bodyPr wrap="square" rtlCol="0">
              <a:spAutoFit/>
              <a:scene3d>
                <a:camera prst="orthographicFront">
                  <a:rot lat="0" lon="0" rev="210000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Côte d’Ivoire</a:t>
              </a:r>
            </a:p>
          </p:txBody>
        </p:sp>
        <p:sp>
          <p:nvSpPr>
            <p:cNvPr id="270" name="TextBox 269">
              <a:extLst>
                <a:ext uri="{FF2B5EF4-FFF2-40B4-BE49-F238E27FC236}">
                  <a16:creationId xmlns:a16="http://schemas.microsoft.com/office/drawing/2014/main" id="{16CFEE91-D488-214E-A586-871F13481CC7}"/>
                </a:ext>
              </a:extLst>
            </p:cNvPr>
            <p:cNvSpPr txBox="1"/>
            <p:nvPr/>
          </p:nvSpPr>
          <p:spPr>
            <a:xfrm>
              <a:off x="4821167" y="4279869"/>
              <a:ext cx="1078451" cy="276999"/>
            </a:xfrm>
            <a:prstGeom prst="rect">
              <a:avLst/>
            </a:prstGeom>
            <a:noFill/>
          </p:spPr>
          <p:txBody>
            <a:bodyPr wrap="square" rtlCol="0">
              <a:spAutoFit/>
              <a:scene3d>
                <a:camera prst="orthographicFront">
                  <a:rot lat="0" lon="0" rev="210000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Cameroon</a:t>
              </a:r>
            </a:p>
          </p:txBody>
        </p:sp>
        <p:sp>
          <p:nvSpPr>
            <p:cNvPr id="271" name="TextBox 270">
              <a:extLst>
                <a:ext uri="{FF2B5EF4-FFF2-40B4-BE49-F238E27FC236}">
                  <a16:creationId xmlns:a16="http://schemas.microsoft.com/office/drawing/2014/main" id="{B8C7F721-81F6-694F-A524-A4A41F85E85B}"/>
                </a:ext>
              </a:extLst>
            </p:cNvPr>
            <p:cNvSpPr txBox="1"/>
            <p:nvPr/>
          </p:nvSpPr>
          <p:spPr>
            <a:xfrm>
              <a:off x="6271900" y="4188855"/>
              <a:ext cx="1009651" cy="276999"/>
            </a:xfrm>
            <a:prstGeom prst="rect">
              <a:avLst/>
            </a:prstGeom>
            <a:noFill/>
          </p:spPr>
          <p:txBody>
            <a:bodyPr wrap="square" rtlCol="0">
              <a:spAutoFit/>
              <a:scene3d>
                <a:camera prst="orthographicFront">
                  <a:rot lat="0" lon="0" rev="210000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Nigeria</a:t>
              </a:r>
            </a:p>
          </p:txBody>
        </p:sp>
        <p:sp>
          <p:nvSpPr>
            <p:cNvPr id="272" name="TextBox 271">
              <a:extLst>
                <a:ext uri="{FF2B5EF4-FFF2-40B4-BE49-F238E27FC236}">
                  <a16:creationId xmlns:a16="http://schemas.microsoft.com/office/drawing/2014/main" id="{4F6E948E-64BB-8C4C-866E-97794949A2F0}"/>
                </a:ext>
              </a:extLst>
            </p:cNvPr>
            <p:cNvSpPr txBox="1"/>
            <p:nvPr/>
          </p:nvSpPr>
          <p:spPr>
            <a:xfrm>
              <a:off x="7526709" y="4142835"/>
              <a:ext cx="1009651" cy="276999"/>
            </a:xfrm>
            <a:prstGeom prst="rect">
              <a:avLst/>
            </a:prstGeom>
            <a:noFill/>
          </p:spPr>
          <p:txBody>
            <a:bodyPr wrap="square" rtlCol="0">
              <a:spAutoFit/>
              <a:scene3d>
                <a:camera prst="orthographicFront">
                  <a:rot lat="0" lon="0" rev="210000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DRC</a:t>
              </a:r>
            </a:p>
          </p:txBody>
        </p:sp>
        <p:sp>
          <p:nvSpPr>
            <p:cNvPr id="273" name="TextBox 272">
              <a:extLst>
                <a:ext uri="{FF2B5EF4-FFF2-40B4-BE49-F238E27FC236}">
                  <a16:creationId xmlns:a16="http://schemas.microsoft.com/office/drawing/2014/main" id="{9748285C-37C5-3942-99BE-4CB66A89AAB0}"/>
                </a:ext>
              </a:extLst>
            </p:cNvPr>
            <p:cNvSpPr txBox="1"/>
            <p:nvPr/>
          </p:nvSpPr>
          <p:spPr>
            <a:xfrm>
              <a:off x="8538086" y="4217061"/>
              <a:ext cx="1083298" cy="461665"/>
            </a:xfrm>
            <a:prstGeom prst="rect">
              <a:avLst/>
            </a:prstGeom>
            <a:noFill/>
          </p:spPr>
          <p:txBody>
            <a:bodyPr wrap="square" rtlCol="0">
              <a:spAutoFit/>
              <a:scene3d>
                <a:camera prst="orthographicFront">
                  <a:rot lat="0" lon="0" rev="210000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Senegal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274" name="TextBox 273">
              <a:extLst>
                <a:ext uri="{FF2B5EF4-FFF2-40B4-BE49-F238E27FC236}">
                  <a16:creationId xmlns:a16="http://schemas.microsoft.com/office/drawing/2014/main" id="{607FCFE7-387F-974A-91F5-4DCECE79DDEC}"/>
                </a:ext>
              </a:extLst>
            </p:cNvPr>
            <p:cNvSpPr txBox="1"/>
            <p:nvPr/>
          </p:nvSpPr>
          <p:spPr>
            <a:xfrm>
              <a:off x="9778697" y="4240354"/>
              <a:ext cx="1083298" cy="276999"/>
            </a:xfrm>
            <a:prstGeom prst="rect">
              <a:avLst/>
            </a:prstGeom>
            <a:noFill/>
          </p:spPr>
          <p:txBody>
            <a:bodyPr wrap="square" rtlCol="0">
              <a:spAutoFit/>
              <a:scene3d>
                <a:camera prst="orthographicFront">
                  <a:rot lat="0" lon="0" rev="210000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Uganda</a:t>
              </a:r>
            </a:p>
          </p:txBody>
        </p:sp>
      </p:grpSp>
    </p:spTree>
    <p:extLst>
      <p:ext uri="{BB962C8B-B14F-4D97-AF65-F5344CB8AC3E}">
        <p14:creationId xmlns:p14="http://schemas.microsoft.com/office/powerpoint/2010/main" val="7783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911CB60-7F7D-4C4C-BD68-FF3C9FD5759F}"/>
              </a:ext>
            </a:extLst>
          </p:cNvPr>
          <p:cNvSpPr>
            <a:spLocks noGrp="1"/>
          </p:cNvSpPr>
          <p:nvPr>
            <p:ph idx="1"/>
          </p:nvPr>
        </p:nvSpPr>
        <p:spPr>
          <a:xfrm>
            <a:off x="2310064" y="0"/>
            <a:ext cx="7712242" cy="6858000"/>
          </a:xfrm>
          <a:solidFill>
            <a:schemeClr val="tx1">
              <a:lumMod val="65000"/>
              <a:lumOff val="35000"/>
              <a:alpha val="75000"/>
            </a:schemeClr>
          </a:solidFill>
        </p:spPr>
        <p:txBody>
          <a:bodyPr anchor="ctr">
            <a:normAutofit/>
          </a:bodyPr>
          <a:lstStyle/>
          <a:p>
            <a:pPr marL="0" indent="0" algn="ctr">
              <a:buNone/>
            </a:pPr>
            <a:r>
              <a:rPr lang="en-US" sz="4400" b="1" cap="all" dirty="0"/>
              <a:t>Section</a:t>
            </a:r>
            <a:r>
              <a:rPr lang="en-US" sz="4400" b="1" dirty="0"/>
              <a:t> 3</a:t>
            </a:r>
          </a:p>
          <a:p>
            <a:pPr marL="0" indent="0" algn="ctr">
              <a:buNone/>
            </a:pPr>
            <a:r>
              <a:rPr lang="en-US" sz="3600" dirty="0"/>
              <a:t>Challenges and Barriers</a:t>
            </a:r>
          </a:p>
        </p:txBody>
      </p:sp>
    </p:spTree>
    <p:extLst>
      <p:ext uri="{BB962C8B-B14F-4D97-AF65-F5344CB8AC3E}">
        <p14:creationId xmlns:p14="http://schemas.microsoft.com/office/powerpoint/2010/main" val="2238229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alpha val="83000"/>
          </a:schemeClr>
        </a:solidFill>
        <a:effectLst/>
      </p:bgPr>
    </p:bg>
    <p:spTree>
      <p:nvGrpSpPr>
        <p:cNvPr id="1" name=""/>
        <p:cNvGrpSpPr/>
        <p:nvPr/>
      </p:nvGrpSpPr>
      <p:grpSpPr>
        <a:xfrm>
          <a:off x="0" y="0"/>
          <a:ext cx="0" cy="0"/>
          <a:chOff x="0" y="0"/>
          <a:chExt cx="0" cy="0"/>
        </a:xfrm>
      </p:grpSpPr>
      <p:sp>
        <p:nvSpPr>
          <p:cNvPr id="117" name="Title 1">
            <a:extLst>
              <a:ext uri="{FF2B5EF4-FFF2-40B4-BE49-F238E27FC236}">
                <a16:creationId xmlns:a16="http://schemas.microsoft.com/office/drawing/2014/main" id="{8065930A-286C-524B-9F62-D0273AFC5C9F}"/>
              </a:ext>
            </a:extLst>
          </p:cNvPr>
          <p:cNvSpPr txBox="1">
            <a:spLocks/>
          </p:cNvSpPr>
          <p:nvPr/>
        </p:nvSpPr>
        <p:spPr>
          <a:xfrm>
            <a:off x="213360" y="326590"/>
            <a:ext cx="11795759" cy="742950"/>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Verdana" panose="020B0604030504040204" pitchFamily="34" charset="0"/>
                <a:ea typeface="Verdana" panose="020B0604030504040204" pitchFamily="34" charset="0"/>
              </a:rPr>
              <a:t>Major Gaps in CSO Response to the GFF</a:t>
            </a:r>
          </a:p>
        </p:txBody>
      </p:sp>
      <p:grpSp>
        <p:nvGrpSpPr>
          <p:cNvPr id="2" name="Group 1">
            <a:extLst>
              <a:ext uri="{FF2B5EF4-FFF2-40B4-BE49-F238E27FC236}">
                <a16:creationId xmlns:a16="http://schemas.microsoft.com/office/drawing/2014/main" id="{A3C413F3-52D8-3240-9807-F1EEF15151E3}"/>
              </a:ext>
            </a:extLst>
          </p:cNvPr>
          <p:cNvGrpSpPr/>
          <p:nvPr/>
        </p:nvGrpSpPr>
        <p:grpSpPr>
          <a:xfrm>
            <a:off x="1217444" y="6064922"/>
            <a:ext cx="10072079" cy="589400"/>
            <a:chOff x="469492" y="5978687"/>
            <a:chExt cx="10072079" cy="589400"/>
          </a:xfrm>
        </p:grpSpPr>
        <p:sp>
          <p:nvSpPr>
            <p:cNvPr id="108" name="Rectangle 105">
              <a:extLst>
                <a:ext uri="{FF2B5EF4-FFF2-40B4-BE49-F238E27FC236}">
                  <a16:creationId xmlns:a16="http://schemas.microsoft.com/office/drawing/2014/main" id="{334FDB74-BF57-864A-9DCE-4F52842062B7}"/>
                </a:ext>
              </a:extLst>
            </p:cNvPr>
            <p:cNvSpPr>
              <a:spLocks noChangeArrowheads="1"/>
            </p:cNvSpPr>
            <p:nvPr/>
          </p:nvSpPr>
          <p:spPr bwMode="auto">
            <a:xfrm>
              <a:off x="469492" y="6073046"/>
              <a:ext cx="766566" cy="190085"/>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sz="1200">
                <a:latin typeface="Verdana" panose="020B0604030504040204" pitchFamily="34" charset="0"/>
                <a:ea typeface="Verdana" panose="020B0604030504040204" pitchFamily="34" charset="0"/>
              </a:endParaRPr>
            </a:p>
          </p:txBody>
        </p:sp>
        <p:sp>
          <p:nvSpPr>
            <p:cNvPr id="110" name="Rectangle 107">
              <a:extLst>
                <a:ext uri="{FF2B5EF4-FFF2-40B4-BE49-F238E27FC236}">
                  <a16:creationId xmlns:a16="http://schemas.microsoft.com/office/drawing/2014/main" id="{D9D73C37-FF1E-1C4E-9A2D-36E8B2B71A55}"/>
                </a:ext>
              </a:extLst>
            </p:cNvPr>
            <p:cNvSpPr>
              <a:spLocks noChangeArrowheads="1"/>
            </p:cNvSpPr>
            <p:nvPr/>
          </p:nvSpPr>
          <p:spPr bwMode="auto">
            <a:xfrm>
              <a:off x="5162300" y="6052533"/>
              <a:ext cx="766566" cy="190085"/>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sz="1200">
                <a:latin typeface="Verdana" panose="020B0604030504040204" pitchFamily="34" charset="0"/>
                <a:ea typeface="Verdana" panose="020B0604030504040204" pitchFamily="34" charset="0"/>
              </a:endParaRPr>
            </a:p>
          </p:txBody>
        </p:sp>
        <p:sp>
          <p:nvSpPr>
            <p:cNvPr id="112" name="Rectangle 109">
              <a:extLst>
                <a:ext uri="{FF2B5EF4-FFF2-40B4-BE49-F238E27FC236}">
                  <a16:creationId xmlns:a16="http://schemas.microsoft.com/office/drawing/2014/main" id="{76F09780-C1D4-7046-BAB7-3A8794B33680}"/>
                </a:ext>
              </a:extLst>
            </p:cNvPr>
            <p:cNvSpPr>
              <a:spLocks noChangeArrowheads="1"/>
            </p:cNvSpPr>
            <p:nvPr/>
          </p:nvSpPr>
          <p:spPr bwMode="auto">
            <a:xfrm>
              <a:off x="469492" y="6357489"/>
              <a:ext cx="766566" cy="190085"/>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sz="1200">
                <a:latin typeface="Verdana" panose="020B0604030504040204" pitchFamily="34" charset="0"/>
                <a:ea typeface="Verdana" panose="020B0604030504040204" pitchFamily="34" charset="0"/>
              </a:endParaRPr>
            </a:p>
          </p:txBody>
        </p:sp>
        <p:sp>
          <p:nvSpPr>
            <p:cNvPr id="118" name="Rectangle 111">
              <a:extLst>
                <a:ext uri="{FF2B5EF4-FFF2-40B4-BE49-F238E27FC236}">
                  <a16:creationId xmlns:a16="http://schemas.microsoft.com/office/drawing/2014/main" id="{0EAA09D9-86D9-B24F-8CFB-CC8222DF270A}"/>
                </a:ext>
              </a:extLst>
            </p:cNvPr>
            <p:cNvSpPr>
              <a:spLocks noChangeArrowheads="1"/>
            </p:cNvSpPr>
            <p:nvPr/>
          </p:nvSpPr>
          <p:spPr bwMode="auto">
            <a:xfrm>
              <a:off x="5162300" y="6378002"/>
              <a:ext cx="766566" cy="19008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sz="1200">
                <a:latin typeface="Verdana" panose="020B0604030504040204" pitchFamily="34" charset="0"/>
                <a:ea typeface="Verdana" panose="020B0604030504040204" pitchFamily="34" charset="0"/>
              </a:endParaRPr>
            </a:p>
          </p:txBody>
        </p:sp>
        <p:sp>
          <p:nvSpPr>
            <p:cNvPr id="119" name="Rectangle 113">
              <a:extLst>
                <a:ext uri="{FF2B5EF4-FFF2-40B4-BE49-F238E27FC236}">
                  <a16:creationId xmlns:a16="http://schemas.microsoft.com/office/drawing/2014/main" id="{CB37FB47-7388-B047-BBE6-6383ED944C51}"/>
                </a:ext>
              </a:extLst>
            </p:cNvPr>
            <p:cNvSpPr>
              <a:spLocks noChangeArrowheads="1"/>
            </p:cNvSpPr>
            <p:nvPr/>
          </p:nvSpPr>
          <p:spPr bwMode="auto">
            <a:xfrm>
              <a:off x="1526671" y="5978687"/>
              <a:ext cx="22890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200" dirty="0" err="1">
                  <a:solidFill>
                    <a:srgbClr val="000000"/>
                  </a:solidFill>
                  <a:latin typeface="Verdana" panose="020B0604030504040204" pitchFamily="34" charset="0"/>
                  <a:ea typeface="Verdana" panose="020B0604030504040204" pitchFamily="34" charset="0"/>
                </a:rPr>
                <a:t>Mobilizing</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funds</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for</a:t>
              </a:r>
              <a:r>
                <a:rPr lang="de-DE" altLang="de-DE" sz="1200" dirty="0">
                  <a:solidFill>
                    <a:srgbClr val="000000"/>
                  </a:solidFill>
                  <a:latin typeface="Verdana" panose="020B0604030504040204" pitchFamily="34" charset="0"/>
                  <a:ea typeface="Verdana" panose="020B0604030504040204" pitchFamily="34" charset="0"/>
                </a:rPr>
                <a:t> GFF </a:t>
              </a:r>
              <a:r>
                <a:rPr lang="de-DE" altLang="de-DE" sz="1200" dirty="0" err="1">
                  <a:solidFill>
                    <a:srgbClr val="000000"/>
                  </a:solidFill>
                  <a:latin typeface="Verdana" panose="020B0604030504040204" pitchFamily="34" charset="0"/>
                  <a:ea typeface="Verdana" panose="020B0604030504040204" pitchFamily="34" charset="0"/>
                </a:rPr>
                <a:t>work</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20" name="Rectangle 114">
              <a:extLst>
                <a:ext uri="{FF2B5EF4-FFF2-40B4-BE49-F238E27FC236}">
                  <a16:creationId xmlns:a16="http://schemas.microsoft.com/office/drawing/2014/main" id="{256BA820-FE1C-9A4E-8EB5-2B34C63B8535}"/>
                </a:ext>
              </a:extLst>
            </p:cNvPr>
            <p:cNvSpPr>
              <a:spLocks noChangeArrowheads="1"/>
            </p:cNvSpPr>
            <p:nvPr/>
          </p:nvSpPr>
          <p:spPr bwMode="auto">
            <a:xfrm>
              <a:off x="6126067" y="5980055"/>
              <a:ext cx="41982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200" dirty="0">
                  <a:solidFill>
                    <a:srgbClr val="000000"/>
                  </a:solidFill>
                  <a:latin typeface="Verdana" panose="020B0604030504040204" pitchFamily="34" charset="0"/>
                  <a:ea typeface="Verdana" panose="020B0604030504040204" pitchFamily="34" charset="0"/>
                </a:rPr>
                <a:t>Lack </a:t>
              </a:r>
              <a:r>
                <a:rPr lang="de-DE" altLang="de-DE" sz="1200" dirty="0" err="1">
                  <a:solidFill>
                    <a:srgbClr val="000000"/>
                  </a:solidFill>
                  <a:latin typeface="Verdana" panose="020B0604030504040204" pitchFamily="34" charset="0"/>
                  <a:ea typeface="Verdana" panose="020B0604030504040204" pitchFamily="34" charset="0"/>
                </a:rPr>
                <a:t>of</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resources</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for</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communication</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and</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coordination</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21" name="Rectangle 115">
              <a:extLst>
                <a:ext uri="{FF2B5EF4-FFF2-40B4-BE49-F238E27FC236}">
                  <a16:creationId xmlns:a16="http://schemas.microsoft.com/office/drawing/2014/main" id="{668BEB4D-376E-E742-8AB0-B3D8B59B27FF}"/>
                </a:ext>
              </a:extLst>
            </p:cNvPr>
            <p:cNvSpPr>
              <a:spLocks noChangeArrowheads="1"/>
            </p:cNvSpPr>
            <p:nvPr/>
          </p:nvSpPr>
          <p:spPr bwMode="auto">
            <a:xfrm>
              <a:off x="1557808" y="6287746"/>
              <a:ext cx="179536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200" dirty="0">
                  <a:solidFill>
                    <a:srgbClr val="000000"/>
                  </a:solidFill>
                  <a:latin typeface="Verdana" panose="020B0604030504040204" pitchFamily="34" charset="0"/>
                  <a:ea typeface="Verdana" panose="020B0604030504040204" pitchFamily="34" charset="0"/>
                </a:rPr>
                <a:t>Limited GFF </a:t>
              </a:r>
              <a:r>
                <a:rPr lang="de-DE" altLang="de-DE" sz="1200" dirty="0" err="1">
                  <a:solidFill>
                    <a:srgbClr val="000000"/>
                  </a:solidFill>
                  <a:latin typeface="Verdana" panose="020B0604030504040204" pitchFamily="34" charset="0"/>
                  <a:ea typeface="Verdana" panose="020B0604030504040204" pitchFamily="34" charset="0"/>
                </a:rPr>
                <a:t>knowledge</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22" name="Rectangle 116">
              <a:extLst>
                <a:ext uri="{FF2B5EF4-FFF2-40B4-BE49-F238E27FC236}">
                  <a16:creationId xmlns:a16="http://schemas.microsoft.com/office/drawing/2014/main" id="{C4A59DA8-5BB9-2343-A242-48354A45D0F2}"/>
                </a:ext>
              </a:extLst>
            </p:cNvPr>
            <p:cNvSpPr>
              <a:spLocks noChangeArrowheads="1"/>
            </p:cNvSpPr>
            <p:nvPr/>
          </p:nvSpPr>
          <p:spPr bwMode="auto">
            <a:xfrm>
              <a:off x="6126067" y="6315096"/>
              <a:ext cx="44155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200" dirty="0" err="1">
                  <a:solidFill>
                    <a:srgbClr val="000000"/>
                  </a:solidFill>
                  <a:latin typeface="Verdana" panose="020B0604030504040204" pitchFamily="34" charset="0"/>
                  <a:ea typeface="Verdana" panose="020B0604030504040204" pitchFamily="34" charset="0"/>
                </a:rPr>
                <a:t>Difficulty</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for</a:t>
              </a:r>
              <a:r>
                <a:rPr lang="de-DE" altLang="de-DE" sz="1200" dirty="0">
                  <a:solidFill>
                    <a:srgbClr val="000000"/>
                  </a:solidFill>
                  <a:latin typeface="Verdana" panose="020B0604030504040204" pitchFamily="34" charset="0"/>
                  <a:ea typeface="Verdana" panose="020B0604030504040204" pitchFamily="34" charset="0"/>
                </a:rPr>
                <a:t> CSOs </a:t>
              </a:r>
              <a:r>
                <a:rPr lang="de-DE" altLang="de-DE" sz="1200" dirty="0" err="1">
                  <a:solidFill>
                    <a:srgbClr val="000000"/>
                  </a:solidFill>
                  <a:latin typeface="Verdana" panose="020B0604030504040204" pitchFamily="34" charset="0"/>
                  <a:ea typeface="Verdana" panose="020B0604030504040204" pitchFamily="34" charset="0"/>
                </a:rPr>
                <a:t>to</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be</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included</a:t>
              </a:r>
              <a:r>
                <a:rPr lang="de-DE" altLang="de-DE" sz="1200" dirty="0">
                  <a:solidFill>
                    <a:srgbClr val="000000"/>
                  </a:solidFill>
                  <a:latin typeface="Verdana" panose="020B0604030504040204" pitchFamily="34" charset="0"/>
                  <a:ea typeface="Verdana" panose="020B0604030504040204" pitchFamily="34" charset="0"/>
                </a:rPr>
                <a:t> in </a:t>
              </a:r>
              <a:r>
                <a:rPr lang="de-DE" altLang="de-DE" sz="1200" dirty="0" err="1">
                  <a:solidFill>
                    <a:srgbClr val="000000"/>
                  </a:solidFill>
                  <a:latin typeface="Verdana" panose="020B0604030504040204" pitchFamily="34" charset="0"/>
                  <a:ea typeface="Verdana" panose="020B0604030504040204" pitchFamily="34" charset="0"/>
                </a:rPr>
                <a:t>the</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country</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platform</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grpSp>
      <p:sp>
        <p:nvSpPr>
          <p:cNvPr id="88" name="TextBox 87">
            <a:extLst>
              <a:ext uri="{FF2B5EF4-FFF2-40B4-BE49-F238E27FC236}">
                <a16:creationId xmlns:a16="http://schemas.microsoft.com/office/drawing/2014/main" id="{A19712AA-49F5-1C41-8A33-894C555F7E49}"/>
              </a:ext>
            </a:extLst>
          </p:cNvPr>
          <p:cNvSpPr txBox="1"/>
          <p:nvPr/>
        </p:nvSpPr>
        <p:spPr>
          <a:xfrm>
            <a:off x="1013585" y="1452434"/>
            <a:ext cx="737210" cy="3114477"/>
          </a:xfrm>
          <a:prstGeom prst="rect">
            <a:avLst/>
          </a:prstGeom>
          <a:noFill/>
        </p:spPr>
        <p:txBody>
          <a:bodyPr vert="vert270" wrap="square" lIns="90000" rtlCol="0">
            <a:spAutoFit/>
          </a:bodyPr>
          <a:lstStyle/>
          <a:p>
            <a:r>
              <a:rPr lang="en-US" dirty="0">
                <a:latin typeface="Verdana" panose="020B0604030504040204" pitchFamily="34" charset="0"/>
                <a:ea typeface="Verdana" panose="020B0604030504040204" pitchFamily="34" charset="0"/>
              </a:rPr>
              <a:t>Percentage of respondents</a:t>
            </a:r>
          </a:p>
        </p:txBody>
      </p:sp>
      <p:grpSp>
        <p:nvGrpSpPr>
          <p:cNvPr id="270" name="Group 4">
            <a:extLst>
              <a:ext uri="{FF2B5EF4-FFF2-40B4-BE49-F238E27FC236}">
                <a16:creationId xmlns:a16="http://schemas.microsoft.com/office/drawing/2014/main" id="{459DB5E7-C89F-C849-9C13-564CC7066FB7}"/>
              </a:ext>
            </a:extLst>
          </p:cNvPr>
          <p:cNvGrpSpPr>
            <a:grpSpLocks noChangeAspect="1"/>
          </p:cNvGrpSpPr>
          <p:nvPr/>
        </p:nvGrpSpPr>
        <p:grpSpPr bwMode="auto">
          <a:xfrm>
            <a:off x="1009227" y="782516"/>
            <a:ext cx="10064701" cy="6434870"/>
            <a:chOff x="1008" y="89"/>
            <a:chExt cx="5627" cy="4170"/>
          </a:xfrm>
        </p:grpSpPr>
        <p:sp>
          <p:nvSpPr>
            <p:cNvPr id="271" name="AutoShape 3">
              <a:extLst>
                <a:ext uri="{FF2B5EF4-FFF2-40B4-BE49-F238E27FC236}">
                  <a16:creationId xmlns:a16="http://schemas.microsoft.com/office/drawing/2014/main" id="{1BDCB3CE-0EFB-FC4B-802B-316E5CEB8B76}"/>
                </a:ext>
              </a:extLst>
            </p:cNvPr>
            <p:cNvSpPr>
              <a:spLocks noChangeAspect="1" noChangeArrowheads="1" noTextEdit="1"/>
            </p:cNvSpPr>
            <p:nvPr/>
          </p:nvSpPr>
          <p:spPr bwMode="auto">
            <a:xfrm>
              <a:off x="1008" y="89"/>
              <a:ext cx="5627" cy="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72" name="Line 10">
              <a:extLst>
                <a:ext uri="{FF2B5EF4-FFF2-40B4-BE49-F238E27FC236}">
                  <a16:creationId xmlns:a16="http://schemas.microsoft.com/office/drawing/2014/main" id="{402D2D82-5C90-B24D-BF4C-6BC136A02DAF}"/>
                </a:ext>
              </a:extLst>
            </p:cNvPr>
            <p:cNvSpPr>
              <a:spLocks noChangeShapeType="1"/>
            </p:cNvSpPr>
            <p:nvPr/>
          </p:nvSpPr>
          <p:spPr bwMode="auto">
            <a:xfrm>
              <a:off x="1543" y="2707"/>
              <a:ext cx="4815"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73" name="Line 11">
              <a:extLst>
                <a:ext uri="{FF2B5EF4-FFF2-40B4-BE49-F238E27FC236}">
                  <a16:creationId xmlns:a16="http://schemas.microsoft.com/office/drawing/2014/main" id="{8CC4069C-F181-1F41-A0DC-AD2AC29B6104}"/>
                </a:ext>
              </a:extLst>
            </p:cNvPr>
            <p:cNvSpPr>
              <a:spLocks noChangeShapeType="1"/>
            </p:cNvSpPr>
            <p:nvPr/>
          </p:nvSpPr>
          <p:spPr bwMode="auto">
            <a:xfrm>
              <a:off x="1543" y="2266"/>
              <a:ext cx="4815"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74" name="Line 12">
              <a:extLst>
                <a:ext uri="{FF2B5EF4-FFF2-40B4-BE49-F238E27FC236}">
                  <a16:creationId xmlns:a16="http://schemas.microsoft.com/office/drawing/2014/main" id="{56F8D32A-B727-6442-AC1B-612404AC04DE}"/>
                </a:ext>
              </a:extLst>
            </p:cNvPr>
            <p:cNvSpPr>
              <a:spLocks noChangeShapeType="1"/>
            </p:cNvSpPr>
            <p:nvPr/>
          </p:nvSpPr>
          <p:spPr bwMode="auto">
            <a:xfrm>
              <a:off x="1543" y="1825"/>
              <a:ext cx="4815"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75" name="Line 13">
              <a:extLst>
                <a:ext uri="{FF2B5EF4-FFF2-40B4-BE49-F238E27FC236}">
                  <a16:creationId xmlns:a16="http://schemas.microsoft.com/office/drawing/2014/main" id="{38AFE89D-FCD4-8E4F-B2D7-24E2711E96BA}"/>
                </a:ext>
              </a:extLst>
            </p:cNvPr>
            <p:cNvSpPr>
              <a:spLocks noChangeShapeType="1"/>
            </p:cNvSpPr>
            <p:nvPr/>
          </p:nvSpPr>
          <p:spPr bwMode="auto">
            <a:xfrm>
              <a:off x="1543" y="1385"/>
              <a:ext cx="4815"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76" name="Line 14">
              <a:extLst>
                <a:ext uri="{FF2B5EF4-FFF2-40B4-BE49-F238E27FC236}">
                  <a16:creationId xmlns:a16="http://schemas.microsoft.com/office/drawing/2014/main" id="{D9B2FD2B-22E6-A94A-A990-7D5AF60C7002}"/>
                </a:ext>
              </a:extLst>
            </p:cNvPr>
            <p:cNvSpPr>
              <a:spLocks noChangeShapeType="1"/>
            </p:cNvSpPr>
            <p:nvPr/>
          </p:nvSpPr>
          <p:spPr bwMode="auto">
            <a:xfrm>
              <a:off x="1543" y="945"/>
              <a:ext cx="4815"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77" name="Line 15">
              <a:extLst>
                <a:ext uri="{FF2B5EF4-FFF2-40B4-BE49-F238E27FC236}">
                  <a16:creationId xmlns:a16="http://schemas.microsoft.com/office/drawing/2014/main" id="{1E55CEDC-F16E-E842-9F9B-DFC3E6DA2E4D}"/>
                </a:ext>
              </a:extLst>
            </p:cNvPr>
            <p:cNvSpPr>
              <a:spLocks noChangeShapeType="1"/>
            </p:cNvSpPr>
            <p:nvPr/>
          </p:nvSpPr>
          <p:spPr bwMode="auto">
            <a:xfrm>
              <a:off x="1543" y="504"/>
              <a:ext cx="4815"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78" name="Rectangle 16">
              <a:extLst>
                <a:ext uri="{FF2B5EF4-FFF2-40B4-BE49-F238E27FC236}">
                  <a16:creationId xmlns:a16="http://schemas.microsoft.com/office/drawing/2014/main" id="{5E12E6F2-917C-4E43-A603-952349E4790B}"/>
                </a:ext>
              </a:extLst>
            </p:cNvPr>
            <p:cNvSpPr>
              <a:spLocks noChangeArrowheads="1"/>
            </p:cNvSpPr>
            <p:nvPr/>
          </p:nvSpPr>
          <p:spPr bwMode="auto">
            <a:xfrm>
              <a:off x="1699" y="2217"/>
              <a:ext cx="98" cy="490"/>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79" name="Rectangle 17">
              <a:extLst>
                <a:ext uri="{FF2B5EF4-FFF2-40B4-BE49-F238E27FC236}">
                  <a16:creationId xmlns:a16="http://schemas.microsoft.com/office/drawing/2014/main" id="{7A48A501-E8DB-BE4B-9E2A-2DB960AE39C9}"/>
                </a:ext>
              </a:extLst>
            </p:cNvPr>
            <p:cNvSpPr>
              <a:spLocks noChangeArrowheads="1"/>
            </p:cNvSpPr>
            <p:nvPr/>
          </p:nvSpPr>
          <p:spPr bwMode="auto">
            <a:xfrm>
              <a:off x="1703" y="2221"/>
              <a:ext cx="90" cy="482"/>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0" name="Rectangle 18">
              <a:extLst>
                <a:ext uri="{FF2B5EF4-FFF2-40B4-BE49-F238E27FC236}">
                  <a16:creationId xmlns:a16="http://schemas.microsoft.com/office/drawing/2014/main" id="{791B4D4C-BA64-164F-9A0C-29B7B91D3027}"/>
                </a:ext>
              </a:extLst>
            </p:cNvPr>
            <p:cNvSpPr>
              <a:spLocks noChangeArrowheads="1"/>
            </p:cNvSpPr>
            <p:nvPr/>
          </p:nvSpPr>
          <p:spPr bwMode="auto">
            <a:xfrm>
              <a:off x="1797" y="1972"/>
              <a:ext cx="97" cy="735"/>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1" name="Rectangle 19">
              <a:extLst>
                <a:ext uri="{FF2B5EF4-FFF2-40B4-BE49-F238E27FC236}">
                  <a16:creationId xmlns:a16="http://schemas.microsoft.com/office/drawing/2014/main" id="{E663F712-0A4A-A646-B942-0A5174B03B7C}"/>
                </a:ext>
              </a:extLst>
            </p:cNvPr>
            <p:cNvSpPr>
              <a:spLocks noChangeArrowheads="1"/>
            </p:cNvSpPr>
            <p:nvPr/>
          </p:nvSpPr>
          <p:spPr bwMode="auto">
            <a:xfrm>
              <a:off x="1801" y="1976"/>
              <a:ext cx="90" cy="727"/>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2" name="Rectangle 20">
              <a:extLst>
                <a:ext uri="{FF2B5EF4-FFF2-40B4-BE49-F238E27FC236}">
                  <a16:creationId xmlns:a16="http://schemas.microsoft.com/office/drawing/2014/main" id="{E8BFFE96-A6ED-5041-BDDE-3E752AD835D8}"/>
                </a:ext>
              </a:extLst>
            </p:cNvPr>
            <p:cNvSpPr>
              <a:spLocks noChangeArrowheads="1"/>
            </p:cNvSpPr>
            <p:nvPr/>
          </p:nvSpPr>
          <p:spPr bwMode="auto">
            <a:xfrm>
              <a:off x="1894" y="1972"/>
              <a:ext cx="98" cy="735"/>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3" name="Rectangle 21">
              <a:extLst>
                <a:ext uri="{FF2B5EF4-FFF2-40B4-BE49-F238E27FC236}">
                  <a16:creationId xmlns:a16="http://schemas.microsoft.com/office/drawing/2014/main" id="{65D182D7-9BB5-9840-A344-113C495933EF}"/>
                </a:ext>
              </a:extLst>
            </p:cNvPr>
            <p:cNvSpPr>
              <a:spLocks noChangeArrowheads="1"/>
            </p:cNvSpPr>
            <p:nvPr/>
          </p:nvSpPr>
          <p:spPr bwMode="auto">
            <a:xfrm>
              <a:off x="1898" y="1976"/>
              <a:ext cx="91" cy="727"/>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4" name="Rectangle 22">
              <a:extLst>
                <a:ext uri="{FF2B5EF4-FFF2-40B4-BE49-F238E27FC236}">
                  <a16:creationId xmlns:a16="http://schemas.microsoft.com/office/drawing/2014/main" id="{DD34D416-53C4-B545-AD42-E337BBF76EB5}"/>
                </a:ext>
              </a:extLst>
            </p:cNvPr>
            <p:cNvSpPr>
              <a:spLocks noChangeArrowheads="1"/>
            </p:cNvSpPr>
            <p:nvPr/>
          </p:nvSpPr>
          <p:spPr bwMode="auto">
            <a:xfrm>
              <a:off x="2286" y="1521"/>
              <a:ext cx="98" cy="118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5" name="Rectangle 23">
              <a:extLst>
                <a:ext uri="{FF2B5EF4-FFF2-40B4-BE49-F238E27FC236}">
                  <a16:creationId xmlns:a16="http://schemas.microsoft.com/office/drawing/2014/main" id="{9AACCAB1-817A-5D42-94F0-1486C33C5D6F}"/>
                </a:ext>
              </a:extLst>
            </p:cNvPr>
            <p:cNvSpPr>
              <a:spLocks noChangeArrowheads="1"/>
            </p:cNvSpPr>
            <p:nvPr/>
          </p:nvSpPr>
          <p:spPr bwMode="auto">
            <a:xfrm>
              <a:off x="2290" y="1524"/>
              <a:ext cx="90" cy="1179"/>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6" name="Rectangle 24">
              <a:extLst>
                <a:ext uri="{FF2B5EF4-FFF2-40B4-BE49-F238E27FC236}">
                  <a16:creationId xmlns:a16="http://schemas.microsoft.com/office/drawing/2014/main" id="{8D93DBD5-E3CE-0442-87D4-E27B395F8426}"/>
                </a:ext>
              </a:extLst>
            </p:cNvPr>
            <p:cNvSpPr>
              <a:spLocks noChangeArrowheads="1"/>
            </p:cNvSpPr>
            <p:nvPr/>
          </p:nvSpPr>
          <p:spPr bwMode="auto">
            <a:xfrm>
              <a:off x="2384" y="1521"/>
              <a:ext cx="98" cy="1186"/>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7" name="Rectangle 25">
              <a:extLst>
                <a:ext uri="{FF2B5EF4-FFF2-40B4-BE49-F238E27FC236}">
                  <a16:creationId xmlns:a16="http://schemas.microsoft.com/office/drawing/2014/main" id="{B8A2FC82-867B-6048-82DD-F92D97FB9939}"/>
                </a:ext>
              </a:extLst>
            </p:cNvPr>
            <p:cNvSpPr>
              <a:spLocks noChangeArrowheads="1"/>
            </p:cNvSpPr>
            <p:nvPr/>
          </p:nvSpPr>
          <p:spPr bwMode="auto">
            <a:xfrm>
              <a:off x="2388" y="1524"/>
              <a:ext cx="90" cy="1179"/>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8" name="Rectangle 26">
              <a:extLst>
                <a:ext uri="{FF2B5EF4-FFF2-40B4-BE49-F238E27FC236}">
                  <a16:creationId xmlns:a16="http://schemas.microsoft.com/office/drawing/2014/main" id="{3BC2E136-BEAF-3D47-A9F5-81CC0D585836}"/>
                </a:ext>
              </a:extLst>
            </p:cNvPr>
            <p:cNvSpPr>
              <a:spLocks noChangeArrowheads="1"/>
            </p:cNvSpPr>
            <p:nvPr/>
          </p:nvSpPr>
          <p:spPr bwMode="auto">
            <a:xfrm>
              <a:off x="2482" y="2029"/>
              <a:ext cx="98" cy="678"/>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9" name="Rectangle 27">
              <a:extLst>
                <a:ext uri="{FF2B5EF4-FFF2-40B4-BE49-F238E27FC236}">
                  <a16:creationId xmlns:a16="http://schemas.microsoft.com/office/drawing/2014/main" id="{492E7587-4AB3-2F49-B693-BC70FCB9567B}"/>
                </a:ext>
              </a:extLst>
            </p:cNvPr>
            <p:cNvSpPr>
              <a:spLocks noChangeArrowheads="1"/>
            </p:cNvSpPr>
            <p:nvPr/>
          </p:nvSpPr>
          <p:spPr bwMode="auto">
            <a:xfrm>
              <a:off x="2486" y="2033"/>
              <a:ext cx="90" cy="670"/>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0" name="Rectangle 28">
              <a:extLst>
                <a:ext uri="{FF2B5EF4-FFF2-40B4-BE49-F238E27FC236}">
                  <a16:creationId xmlns:a16="http://schemas.microsoft.com/office/drawing/2014/main" id="{996CA492-DA74-234B-9EC6-017EBA94A7E6}"/>
                </a:ext>
              </a:extLst>
            </p:cNvPr>
            <p:cNvSpPr>
              <a:spLocks noChangeArrowheads="1"/>
            </p:cNvSpPr>
            <p:nvPr/>
          </p:nvSpPr>
          <p:spPr bwMode="auto">
            <a:xfrm>
              <a:off x="2580" y="1859"/>
              <a:ext cx="98" cy="84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1" name="Rectangle 29">
              <a:extLst>
                <a:ext uri="{FF2B5EF4-FFF2-40B4-BE49-F238E27FC236}">
                  <a16:creationId xmlns:a16="http://schemas.microsoft.com/office/drawing/2014/main" id="{96542509-54E4-3A48-8499-AA590B1D7695}"/>
                </a:ext>
              </a:extLst>
            </p:cNvPr>
            <p:cNvSpPr>
              <a:spLocks noChangeArrowheads="1"/>
            </p:cNvSpPr>
            <p:nvPr/>
          </p:nvSpPr>
          <p:spPr bwMode="auto">
            <a:xfrm>
              <a:off x="2584" y="1863"/>
              <a:ext cx="90" cy="840"/>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2" name="Rectangle 30">
              <a:extLst>
                <a:ext uri="{FF2B5EF4-FFF2-40B4-BE49-F238E27FC236}">
                  <a16:creationId xmlns:a16="http://schemas.microsoft.com/office/drawing/2014/main" id="{8537AAFF-7B58-2242-90C4-DB1DE382CB4B}"/>
                </a:ext>
              </a:extLst>
            </p:cNvPr>
            <p:cNvSpPr>
              <a:spLocks noChangeArrowheads="1"/>
            </p:cNvSpPr>
            <p:nvPr/>
          </p:nvSpPr>
          <p:spPr bwMode="auto">
            <a:xfrm>
              <a:off x="2873" y="2106"/>
              <a:ext cx="98" cy="601"/>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3" name="Rectangle 31">
              <a:extLst>
                <a:ext uri="{FF2B5EF4-FFF2-40B4-BE49-F238E27FC236}">
                  <a16:creationId xmlns:a16="http://schemas.microsoft.com/office/drawing/2014/main" id="{B42552F7-08D9-9A4A-B555-18A3BEB0E568}"/>
                </a:ext>
              </a:extLst>
            </p:cNvPr>
            <p:cNvSpPr>
              <a:spLocks noChangeArrowheads="1"/>
            </p:cNvSpPr>
            <p:nvPr/>
          </p:nvSpPr>
          <p:spPr bwMode="auto">
            <a:xfrm>
              <a:off x="2877" y="2110"/>
              <a:ext cx="90" cy="593"/>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4" name="Rectangle 32">
              <a:extLst>
                <a:ext uri="{FF2B5EF4-FFF2-40B4-BE49-F238E27FC236}">
                  <a16:creationId xmlns:a16="http://schemas.microsoft.com/office/drawing/2014/main" id="{DD5E73E5-E24A-5841-9841-AC649288BA56}"/>
                </a:ext>
              </a:extLst>
            </p:cNvPr>
            <p:cNvSpPr>
              <a:spLocks noChangeArrowheads="1"/>
            </p:cNvSpPr>
            <p:nvPr/>
          </p:nvSpPr>
          <p:spPr bwMode="auto">
            <a:xfrm>
              <a:off x="2971" y="1706"/>
              <a:ext cx="98" cy="1001"/>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5" name="Rectangle 33">
              <a:extLst>
                <a:ext uri="{FF2B5EF4-FFF2-40B4-BE49-F238E27FC236}">
                  <a16:creationId xmlns:a16="http://schemas.microsoft.com/office/drawing/2014/main" id="{E5854B84-AFDB-CA46-AAFD-A86D787A6838}"/>
                </a:ext>
              </a:extLst>
            </p:cNvPr>
            <p:cNvSpPr>
              <a:spLocks noChangeArrowheads="1"/>
            </p:cNvSpPr>
            <p:nvPr/>
          </p:nvSpPr>
          <p:spPr bwMode="auto">
            <a:xfrm>
              <a:off x="2975" y="1710"/>
              <a:ext cx="90" cy="993"/>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6" name="Rectangle 34">
              <a:extLst>
                <a:ext uri="{FF2B5EF4-FFF2-40B4-BE49-F238E27FC236}">
                  <a16:creationId xmlns:a16="http://schemas.microsoft.com/office/drawing/2014/main" id="{47762212-C877-A044-8F48-101D38D5C1BF}"/>
                </a:ext>
              </a:extLst>
            </p:cNvPr>
            <p:cNvSpPr>
              <a:spLocks noChangeArrowheads="1"/>
            </p:cNvSpPr>
            <p:nvPr/>
          </p:nvSpPr>
          <p:spPr bwMode="auto">
            <a:xfrm>
              <a:off x="3069" y="1706"/>
              <a:ext cx="98" cy="1001"/>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7" name="Rectangle 35">
              <a:extLst>
                <a:ext uri="{FF2B5EF4-FFF2-40B4-BE49-F238E27FC236}">
                  <a16:creationId xmlns:a16="http://schemas.microsoft.com/office/drawing/2014/main" id="{7E4962CC-1FB5-9F4B-B1D6-CE8D04E7FB08}"/>
                </a:ext>
              </a:extLst>
            </p:cNvPr>
            <p:cNvSpPr>
              <a:spLocks noChangeArrowheads="1"/>
            </p:cNvSpPr>
            <p:nvPr/>
          </p:nvSpPr>
          <p:spPr bwMode="auto">
            <a:xfrm>
              <a:off x="3073" y="1710"/>
              <a:ext cx="91" cy="993"/>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8" name="Rectangle 36">
              <a:extLst>
                <a:ext uri="{FF2B5EF4-FFF2-40B4-BE49-F238E27FC236}">
                  <a16:creationId xmlns:a16="http://schemas.microsoft.com/office/drawing/2014/main" id="{BDAD0EB0-0AD9-E04D-A153-CED8F50B0DA1}"/>
                </a:ext>
              </a:extLst>
            </p:cNvPr>
            <p:cNvSpPr>
              <a:spLocks noChangeArrowheads="1"/>
            </p:cNvSpPr>
            <p:nvPr/>
          </p:nvSpPr>
          <p:spPr bwMode="auto">
            <a:xfrm>
              <a:off x="3167" y="2506"/>
              <a:ext cx="98" cy="20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9" name="Rectangle 37">
              <a:extLst>
                <a:ext uri="{FF2B5EF4-FFF2-40B4-BE49-F238E27FC236}">
                  <a16:creationId xmlns:a16="http://schemas.microsoft.com/office/drawing/2014/main" id="{3BF47CC7-45FC-A74E-87C9-B99318440AE7}"/>
                </a:ext>
              </a:extLst>
            </p:cNvPr>
            <p:cNvSpPr>
              <a:spLocks noChangeArrowheads="1"/>
            </p:cNvSpPr>
            <p:nvPr/>
          </p:nvSpPr>
          <p:spPr bwMode="auto">
            <a:xfrm>
              <a:off x="3171" y="2511"/>
              <a:ext cx="90" cy="192"/>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0" name="Rectangle 38">
              <a:extLst>
                <a:ext uri="{FF2B5EF4-FFF2-40B4-BE49-F238E27FC236}">
                  <a16:creationId xmlns:a16="http://schemas.microsoft.com/office/drawing/2014/main" id="{C93EA851-6A7E-DB46-8B4D-9D4AEA9ED6C8}"/>
                </a:ext>
              </a:extLst>
            </p:cNvPr>
            <p:cNvSpPr>
              <a:spLocks noChangeArrowheads="1"/>
            </p:cNvSpPr>
            <p:nvPr/>
          </p:nvSpPr>
          <p:spPr bwMode="auto">
            <a:xfrm>
              <a:off x="3461" y="1467"/>
              <a:ext cx="97" cy="1240"/>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1" name="Rectangle 39">
              <a:extLst>
                <a:ext uri="{FF2B5EF4-FFF2-40B4-BE49-F238E27FC236}">
                  <a16:creationId xmlns:a16="http://schemas.microsoft.com/office/drawing/2014/main" id="{7CF10814-96B5-024B-9AD5-663921FFB20F}"/>
                </a:ext>
              </a:extLst>
            </p:cNvPr>
            <p:cNvSpPr>
              <a:spLocks noChangeArrowheads="1"/>
            </p:cNvSpPr>
            <p:nvPr/>
          </p:nvSpPr>
          <p:spPr bwMode="auto">
            <a:xfrm>
              <a:off x="3464" y="1471"/>
              <a:ext cx="91" cy="1232"/>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2" name="Rectangle 40">
              <a:extLst>
                <a:ext uri="{FF2B5EF4-FFF2-40B4-BE49-F238E27FC236}">
                  <a16:creationId xmlns:a16="http://schemas.microsoft.com/office/drawing/2014/main" id="{AD05CF41-F05B-2745-A204-43E9875AB3AA}"/>
                </a:ext>
              </a:extLst>
            </p:cNvPr>
            <p:cNvSpPr>
              <a:spLocks noChangeArrowheads="1"/>
            </p:cNvSpPr>
            <p:nvPr/>
          </p:nvSpPr>
          <p:spPr bwMode="auto">
            <a:xfrm>
              <a:off x="3558" y="1192"/>
              <a:ext cx="99" cy="1515"/>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3" name="Rectangle 41">
              <a:extLst>
                <a:ext uri="{FF2B5EF4-FFF2-40B4-BE49-F238E27FC236}">
                  <a16:creationId xmlns:a16="http://schemas.microsoft.com/office/drawing/2014/main" id="{C2A5370C-643E-D64D-ABF8-EB80B202EE5F}"/>
                </a:ext>
              </a:extLst>
            </p:cNvPr>
            <p:cNvSpPr>
              <a:spLocks noChangeArrowheads="1"/>
            </p:cNvSpPr>
            <p:nvPr/>
          </p:nvSpPr>
          <p:spPr bwMode="auto">
            <a:xfrm>
              <a:off x="3563" y="1197"/>
              <a:ext cx="90" cy="1506"/>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4" name="Rectangle 42">
              <a:extLst>
                <a:ext uri="{FF2B5EF4-FFF2-40B4-BE49-F238E27FC236}">
                  <a16:creationId xmlns:a16="http://schemas.microsoft.com/office/drawing/2014/main" id="{00B6223F-C54D-974C-9199-65DA7F3DD57D}"/>
                </a:ext>
              </a:extLst>
            </p:cNvPr>
            <p:cNvSpPr>
              <a:spLocks noChangeArrowheads="1"/>
            </p:cNvSpPr>
            <p:nvPr/>
          </p:nvSpPr>
          <p:spPr bwMode="auto">
            <a:xfrm>
              <a:off x="3657" y="1605"/>
              <a:ext cx="98" cy="1102"/>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5" name="Rectangle 43">
              <a:extLst>
                <a:ext uri="{FF2B5EF4-FFF2-40B4-BE49-F238E27FC236}">
                  <a16:creationId xmlns:a16="http://schemas.microsoft.com/office/drawing/2014/main" id="{DBA19BA0-2E99-8E4D-B613-D1E589E0F552}"/>
                </a:ext>
              </a:extLst>
            </p:cNvPr>
            <p:cNvSpPr>
              <a:spLocks noChangeArrowheads="1"/>
            </p:cNvSpPr>
            <p:nvPr/>
          </p:nvSpPr>
          <p:spPr bwMode="auto">
            <a:xfrm>
              <a:off x="3661" y="1609"/>
              <a:ext cx="90" cy="1094"/>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6" name="Rectangle 44">
              <a:extLst>
                <a:ext uri="{FF2B5EF4-FFF2-40B4-BE49-F238E27FC236}">
                  <a16:creationId xmlns:a16="http://schemas.microsoft.com/office/drawing/2014/main" id="{DC63671E-6594-CA4C-A473-A0EC4EF504E7}"/>
                </a:ext>
              </a:extLst>
            </p:cNvPr>
            <p:cNvSpPr>
              <a:spLocks noChangeArrowheads="1"/>
            </p:cNvSpPr>
            <p:nvPr/>
          </p:nvSpPr>
          <p:spPr bwMode="auto">
            <a:xfrm>
              <a:off x="3755" y="1330"/>
              <a:ext cx="98" cy="1377"/>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7" name="Rectangle 45">
              <a:extLst>
                <a:ext uri="{FF2B5EF4-FFF2-40B4-BE49-F238E27FC236}">
                  <a16:creationId xmlns:a16="http://schemas.microsoft.com/office/drawing/2014/main" id="{F807D5A7-948E-1046-8125-0153EC419A52}"/>
                </a:ext>
              </a:extLst>
            </p:cNvPr>
            <p:cNvSpPr>
              <a:spLocks noChangeArrowheads="1"/>
            </p:cNvSpPr>
            <p:nvPr/>
          </p:nvSpPr>
          <p:spPr bwMode="auto">
            <a:xfrm>
              <a:off x="3759" y="1334"/>
              <a:ext cx="90" cy="1369"/>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8" name="Rectangle 46">
              <a:extLst>
                <a:ext uri="{FF2B5EF4-FFF2-40B4-BE49-F238E27FC236}">
                  <a16:creationId xmlns:a16="http://schemas.microsoft.com/office/drawing/2014/main" id="{411BD674-D5E0-EF4E-AD58-BD0C8E302A69}"/>
                </a:ext>
              </a:extLst>
            </p:cNvPr>
            <p:cNvSpPr>
              <a:spLocks noChangeArrowheads="1"/>
            </p:cNvSpPr>
            <p:nvPr/>
          </p:nvSpPr>
          <p:spPr bwMode="auto">
            <a:xfrm>
              <a:off x="4048" y="945"/>
              <a:ext cx="98" cy="1762"/>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9" name="Rectangle 47">
              <a:extLst>
                <a:ext uri="{FF2B5EF4-FFF2-40B4-BE49-F238E27FC236}">
                  <a16:creationId xmlns:a16="http://schemas.microsoft.com/office/drawing/2014/main" id="{3E965CF2-2FEA-8145-9920-923578FFE2A8}"/>
                </a:ext>
              </a:extLst>
            </p:cNvPr>
            <p:cNvSpPr>
              <a:spLocks noChangeArrowheads="1"/>
            </p:cNvSpPr>
            <p:nvPr/>
          </p:nvSpPr>
          <p:spPr bwMode="auto">
            <a:xfrm>
              <a:off x="4052" y="948"/>
              <a:ext cx="90" cy="1755"/>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0" name="Rectangle 48">
              <a:extLst>
                <a:ext uri="{FF2B5EF4-FFF2-40B4-BE49-F238E27FC236}">
                  <a16:creationId xmlns:a16="http://schemas.microsoft.com/office/drawing/2014/main" id="{614135E8-D6CE-9148-9A7A-447438063B6D}"/>
                </a:ext>
              </a:extLst>
            </p:cNvPr>
            <p:cNvSpPr>
              <a:spLocks noChangeArrowheads="1"/>
            </p:cNvSpPr>
            <p:nvPr/>
          </p:nvSpPr>
          <p:spPr bwMode="auto">
            <a:xfrm>
              <a:off x="4146" y="1385"/>
              <a:ext cx="98" cy="1322"/>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1" name="Rectangle 49">
              <a:extLst>
                <a:ext uri="{FF2B5EF4-FFF2-40B4-BE49-F238E27FC236}">
                  <a16:creationId xmlns:a16="http://schemas.microsoft.com/office/drawing/2014/main" id="{18D20383-EB5B-B241-A92E-AA43FF1B8E75}"/>
                </a:ext>
              </a:extLst>
            </p:cNvPr>
            <p:cNvSpPr>
              <a:spLocks noChangeArrowheads="1"/>
            </p:cNvSpPr>
            <p:nvPr/>
          </p:nvSpPr>
          <p:spPr bwMode="auto">
            <a:xfrm>
              <a:off x="4150" y="1389"/>
              <a:ext cx="90" cy="1314"/>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2" name="Rectangle 50">
              <a:extLst>
                <a:ext uri="{FF2B5EF4-FFF2-40B4-BE49-F238E27FC236}">
                  <a16:creationId xmlns:a16="http://schemas.microsoft.com/office/drawing/2014/main" id="{C059E0C5-5E74-9343-A68D-1D80C0489C53}"/>
                </a:ext>
              </a:extLst>
            </p:cNvPr>
            <p:cNvSpPr>
              <a:spLocks noChangeArrowheads="1"/>
            </p:cNvSpPr>
            <p:nvPr/>
          </p:nvSpPr>
          <p:spPr bwMode="auto">
            <a:xfrm>
              <a:off x="4244" y="2266"/>
              <a:ext cx="98" cy="441"/>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3" name="Rectangle 51">
              <a:extLst>
                <a:ext uri="{FF2B5EF4-FFF2-40B4-BE49-F238E27FC236}">
                  <a16:creationId xmlns:a16="http://schemas.microsoft.com/office/drawing/2014/main" id="{A82EE119-F55D-A142-AA06-2F403A615364}"/>
                </a:ext>
              </a:extLst>
            </p:cNvPr>
            <p:cNvSpPr>
              <a:spLocks noChangeArrowheads="1"/>
            </p:cNvSpPr>
            <p:nvPr/>
          </p:nvSpPr>
          <p:spPr bwMode="auto">
            <a:xfrm>
              <a:off x="4248" y="2270"/>
              <a:ext cx="90" cy="433"/>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4" name="Rectangle 52">
              <a:extLst>
                <a:ext uri="{FF2B5EF4-FFF2-40B4-BE49-F238E27FC236}">
                  <a16:creationId xmlns:a16="http://schemas.microsoft.com/office/drawing/2014/main" id="{F3FB4AFC-6C36-194A-8CE8-74682B91A0BE}"/>
                </a:ext>
              </a:extLst>
            </p:cNvPr>
            <p:cNvSpPr>
              <a:spLocks noChangeArrowheads="1"/>
            </p:cNvSpPr>
            <p:nvPr/>
          </p:nvSpPr>
          <p:spPr bwMode="auto">
            <a:xfrm>
              <a:off x="4342" y="1825"/>
              <a:ext cx="98" cy="88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5" name="Rectangle 53">
              <a:extLst>
                <a:ext uri="{FF2B5EF4-FFF2-40B4-BE49-F238E27FC236}">
                  <a16:creationId xmlns:a16="http://schemas.microsoft.com/office/drawing/2014/main" id="{D7BF90A2-8D96-684D-8DFA-4D8092507457}"/>
                </a:ext>
              </a:extLst>
            </p:cNvPr>
            <p:cNvSpPr>
              <a:spLocks noChangeArrowheads="1"/>
            </p:cNvSpPr>
            <p:nvPr/>
          </p:nvSpPr>
          <p:spPr bwMode="auto">
            <a:xfrm>
              <a:off x="4346" y="1829"/>
              <a:ext cx="90" cy="874"/>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6" name="Rectangle 54">
              <a:extLst>
                <a:ext uri="{FF2B5EF4-FFF2-40B4-BE49-F238E27FC236}">
                  <a16:creationId xmlns:a16="http://schemas.microsoft.com/office/drawing/2014/main" id="{410E471D-6BF1-244C-8AE1-837885D3DF00}"/>
                </a:ext>
              </a:extLst>
            </p:cNvPr>
            <p:cNvSpPr>
              <a:spLocks noChangeArrowheads="1"/>
            </p:cNvSpPr>
            <p:nvPr/>
          </p:nvSpPr>
          <p:spPr bwMode="auto">
            <a:xfrm>
              <a:off x="4636" y="1291"/>
              <a:ext cx="98" cy="141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7" name="Rectangle 55">
              <a:extLst>
                <a:ext uri="{FF2B5EF4-FFF2-40B4-BE49-F238E27FC236}">
                  <a16:creationId xmlns:a16="http://schemas.microsoft.com/office/drawing/2014/main" id="{D1427D14-FECB-B14F-B0B8-179848959CA7}"/>
                </a:ext>
              </a:extLst>
            </p:cNvPr>
            <p:cNvSpPr>
              <a:spLocks noChangeArrowheads="1"/>
            </p:cNvSpPr>
            <p:nvPr/>
          </p:nvSpPr>
          <p:spPr bwMode="auto">
            <a:xfrm>
              <a:off x="4639" y="1295"/>
              <a:ext cx="91" cy="1408"/>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8" name="Rectangle 56">
              <a:extLst>
                <a:ext uri="{FF2B5EF4-FFF2-40B4-BE49-F238E27FC236}">
                  <a16:creationId xmlns:a16="http://schemas.microsoft.com/office/drawing/2014/main" id="{A44E465B-8B44-DA4A-9195-5FEBE71BE608}"/>
                </a:ext>
              </a:extLst>
            </p:cNvPr>
            <p:cNvSpPr>
              <a:spLocks noChangeArrowheads="1"/>
            </p:cNvSpPr>
            <p:nvPr/>
          </p:nvSpPr>
          <p:spPr bwMode="auto">
            <a:xfrm>
              <a:off x="4734" y="1448"/>
              <a:ext cx="97" cy="1259"/>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9" name="Rectangle 57">
              <a:extLst>
                <a:ext uri="{FF2B5EF4-FFF2-40B4-BE49-F238E27FC236}">
                  <a16:creationId xmlns:a16="http://schemas.microsoft.com/office/drawing/2014/main" id="{5BE1AD45-F6C6-1141-AD4F-797C72A2AAEE}"/>
                </a:ext>
              </a:extLst>
            </p:cNvPr>
            <p:cNvSpPr>
              <a:spLocks noChangeArrowheads="1"/>
            </p:cNvSpPr>
            <p:nvPr/>
          </p:nvSpPr>
          <p:spPr bwMode="auto">
            <a:xfrm>
              <a:off x="4737" y="1452"/>
              <a:ext cx="90" cy="1251"/>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0" name="Rectangle 58">
              <a:extLst>
                <a:ext uri="{FF2B5EF4-FFF2-40B4-BE49-F238E27FC236}">
                  <a16:creationId xmlns:a16="http://schemas.microsoft.com/office/drawing/2014/main" id="{AC12D92F-70F3-ED46-A593-AFC35E014BB6}"/>
                </a:ext>
              </a:extLst>
            </p:cNvPr>
            <p:cNvSpPr>
              <a:spLocks noChangeArrowheads="1"/>
            </p:cNvSpPr>
            <p:nvPr/>
          </p:nvSpPr>
          <p:spPr bwMode="auto">
            <a:xfrm>
              <a:off x="4831" y="1448"/>
              <a:ext cx="98" cy="1259"/>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1" name="Rectangle 59">
              <a:extLst>
                <a:ext uri="{FF2B5EF4-FFF2-40B4-BE49-F238E27FC236}">
                  <a16:creationId xmlns:a16="http://schemas.microsoft.com/office/drawing/2014/main" id="{33B5199B-5A9F-9546-BD25-9D91C2A292F0}"/>
                </a:ext>
              </a:extLst>
            </p:cNvPr>
            <p:cNvSpPr>
              <a:spLocks noChangeArrowheads="1"/>
            </p:cNvSpPr>
            <p:nvPr/>
          </p:nvSpPr>
          <p:spPr bwMode="auto">
            <a:xfrm>
              <a:off x="4835" y="1452"/>
              <a:ext cx="90" cy="1251"/>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2" name="Rectangle 60">
              <a:extLst>
                <a:ext uri="{FF2B5EF4-FFF2-40B4-BE49-F238E27FC236}">
                  <a16:creationId xmlns:a16="http://schemas.microsoft.com/office/drawing/2014/main" id="{50E79097-C706-8D46-8A56-39111796D9EF}"/>
                </a:ext>
              </a:extLst>
            </p:cNvPr>
            <p:cNvSpPr>
              <a:spLocks noChangeArrowheads="1"/>
            </p:cNvSpPr>
            <p:nvPr/>
          </p:nvSpPr>
          <p:spPr bwMode="auto">
            <a:xfrm>
              <a:off x="4929" y="1842"/>
              <a:ext cx="99" cy="86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3" name="Rectangle 61">
              <a:extLst>
                <a:ext uri="{FF2B5EF4-FFF2-40B4-BE49-F238E27FC236}">
                  <a16:creationId xmlns:a16="http://schemas.microsoft.com/office/drawing/2014/main" id="{C7D1F461-06F1-5B4D-90AE-B85851016BC7}"/>
                </a:ext>
              </a:extLst>
            </p:cNvPr>
            <p:cNvSpPr>
              <a:spLocks noChangeArrowheads="1"/>
            </p:cNvSpPr>
            <p:nvPr/>
          </p:nvSpPr>
          <p:spPr bwMode="auto">
            <a:xfrm>
              <a:off x="4933" y="1845"/>
              <a:ext cx="90" cy="858"/>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4" name="Rectangle 62">
              <a:extLst>
                <a:ext uri="{FF2B5EF4-FFF2-40B4-BE49-F238E27FC236}">
                  <a16:creationId xmlns:a16="http://schemas.microsoft.com/office/drawing/2014/main" id="{7B0A64DE-E546-0042-B20F-C3D9E76F66BA}"/>
                </a:ext>
              </a:extLst>
            </p:cNvPr>
            <p:cNvSpPr>
              <a:spLocks noChangeArrowheads="1"/>
            </p:cNvSpPr>
            <p:nvPr/>
          </p:nvSpPr>
          <p:spPr bwMode="auto">
            <a:xfrm>
              <a:off x="5223" y="1291"/>
              <a:ext cx="98" cy="141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5" name="Rectangle 63">
              <a:extLst>
                <a:ext uri="{FF2B5EF4-FFF2-40B4-BE49-F238E27FC236}">
                  <a16:creationId xmlns:a16="http://schemas.microsoft.com/office/drawing/2014/main" id="{42979A83-733F-9640-BAE1-912D6E334AFB}"/>
                </a:ext>
              </a:extLst>
            </p:cNvPr>
            <p:cNvSpPr>
              <a:spLocks noChangeArrowheads="1"/>
            </p:cNvSpPr>
            <p:nvPr/>
          </p:nvSpPr>
          <p:spPr bwMode="auto">
            <a:xfrm>
              <a:off x="5227" y="1295"/>
              <a:ext cx="90" cy="1408"/>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6" name="Rectangle 64">
              <a:extLst>
                <a:ext uri="{FF2B5EF4-FFF2-40B4-BE49-F238E27FC236}">
                  <a16:creationId xmlns:a16="http://schemas.microsoft.com/office/drawing/2014/main" id="{910C265E-F34C-634E-AB74-FA445D8A2A55}"/>
                </a:ext>
              </a:extLst>
            </p:cNvPr>
            <p:cNvSpPr>
              <a:spLocks noChangeArrowheads="1"/>
            </p:cNvSpPr>
            <p:nvPr/>
          </p:nvSpPr>
          <p:spPr bwMode="auto">
            <a:xfrm>
              <a:off x="5321" y="1920"/>
              <a:ext cx="98" cy="787"/>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7" name="Rectangle 65">
              <a:extLst>
                <a:ext uri="{FF2B5EF4-FFF2-40B4-BE49-F238E27FC236}">
                  <a16:creationId xmlns:a16="http://schemas.microsoft.com/office/drawing/2014/main" id="{07701F02-20CD-A849-BD61-B020643DA91D}"/>
                </a:ext>
              </a:extLst>
            </p:cNvPr>
            <p:cNvSpPr>
              <a:spLocks noChangeArrowheads="1"/>
            </p:cNvSpPr>
            <p:nvPr/>
          </p:nvSpPr>
          <p:spPr bwMode="auto">
            <a:xfrm>
              <a:off x="5325" y="1924"/>
              <a:ext cx="90" cy="779"/>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8" name="Rectangle 66">
              <a:extLst>
                <a:ext uri="{FF2B5EF4-FFF2-40B4-BE49-F238E27FC236}">
                  <a16:creationId xmlns:a16="http://schemas.microsoft.com/office/drawing/2014/main" id="{FB0EAC2A-9616-D74B-89F8-861499E27D7B}"/>
                </a:ext>
              </a:extLst>
            </p:cNvPr>
            <p:cNvSpPr>
              <a:spLocks noChangeArrowheads="1"/>
            </p:cNvSpPr>
            <p:nvPr/>
          </p:nvSpPr>
          <p:spPr bwMode="auto">
            <a:xfrm>
              <a:off x="5419" y="2077"/>
              <a:ext cx="98" cy="630"/>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9" name="Rectangle 67">
              <a:extLst>
                <a:ext uri="{FF2B5EF4-FFF2-40B4-BE49-F238E27FC236}">
                  <a16:creationId xmlns:a16="http://schemas.microsoft.com/office/drawing/2014/main" id="{3E1178BD-7310-3D45-A61A-C09A566C8975}"/>
                </a:ext>
              </a:extLst>
            </p:cNvPr>
            <p:cNvSpPr>
              <a:spLocks noChangeArrowheads="1"/>
            </p:cNvSpPr>
            <p:nvPr/>
          </p:nvSpPr>
          <p:spPr bwMode="auto">
            <a:xfrm>
              <a:off x="5423" y="2081"/>
              <a:ext cx="90" cy="622"/>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0" name="Rectangle 68">
              <a:extLst>
                <a:ext uri="{FF2B5EF4-FFF2-40B4-BE49-F238E27FC236}">
                  <a16:creationId xmlns:a16="http://schemas.microsoft.com/office/drawing/2014/main" id="{573675C4-7784-DA42-A317-1BB2D5303EA1}"/>
                </a:ext>
              </a:extLst>
            </p:cNvPr>
            <p:cNvSpPr>
              <a:spLocks noChangeArrowheads="1"/>
            </p:cNvSpPr>
            <p:nvPr/>
          </p:nvSpPr>
          <p:spPr bwMode="auto">
            <a:xfrm>
              <a:off x="5517" y="1920"/>
              <a:ext cx="98" cy="787"/>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1" name="Rectangle 69">
              <a:extLst>
                <a:ext uri="{FF2B5EF4-FFF2-40B4-BE49-F238E27FC236}">
                  <a16:creationId xmlns:a16="http://schemas.microsoft.com/office/drawing/2014/main" id="{4849C960-1F11-F842-86DE-5A052AF21FB1}"/>
                </a:ext>
              </a:extLst>
            </p:cNvPr>
            <p:cNvSpPr>
              <a:spLocks noChangeArrowheads="1"/>
            </p:cNvSpPr>
            <p:nvPr/>
          </p:nvSpPr>
          <p:spPr bwMode="auto">
            <a:xfrm>
              <a:off x="5521" y="1924"/>
              <a:ext cx="90" cy="779"/>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2" name="Rectangle 70">
              <a:extLst>
                <a:ext uri="{FF2B5EF4-FFF2-40B4-BE49-F238E27FC236}">
                  <a16:creationId xmlns:a16="http://schemas.microsoft.com/office/drawing/2014/main" id="{BF91E58D-0C47-2944-8A44-A1D9916F96ED}"/>
                </a:ext>
              </a:extLst>
            </p:cNvPr>
            <p:cNvSpPr>
              <a:spLocks noChangeArrowheads="1"/>
            </p:cNvSpPr>
            <p:nvPr/>
          </p:nvSpPr>
          <p:spPr bwMode="auto">
            <a:xfrm>
              <a:off x="5811" y="748"/>
              <a:ext cx="98" cy="1959"/>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3" name="Rectangle 71">
              <a:extLst>
                <a:ext uri="{FF2B5EF4-FFF2-40B4-BE49-F238E27FC236}">
                  <a16:creationId xmlns:a16="http://schemas.microsoft.com/office/drawing/2014/main" id="{23AAD2DD-3187-3C4B-8D36-12BD2F8D00ED}"/>
                </a:ext>
              </a:extLst>
            </p:cNvPr>
            <p:cNvSpPr>
              <a:spLocks noChangeArrowheads="1"/>
            </p:cNvSpPr>
            <p:nvPr/>
          </p:nvSpPr>
          <p:spPr bwMode="auto">
            <a:xfrm>
              <a:off x="5814" y="752"/>
              <a:ext cx="91" cy="1951"/>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4" name="Rectangle 72">
              <a:extLst>
                <a:ext uri="{FF2B5EF4-FFF2-40B4-BE49-F238E27FC236}">
                  <a16:creationId xmlns:a16="http://schemas.microsoft.com/office/drawing/2014/main" id="{FBCB3668-7E33-934E-A8A3-784214CE1761}"/>
                </a:ext>
              </a:extLst>
            </p:cNvPr>
            <p:cNvSpPr>
              <a:spLocks noChangeArrowheads="1"/>
            </p:cNvSpPr>
            <p:nvPr/>
          </p:nvSpPr>
          <p:spPr bwMode="auto">
            <a:xfrm>
              <a:off x="5909" y="1728"/>
              <a:ext cx="97" cy="979"/>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5" name="Rectangle 73">
              <a:extLst>
                <a:ext uri="{FF2B5EF4-FFF2-40B4-BE49-F238E27FC236}">
                  <a16:creationId xmlns:a16="http://schemas.microsoft.com/office/drawing/2014/main" id="{169B1EF5-422B-FA46-9F97-474F62A9570E}"/>
                </a:ext>
              </a:extLst>
            </p:cNvPr>
            <p:cNvSpPr>
              <a:spLocks noChangeArrowheads="1"/>
            </p:cNvSpPr>
            <p:nvPr/>
          </p:nvSpPr>
          <p:spPr bwMode="auto">
            <a:xfrm>
              <a:off x="5912" y="1731"/>
              <a:ext cx="91" cy="972"/>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6" name="Rectangle 74">
              <a:extLst>
                <a:ext uri="{FF2B5EF4-FFF2-40B4-BE49-F238E27FC236}">
                  <a16:creationId xmlns:a16="http://schemas.microsoft.com/office/drawing/2014/main" id="{1C30B042-50A1-2141-A45F-2B59B4C1AE22}"/>
                </a:ext>
              </a:extLst>
            </p:cNvPr>
            <p:cNvSpPr>
              <a:spLocks noChangeArrowheads="1"/>
            </p:cNvSpPr>
            <p:nvPr/>
          </p:nvSpPr>
          <p:spPr bwMode="auto">
            <a:xfrm>
              <a:off x="6006" y="1238"/>
              <a:ext cx="98" cy="1469"/>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7" name="Rectangle 75">
              <a:extLst>
                <a:ext uri="{FF2B5EF4-FFF2-40B4-BE49-F238E27FC236}">
                  <a16:creationId xmlns:a16="http://schemas.microsoft.com/office/drawing/2014/main" id="{05439489-CEA9-B44B-87E3-EEC598DD1109}"/>
                </a:ext>
              </a:extLst>
            </p:cNvPr>
            <p:cNvSpPr>
              <a:spLocks noChangeArrowheads="1"/>
            </p:cNvSpPr>
            <p:nvPr/>
          </p:nvSpPr>
          <p:spPr bwMode="auto">
            <a:xfrm>
              <a:off x="6010" y="1242"/>
              <a:ext cx="90" cy="1461"/>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8" name="Rectangle 76">
              <a:extLst>
                <a:ext uri="{FF2B5EF4-FFF2-40B4-BE49-F238E27FC236}">
                  <a16:creationId xmlns:a16="http://schemas.microsoft.com/office/drawing/2014/main" id="{73C9AFF3-CB3F-3444-B1D7-B789D590C6C4}"/>
                </a:ext>
              </a:extLst>
            </p:cNvPr>
            <p:cNvSpPr>
              <a:spLocks noChangeArrowheads="1"/>
            </p:cNvSpPr>
            <p:nvPr/>
          </p:nvSpPr>
          <p:spPr bwMode="auto">
            <a:xfrm>
              <a:off x="6104" y="1728"/>
              <a:ext cx="98" cy="979"/>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9" name="Rectangle 77">
              <a:extLst>
                <a:ext uri="{FF2B5EF4-FFF2-40B4-BE49-F238E27FC236}">
                  <a16:creationId xmlns:a16="http://schemas.microsoft.com/office/drawing/2014/main" id="{4AEB3369-E1FC-7043-872C-86D034559F09}"/>
                </a:ext>
              </a:extLst>
            </p:cNvPr>
            <p:cNvSpPr>
              <a:spLocks noChangeArrowheads="1"/>
            </p:cNvSpPr>
            <p:nvPr/>
          </p:nvSpPr>
          <p:spPr bwMode="auto">
            <a:xfrm>
              <a:off x="6108" y="1731"/>
              <a:ext cx="90" cy="972"/>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40" name="Line 78">
              <a:extLst>
                <a:ext uri="{FF2B5EF4-FFF2-40B4-BE49-F238E27FC236}">
                  <a16:creationId xmlns:a16="http://schemas.microsoft.com/office/drawing/2014/main" id="{5CD9246D-BAF7-1942-B700-7A8E08F8DBB1}"/>
                </a:ext>
              </a:extLst>
            </p:cNvPr>
            <p:cNvSpPr>
              <a:spLocks noChangeShapeType="1"/>
            </p:cNvSpPr>
            <p:nvPr/>
          </p:nvSpPr>
          <p:spPr bwMode="auto">
            <a:xfrm flipV="1">
              <a:off x="1543" y="368"/>
              <a:ext cx="0" cy="2339"/>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41" name="Line 79">
              <a:extLst>
                <a:ext uri="{FF2B5EF4-FFF2-40B4-BE49-F238E27FC236}">
                  <a16:creationId xmlns:a16="http://schemas.microsoft.com/office/drawing/2014/main" id="{ABF1C703-EF27-094C-9424-6759C88B31EA}"/>
                </a:ext>
              </a:extLst>
            </p:cNvPr>
            <p:cNvSpPr>
              <a:spLocks noChangeShapeType="1"/>
            </p:cNvSpPr>
            <p:nvPr/>
          </p:nvSpPr>
          <p:spPr bwMode="auto">
            <a:xfrm flipH="1">
              <a:off x="1489" y="2707"/>
              <a:ext cx="54"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42" name="Rectangle 80">
              <a:extLst>
                <a:ext uri="{FF2B5EF4-FFF2-40B4-BE49-F238E27FC236}">
                  <a16:creationId xmlns:a16="http://schemas.microsoft.com/office/drawing/2014/main" id="{E0AF0CED-A091-654B-B0AF-D4C8CB03685A}"/>
                </a:ext>
              </a:extLst>
            </p:cNvPr>
            <p:cNvSpPr>
              <a:spLocks noChangeArrowheads="1"/>
            </p:cNvSpPr>
            <p:nvPr/>
          </p:nvSpPr>
          <p:spPr bwMode="auto">
            <a:xfrm rot="16200000">
              <a:off x="1339" y="2594"/>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43" name="Line 81">
              <a:extLst>
                <a:ext uri="{FF2B5EF4-FFF2-40B4-BE49-F238E27FC236}">
                  <a16:creationId xmlns:a16="http://schemas.microsoft.com/office/drawing/2014/main" id="{1939AC5A-9F7A-C441-ADA5-B6A9C523C626}"/>
                </a:ext>
              </a:extLst>
            </p:cNvPr>
            <p:cNvSpPr>
              <a:spLocks noChangeShapeType="1"/>
            </p:cNvSpPr>
            <p:nvPr/>
          </p:nvSpPr>
          <p:spPr bwMode="auto">
            <a:xfrm flipH="1">
              <a:off x="1489" y="2266"/>
              <a:ext cx="54"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44" name="Rectangle 82">
              <a:extLst>
                <a:ext uri="{FF2B5EF4-FFF2-40B4-BE49-F238E27FC236}">
                  <a16:creationId xmlns:a16="http://schemas.microsoft.com/office/drawing/2014/main" id="{8150BD93-62C4-8B46-8DBC-E68996171B17}"/>
                </a:ext>
              </a:extLst>
            </p:cNvPr>
            <p:cNvSpPr>
              <a:spLocks noChangeArrowheads="1"/>
            </p:cNvSpPr>
            <p:nvPr/>
          </p:nvSpPr>
          <p:spPr bwMode="auto">
            <a:xfrm rot="16200000">
              <a:off x="1339" y="2194"/>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2</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45" name="Rectangle 83">
              <a:extLst>
                <a:ext uri="{FF2B5EF4-FFF2-40B4-BE49-F238E27FC236}">
                  <a16:creationId xmlns:a16="http://schemas.microsoft.com/office/drawing/2014/main" id="{A29FC3A1-215E-A942-BA89-156B20DBFDDC}"/>
                </a:ext>
              </a:extLst>
            </p:cNvPr>
            <p:cNvSpPr>
              <a:spLocks noChangeArrowheads="1"/>
            </p:cNvSpPr>
            <p:nvPr/>
          </p:nvSpPr>
          <p:spPr bwMode="auto">
            <a:xfrm rot="16200000">
              <a:off x="1339" y="2118"/>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46" name="Line 84">
              <a:extLst>
                <a:ext uri="{FF2B5EF4-FFF2-40B4-BE49-F238E27FC236}">
                  <a16:creationId xmlns:a16="http://schemas.microsoft.com/office/drawing/2014/main" id="{D268A1CA-9ADA-4A41-9D1B-8A5B45CC660D}"/>
                </a:ext>
              </a:extLst>
            </p:cNvPr>
            <p:cNvSpPr>
              <a:spLocks noChangeShapeType="1"/>
            </p:cNvSpPr>
            <p:nvPr/>
          </p:nvSpPr>
          <p:spPr bwMode="auto">
            <a:xfrm flipH="1">
              <a:off x="1489" y="1825"/>
              <a:ext cx="54"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47" name="Rectangle 85">
              <a:extLst>
                <a:ext uri="{FF2B5EF4-FFF2-40B4-BE49-F238E27FC236}">
                  <a16:creationId xmlns:a16="http://schemas.microsoft.com/office/drawing/2014/main" id="{7B8DFAAA-8BC5-9D4E-B991-78CD59A733A8}"/>
                </a:ext>
              </a:extLst>
            </p:cNvPr>
            <p:cNvSpPr>
              <a:spLocks noChangeArrowheads="1"/>
            </p:cNvSpPr>
            <p:nvPr/>
          </p:nvSpPr>
          <p:spPr bwMode="auto">
            <a:xfrm rot="16200000">
              <a:off x="1339" y="1750"/>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4</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48" name="Rectangle 86">
              <a:extLst>
                <a:ext uri="{FF2B5EF4-FFF2-40B4-BE49-F238E27FC236}">
                  <a16:creationId xmlns:a16="http://schemas.microsoft.com/office/drawing/2014/main" id="{70AC172B-1834-A14C-B86D-0F2A54B9A3C6}"/>
                </a:ext>
              </a:extLst>
            </p:cNvPr>
            <p:cNvSpPr>
              <a:spLocks noChangeArrowheads="1"/>
            </p:cNvSpPr>
            <p:nvPr/>
          </p:nvSpPr>
          <p:spPr bwMode="auto">
            <a:xfrm rot="16200000">
              <a:off x="1339" y="1673"/>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49" name="Line 87">
              <a:extLst>
                <a:ext uri="{FF2B5EF4-FFF2-40B4-BE49-F238E27FC236}">
                  <a16:creationId xmlns:a16="http://schemas.microsoft.com/office/drawing/2014/main" id="{8CE84CF9-FF75-0D4E-B0B3-D29EDF988A81}"/>
                </a:ext>
              </a:extLst>
            </p:cNvPr>
            <p:cNvSpPr>
              <a:spLocks noChangeShapeType="1"/>
            </p:cNvSpPr>
            <p:nvPr/>
          </p:nvSpPr>
          <p:spPr bwMode="auto">
            <a:xfrm flipH="1">
              <a:off x="1489" y="1385"/>
              <a:ext cx="54"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50" name="Rectangle 88">
              <a:extLst>
                <a:ext uri="{FF2B5EF4-FFF2-40B4-BE49-F238E27FC236}">
                  <a16:creationId xmlns:a16="http://schemas.microsoft.com/office/drawing/2014/main" id="{8F4B064A-8515-824D-BE34-58B909A242D8}"/>
                </a:ext>
              </a:extLst>
            </p:cNvPr>
            <p:cNvSpPr>
              <a:spLocks noChangeArrowheads="1"/>
            </p:cNvSpPr>
            <p:nvPr/>
          </p:nvSpPr>
          <p:spPr bwMode="auto">
            <a:xfrm rot="16200000">
              <a:off x="1339" y="1316"/>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6</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51" name="Rectangle 89">
              <a:extLst>
                <a:ext uri="{FF2B5EF4-FFF2-40B4-BE49-F238E27FC236}">
                  <a16:creationId xmlns:a16="http://schemas.microsoft.com/office/drawing/2014/main" id="{E6485F02-F207-5B45-9D99-B41694276CCC}"/>
                </a:ext>
              </a:extLst>
            </p:cNvPr>
            <p:cNvSpPr>
              <a:spLocks noChangeArrowheads="1"/>
            </p:cNvSpPr>
            <p:nvPr/>
          </p:nvSpPr>
          <p:spPr bwMode="auto">
            <a:xfrm rot="16200000">
              <a:off x="1339" y="1240"/>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52" name="Line 90">
              <a:extLst>
                <a:ext uri="{FF2B5EF4-FFF2-40B4-BE49-F238E27FC236}">
                  <a16:creationId xmlns:a16="http://schemas.microsoft.com/office/drawing/2014/main" id="{3B4F22D3-E777-8C47-9EE0-33A809FD892E}"/>
                </a:ext>
              </a:extLst>
            </p:cNvPr>
            <p:cNvSpPr>
              <a:spLocks noChangeShapeType="1"/>
            </p:cNvSpPr>
            <p:nvPr/>
          </p:nvSpPr>
          <p:spPr bwMode="auto">
            <a:xfrm flipH="1">
              <a:off x="1489" y="945"/>
              <a:ext cx="54"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53" name="Rectangle 91">
              <a:extLst>
                <a:ext uri="{FF2B5EF4-FFF2-40B4-BE49-F238E27FC236}">
                  <a16:creationId xmlns:a16="http://schemas.microsoft.com/office/drawing/2014/main" id="{071D9E24-75EE-6943-907D-D0D3392EBD8B}"/>
                </a:ext>
              </a:extLst>
            </p:cNvPr>
            <p:cNvSpPr>
              <a:spLocks noChangeArrowheads="1"/>
            </p:cNvSpPr>
            <p:nvPr/>
          </p:nvSpPr>
          <p:spPr bwMode="auto">
            <a:xfrm rot="16200000">
              <a:off x="1339" y="872"/>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8</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54" name="Rectangle 92">
              <a:extLst>
                <a:ext uri="{FF2B5EF4-FFF2-40B4-BE49-F238E27FC236}">
                  <a16:creationId xmlns:a16="http://schemas.microsoft.com/office/drawing/2014/main" id="{C02992DE-81D3-F84F-A2E6-7D32D6287F77}"/>
                </a:ext>
              </a:extLst>
            </p:cNvPr>
            <p:cNvSpPr>
              <a:spLocks noChangeArrowheads="1"/>
            </p:cNvSpPr>
            <p:nvPr/>
          </p:nvSpPr>
          <p:spPr bwMode="auto">
            <a:xfrm rot="16200000">
              <a:off x="1339" y="796"/>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355" name="Line 93">
              <a:extLst>
                <a:ext uri="{FF2B5EF4-FFF2-40B4-BE49-F238E27FC236}">
                  <a16:creationId xmlns:a16="http://schemas.microsoft.com/office/drawing/2014/main" id="{DEBF5285-D1E3-4C4B-92A6-9627381F5BD2}"/>
                </a:ext>
              </a:extLst>
            </p:cNvPr>
            <p:cNvSpPr>
              <a:spLocks noChangeShapeType="1"/>
            </p:cNvSpPr>
            <p:nvPr/>
          </p:nvSpPr>
          <p:spPr bwMode="auto">
            <a:xfrm flipH="1">
              <a:off x="1489" y="504"/>
              <a:ext cx="54"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56" name="Rectangle 94">
              <a:extLst>
                <a:ext uri="{FF2B5EF4-FFF2-40B4-BE49-F238E27FC236}">
                  <a16:creationId xmlns:a16="http://schemas.microsoft.com/office/drawing/2014/main" id="{ADBA1DA1-9A70-014C-9B1A-E88E6CAEC155}"/>
                </a:ext>
              </a:extLst>
            </p:cNvPr>
            <p:cNvSpPr>
              <a:spLocks noChangeArrowheads="1"/>
            </p:cNvSpPr>
            <p:nvPr/>
          </p:nvSpPr>
          <p:spPr bwMode="auto">
            <a:xfrm rot="16200000">
              <a:off x="1339" y="472"/>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1</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57" name="Rectangle 95">
              <a:extLst>
                <a:ext uri="{FF2B5EF4-FFF2-40B4-BE49-F238E27FC236}">
                  <a16:creationId xmlns:a16="http://schemas.microsoft.com/office/drawing/2014/main" id="{A57E67D1-A540-A040-8235-6D2B945FECF9}"/>
                </a:ext>
              </a:extLst>
            </p:cNvPr>
            <p:cNvSpPr>
              <a:spLocks noChangeArrowheads="1"/>
            </p:cNvSpPr>
            <p:nvPr/>
          </p:nvSpPr>
          <p:spPr bwMode="auto">
            <a:xfrm rot="16200000">
              <a:off x="1339" y="396"/>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58" name="Rectangle 96">
              <a:extLst>
                <a:ext uri="{FF2B5EF4-FFF2-40B4-BE49-F238E27FC236}">
                  <a16:creationId xmlns:a16="http://schemas.microsoft.com/office/drawing/2014/main" id="{9C1533A5-CDE0-DA47-A675-C3C6E27CB7D9}"/>
                </a:ext>
              </a:extLst>
            </p:cNvPr>
            <p:cNvSpPr>
              <a:spLocks noChangeArrowheads="1"/>
            </p:cNvSpPr>
            <p:nvPr/>
          </p:nvSpPr>
          <p:spPr bwMode="auto">
            <a:xfrm rot="16200000">
              <a:off x="1339" y="320"/>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59" name="Line 97">
              <a:extLst>
                <a:ext uri="{FF2B5EF4-FFF2-40B4-BE49-F238E27FC236}">
                  <a16:creationId xmlns:a16="http://schemas.microsoft.com/office/drawing/2014/main" id="{C157BE60-5735-7640-8D2D-F3FD81E08824}"/>
                </a:ext>
              </a:extLst>
            </p:cNvPr>
            <p:cNvSpPr>
              <a:spLocks noChangeShapeType="1"/>
            </p:cNvSpPr>
            <p:nvPr/>
          </p:nvSpPr>
          <p:spPr bwMode="auto">
            <a:xfrm>
              <a:off x="1543" y="2707"/>
              <a:ext cx="4815"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78" name="Rectangle 116">
              <a:extLst>
                <a:ext uri="{FF2B5EF4-FFF2-40B4-BE49-F238E27FC236}">
                  <a16:creationId xmlns:a16="http://schemas.microsoft.com/office/drawing/2014/main" id="{16261D00-4053-4443-82D0-FD0A464A37D0}"/>
                </a:ext>
              </a:extLst>
            </p:cNvPr>
            <p:cNvSpPr>
              <a:spLocks noChangeArrowheads="1"/>
            </p:cNvSpPr>
            <p:nvPr/>
          </p:nvSpPr>
          <p:spPr bwMode="auto">
            <a:xfrm rot="18900000">
              <a:off x="2286" y="2861"/>
              <a:ext cx="4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 </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grpSp>
      <p:grpSp>
        <p:nvGrpSpPr>
          <p:cNvPr id="425" name="Group 424">
            <a:extLst>
              <a:ext uri="{FF2B5EF4-FFF2-40B4-BE49-F238E27FC236}">
                <a16:creationId xmlns:a16="http://schemas.microsoft.com/office/drawing/2014/main" id="{C0FFD34F-BC10-EA45-8B9E-1AD8BBFF7BE2}"/>
              </a:ext>
            </a:extLst>
          </p:cNvPr>
          <p:cNvGrpSpPr/>
          <p:nvPr/>
        </p:nvGrpSpPr>
        <p:grpSpPr>
          <a:xfrm>
            <a:off x="1559302" y="4935514"/>
            <a:ext cx="8898002" cy="508166"/>
            <a:chOff x="1454715" y="3820614"/>
            <a:chExt cx="8898002" cy="508166"/>
          </a:xfrm>
        </p:grpSpPr>
        <p:sp>
          <p:nvSpPr>
            <p:cNvPr id="426" name="TextBox 425">
              <a:extLst>
                <a:ext uri="{FF2B5EF4-FFF2-40B4-BE49-F238E27FC236}">
                  <a16:creationId xmlns:a16="http://schemas.microsoft.com/office/drawing/2014/main" id="{58406A9F-9D7D-F443-9EE2-5FE437BC94C6}"/>
                </a:ext>
              </a:extLst>
            </p:cNvPr>
            <p:cNvSpPr txBox="1"/>
            <p:nvPr/>
          </p:nvSpPr>
          <p:spPr>
            <a:xfrm>
              <a:off x="1454715" y="3983459"/>
              <a:ext cx="1344952" cy="307777"/>
            </a:xfrm>
            <a:prstGeom prst="rect">
              <a:avLst/>
            </a:prstGeom>
            <a:noFill/>
          </p:spPr>
          <p:txBody>
            <a:bodyPr wrap="square" rtlCol="0">
              <a:spAutoFit/>
              <a:scene3d>
                <a:camera prst="orthographicFront">
                  <a:rot lat="0" lon="0" rev="2100000"/>
                </a:camera>
                <a:lightRig rig="threePt" dir="t"/>
              </a:scene3d>
            </a:bodyPr>
            <a:lstStyle/>
            <a:p>
              <a:r>
                <a:rPr lang="en-US" sz="1400" dirty="0">
                  <a:latin typeface="Verdana" panose="020B0604030504040204" pitchFamily="34" charset="0"/>
                  <a:ea typeface="Verdana" panose="020B0604030504040204" pitchFamily="34" charset="0"/>
                </a:rPr>
                <a:t>Afghanistan</a:t>
              </a:r>
            </a:p>
          </p:txBody>
        </p:sp>
        <p:sp>
          <p:nvSpPr>
            <p:cNvPr id="427" name="TextBox 426">
              <a:extLst>
                <a:ext uri="{FF2B5EF4-FFF2-40B4-BE49-F238E27FC236}">
                  <a16:creationId xmlns:a16="http://schemas.microsoft.com/office/drawing/2014/main" id="{A3241DA9-737C-2E4B-B9B2-43D0002C5F14}"/>
                </a:ext>
              </a:extLst>
            </p:cNvPr>
            <p:cNvSpPr txBox="1"/>
            <p:nvPr/>
          </p:nvSpPr>
          <p:spPr>
            <a:xfrm>
              <a:off x="2529516" y="4011539"/>
              <a:ext cx="1561787" cy="307777"/>
            </a:xfrm>
            <a:prstGeom prst="rect">
              <a:avLst/>
            </a:prstGeom>
            <a:noFill/>
          </p:spPr>
          <p:txBody>
            <a:bodyPr wrap="square" rtlCol="0">
              <a:spAutoFit/>
              <a:scene3d>
                <a:camera prst="orthographicFront">
                  <a:rot lat="0" lon="0" rev="2100000"/>
                </a:camera>
                <a:lightRig rig="threePt" dir="t"/>
              </a:scene3d>
            </a:bodyPr>
            <a:lstStyle/>
            <a:p>
              <a:r>
                <a:rPr lang="en-US" sz="1400" dirty="0">
                  <a:latin typeface="Verdana" panose="020B0604030504040204" pitchFamily="34" charset="0"/>
                  <a:ea typeface="Verdana" panose="020B0604030504040204" pitchFamily="34" charset="0"/>
                </a:rPr>
                <a:t>Burkina Faso</a:t>
              </a:r>
            </a:p>
          </p:txBody>
        </p:sp>
        <p:sp>
          <p:nvSpPr>
            <p:cNvPr id="428" name="TextBox 427">
              <a:extLst>
                <a:ext uri="{FF2B5EF4-FFF2-40B4-BE49-F238E27FC236}">
                  <a16:creationId xmlns:a16="http://schemas.microsoft.com/office/drawing/2014/main" id="{D1A5D1F5-886F-0247-A975-3C376254DDC8}"/>
                </a:ext>
              </a:extLst>
            </p:cNvPr>
            <p:cNvSpPr txBox="1"/>
            <p:nvPr/>
          </p:nvSpPr>
          <p:spPr>
            <a:xfrm>
              <a:off x="3567235" y="4021003"/>
              <a:ext cx="1468460" cy="307777"/>
            </a:xfrm>
            <a:prstGeom prst="rect">
              <a:avLst/>
            </a:prstGeom>
            <a:noFill/>
          </p:spPr>
          <p:txBody>
            <a:bodyPr wrap="square" rtlCol="0">
              <a:spAutoFit/>
              <a:scene3d>
                <a:camera prst="orthographicFront">
                  <a:rot lat="0" lon="0" rev="2100000"/>
                </a:camera>
                <a:lightRig rig="threePt" dir="t"/>
              </a:scene3d>
            </a:bodyPr>
            <a:lstStyle/>
            <a:p>
              <a:r>
                <a:rPr lang="en-US" sz="1400" dirty="0">
                  <a:latin typeface="Verdana" panose="020B0604030504040204" pitchFamily="34" charset="0"/>
                  <a:ea typeface="Verdana" panose="020B0604030504040204" pitchFamily="34" charset="0"/>
                </a:rPr>
                <a:t>Côte d’Ivoire</a:t>
              </a:r>
            </a:p>
          </p:txBody>
        </p:sp>
        <p:sp>
          <p:nvSpPr>
            <p:cNvPr id="429" name="TextBox 428">
              <a:extLst>
                <a:ext uri="{FF2B5EF4-FFF2-40B4-BE49-F238E27FC236}">
                  <a16:creationId xmlns:a16="http://schemas.microsoft.com/office/drawing/2014/main" id="{FA313904-9D1E-1F4D-AB3B-24343B26F73B}"/>
                </a:ext>
              </a:extLst>
            </p:cNvPr>
            <p:cNvSpPr txBox="1"/>
            <p:nvPr/>
          </p:nvSpPr>
          <p:spPr>
            <a:xfrm>
              <a:off x="4823645" y="3983459"/>
              <a:ext cx="1240038" cy="307777"/>
            </a:xfrm>
            <a:prstGeom prst="rect">
              <a:avLst/>
            </a:prstGeom>
            <a:noFill/>
          </p:spPr>
          <p:txBody>
            <a:bodyPr wrap="square" rtlCol="0">
              <a:spAutoFit/>
              <a:scene3d>
                <a:camera prst="orthographicFront">
                  <a:rot lat="0" lon="0" rev="2100000"/>
                </a:camera>
                <a:lightRig rig="threePt" dir="t"/>
              </a:scene3d>
            </a:bodyPr>
            <a:lstStyle/>
            <a:p>
              <a:r>
                <a:rPr lang="en-US" sz="1400" dirty="0">
                  <a:latin typeface="Verdana" panose="020B0604030504040204" pitchFamily="34" charset="0"/>
                  <a:ea typeface="Verdana" panose="020B0604030504040204" pitchFamily="34" charset="0"/>
                </a:rPr>
                <a:t>Cameroon</a:t>
              </a:r>
            </a:p>
          </p:txBody>
        </p:sp>
        <p:sp>
          <p:nvSpPr>
            <p:cNvPr id="430" name="TextBox 429">
              <a:extLst>
                <a:ext uri="{FF2B5EF4-FFF2-40B4-BE49-F238E27FC236}">
                  <a16:creationId xmlns:a16="http://schemas.microsoft.com/office/drawing/2014/main" id="{1648391E-99E9-F544-88A2-CF7B1E0FB8DA}"/>
                </a:ext>
              </a:extLst>
            </p:cNvPr>
            <p:cNvSpPr txBox="1"/>
            <p:nvPr/>
          </p:nvSpPr>
          <p:spPr>
            <a:xfrm>
              <a:off x="6151884" y="3871373"/>
              <a:ext cx="1009651" cy="307777"/>
            </a:xfrm>
            <a:prstGeom prst="rect">
              <a:avLst/>
            </a:prstGeom>
            <a:noFill/>
          </p:spPr>
          <p:txBody>
            <a:bodyPr wrap="square" rtlCol="0">
              <a:spAutoFit/>
              <a:scene3d>
                <a:camera prst="orthographicFront">
                  <a:rot lat="0" lon="0" rev="2100000"/>
                </a:camera>
                <a:lightRig rig="threePt" dir="t"/>
              </a:scene3d>
            </a:bodyPr>
            <a:lstStyle/>
            <a:p>
              <a:r>
                <a:rPr lang="en-US" sz="1400" dirty="0">
                  <a:latin typeface="Verdana" panose="020B0604030504040204" pitchFamily="34" charset="0"/>
                  <a:ea typeface="Verdana" panose="020B0604030504040204" pitchFamily="34" charset="0"/>
                </a:rPr>
                <a:t>Nigeria</a:t>
              </a:r>
            </a:p>
          </p:txBody>
        </p:sp>
        <p:sp>
          <p:nvSpPr>
            <p:cNvPr id="431" name="TextBox 430">
              <a:extLst>
                <a:ext uri="{FF2B5EF4-FFF2-40B4-BE49-F238E27FC236}">
                  <a16:creationId xmlns:a16="http://schemas.microsoft.com/office/drawing/2014/main" id="{7264892F-BD67-E84D-A61F-11B13093D28B}"/>
                </a:ext>
              </a:extLst>
            </p:cNvPr>
            <p:cNvSpPr txBox="1"/>
            <p:nvPr/>
          </p:nvSpPr>
          <p:spPr>
            <a:xfrm>
              <a:off x="7411005" y="3820614"/>
              <a:ext cx="1009651" cy="307777"/>
            </a:xfrm>
            <a:prstGeom prst="rect">
              <a:avLst/>
            </a:prstGeom>
            <a:noFill/>
          </p:spPr>
          <p:txBody>
            <a:bodyPr wrap="square" rtlCol="0">
              <a:spAutoFit/>
              <a:scene3d>
                <a:camera prst="orthographicFront">
                  <a:rot lat="0" lon="0" rev="2100000"/>
                </a:camera>
                <a:lightRig rig="threePt" dir="t"/>
              </a:scene3d>
            </a:bodyPr>
            <a:lstStyle/>
            <a:p>
              <a:r>
                <a:rPr lang="en-US" sz="1400" dirty="0">
                  <a:latin typeface="Verdana" panose="020B0604030504040204" pitchFamily="34" charset="0"/>
                  <a:ea typeface="Verdana" panose="020B0604030504040204" pitchFamily="34" charset="0"/>
                </a:rPr>
                <a:t>DRC</a:t>
              </a:r>
            </a:p>
          </p:txBody>
        </p:sp>
        <p:sp>
          <p:nvSpPr>
            <p:cNvPr id="432" name="TextBox 431">
              <a:extLst>
                <a:ext uri="{FF2B5EF4-FFF2-40B4-BE49-F238E27FC236}">
                  <a16:creationId xmlns:a16="http://schemas.microsoft.com/office/drawing/2014/main" id="{496DE920-124F-AE4A-9518-500C19D41C8C}"/>
                </a:ext>
              </a:extLst>
            </p:cNvPr>
            <p:cNvSpPr txBox="1"/>
            <p:nvPr/>
          </p:nvSpPr>
          <p:spPr>
            <a:xfrm>
              <a:off x="8326915" y="3921344"/>
              <a:ext cx="1083298" cy="307777"/>
            </a:xfrm>
            <a:prstGeom prst="rect">
              <a:avLst/>
            </a:prstGeom>
            <a:noFill/>
          </p:spPr>
          <p:txBody>
            <a:bodyPr wrap="square" rtlCol="0">
              <a:spAutoFit/>
              <a:scene3d>
                <a:camera prst="orthographicFront">
                  <a:rot lat="0" lon="0" rev="2100000"/>
                </a:camera>
                <a:lightRig rig="threePt" dir="t"/>
              </a:scene3d>
            </a:bodyPr>
            <a:lstStyle/>
            <a:p>
              <a:r>
                <a:rPr lang="en-US" sz="1400" dirty="0">
                  <a:latin typeface="Verdana" panose="020B0604030504040204" pitchFamily="34" charset="0"/>
                  <a:ea typeface="Verdana" panose="020B0604030504040204" pitchFamily="34" charset="0"/>
                </a:rPr>
                <a:t>Senegal</a:t>
              </a:r>
            </a:p>
          </p:txBody>
        </p:sp>
        <p:sp>
          <p:nvSpPr>
            <p:cNvPr id="433" name="TextBox 432">
              <a:extLst>
                <a:ext uri="{FF2B5EF4-FFF2-40B4-BE49-F238E27FC236}">
                  <a16:creationId xmlns:a16="http://schemas.microsoft.com/office/drawing/2014/main" id="{3FD17E76-CD0C-BC48-B811-6BA859D1F6F3}"/>
                </a:ext>
              </a:extLst>
            </p:cNvPr>
            <p:cNvSpPr txBox="1"/>
            <p:nvPr/>
          </p:nvSpPr>
          <p:spPr>
            <a:xfrm>
              <a:off x="9269419" y="3867799"/>
              <a:ext cx="1083298" cy="307777"/>
            </a:xfrm>
            <a:prstGeom prst="rect">
              <a:avLst/>
            </a:prstGeom>
            <a:noFill/>
          </p:spPr>
          <p:txBody>
            <a:bodyPr wrap="square" rtlCol="0">
              <a:spAutoFit/>
              <a:scene3d>
                <a:camera prst="orthographicFront">
                  <a:rot lat="0" lon="0" rev="2100000"/>
                </a:camera>
                <a:lightRig rig="threePt" dir="t"/>
              </a:scene3d>
            </a:bodyPr>
            <a:lstStyle/>
            <a:p>
              <a:r>
                <a:rPr lang="en-US" sz="1400" dirty="0">
                  <a:latin typeface="Verdana" panose="020B0604030504040204" pitchFamily="34" charset="0"/>
                  <a:ea typeface="Verdana" panose="020B0604030504040204" pitchFamily="34" charset="0"/>
                </a:rPr>
                <a:t>Uganda</a:t>
              </a:r>
            </a:p>
          </p:txBody>
        </p:sp>
      </p:grpSp>
    </p:spTree>
    <p:extLst>
      <p:ext uri="{BB962C8B-B14F-4D97-AF65-F5344CB8AC3E}">
        <p14:creationId xmlns:p14="http://schemas.microsoft.com/office/powerpoint/2010/main" val="3670418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31000"/>
            <a:duotone>
              <a:prstClr val="black"/>
              <a:schemeClr val="tx2">
                <a:tint val="45000"/>
                <a:satMod val="400000"/>
              </a:schemeClr>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379C-105C-467E-84C9-5B2910497A6C}"/>
              </a:ext>
            </a:extLst>
          </p:cNvPr>
          <p:cNvSpPr>
            <a:spLocks noGrp="1"/>
          </p:cNvSpPr>
          <p:nvPr>
            <p:ph type="title"/>
          </p:nvPr>
        </p:nvSpPr>
        <p:spPr>
          <a:xfrm>
            <a:off x="838200" y="963877"/>
            <a:ext cx="3494362" cy="4930246"/>
          </a:xfrm>
        </p:spPr>
        <p:txBody>
          <a:bodyPr>
            <a:normAutofit/>
          </a:bodyPr>
          <a:lstStyle/>
          <a:p>
            <a:r>
              <a:rPr lang="en-US" b="1" dirty="0">
                <a:solidFill>
                  <a:srgbClr val="FF7427"/>
                </a:solidFill>
                <a:latin typeface="Verdana" panose="020B0604030504040204" pitchFamily="34" charset="0"/>
                <a:ea typeface="Verdana" panose="020B0604030504040204" pitchFamily="34" charset="0"/>
              </a:rPr>
              <a:t>About</a:t>
            </a:r>
          </a:p>
        </p:txBody>
      </p:sp>
      <p:sp>
        <p:nvSpPr>
          <p:cNvPr id="3" name="Content Placeholder 2">
            <a:extLst>
              <a:ext uri="{FF2B5EF4-FFF2-40B4-BE49-F238E27FC236}">
                <a16:creationId xmlns:a16="http://schemas.microsoft.com/office/drawing/2014/main" id="{2CCEA306-48BA-4552-8EB1-CC77AF328489}"/>
              </a:ext>
            </a:extLst>
          </p:cNvPr>
          <p:cNvSpPr>
            <a:spLocks noGrp="1"/>
          </p:cNvSpPr>
          <p:nvPr>
            <p:ph idx="1"/>
          </p:nvPr>
        </p:nvSpPr>
        <p:spPr>
          <a:xfrm>
            <a:off x="5093597" y="1532111"/>
            <a:ext cx="6377769" cy="4930246"/>
          </a:xfrm>
        </p:spPr>
        <p:txBody>
          <a:bodyPr lIns="0" tIns="0" rIns="0" bIns="0" anchor="ctr">
            <a:normAutofit/>
          </a:bodyPr>
          <a:lstStyle/>
          <a:p>
            <a:pPr lvl="0">
              <a:buNone/>
              <a:defRPr/>
            </a:pPr>
            <a:r>
              <a:rPr lang="en-US" sz="2400" dirty="0">
                <a:latin typeface="Verdana" panose="020B0604030504040204" pitchFamily="34" charset="0"/>
              </a:rPr>
              <a:t>	PAI champions policies that make it possible for every woman to have quality reproductive health care. </a:t>
            </a:r>
          </a:p>
          <a:p>
            <a:pPr lvl="0">
              <a:buNone/>
              <a:defRPr/>
            </a:pPr>
            <a:endParaRPr lang="en-US" sz="2400" dirty="0">
              <a:latin typeface="Verdana" panose="020B0604030504040204" pitchFamily="34" charset="0"/>
            </a:endParaRPr>
          </a:p>
          <a:p>
            <a:pPr lvl="0">
              <a:buNone/>
              <a:defRPr/>
            </a:pPr>
            <a:r>
              <a:rPr lang="en-US" sz="2400" dirty="0">
                <a:latin typeface="Verdana" panose="020B0604030504040204" pitchFamily="34" charset="0"/>
              </a:rPr>
              <a:t>	We </a:t>
            </a:r>
            <a:r>
              <a:rPr lang="en-US" sz="2400" dirty="0"/>
              <a:t>work with policymakers in Washington and our network of partners in developing countries to remove the policy barriers between women and the care they need.</a:t>
            </a:r>
          </a:p>
          <a:p>
            <a:endParaRPr lang="en-US" sz="2400" dirty="0"/>
          </a:p>
        </p:txBody>
      </p:sp>
      <p:cxnSp>
        <p:nvCxnSpPr>
          <p:cNvPr id="5" name="Straight Connector 4">
            <a:extLst>
              <a:ext uri="{FF2B5EF4-FFF2-40B4-BE49-F238E27FC236}">
                <a16:creationId xmlns:a16="http://schemas.microsoft.com/office/drawing/2014/main" id="{796A2E02-1EF7-4EC0-817F-6F41F69FC260}"/>
              </a:ext>
            </a:extLst>
          </p:cNvPr>
          <p:cNvCxnSpPr/>
          <p:nvPr/>
        </p:nvCxnSpPr>
        <p:spPr>
          <a:xfrm>
            <a:off x="4663440" y="2259874"/>
            <a:ext cx="0" cy="2991395"/>
          </a:xfrm>
          <a:prstGeom prst="line">
            <a:avLst/>
          </a:prstGeom>
          <a:ln>
            <a:solidFill>
              <a:srgbClr val="FF7427"/>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sign&#10;&#10;Description automatically generated">
            <a:extLst>
              <a:ext uri="{FF2B5EF4-FFF2-40B4-BE49-F238E27FC236}">
                <a16:creationId xmlns:a16="http://schemas.microsoft.com/office/drawing/2014/main" id="{FED29C4A-08F0-469A-8034-9135D83993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6652" y="3083567"/>
            <a:ext cx="1245910" cy="913667"/>
          </a:xfrm>
          <a:prstGeom prst="rect">
            <a:avLst/>
          </a:prstGeom>
        </p:spPr>
      </p:pic>
    </p:spTree>
    <p:extLst>
      <p:ext uri="{BB962C8B-B14F-4D97-AF65-F5344CB8AC3E}">
        <p14:creationId xmlns:p14="http://schemas.microsoft.com/office/powerpoint/2010/main" val="1682706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911CB60-7F7D-4C4C-BD68-FF3C9FD5759F}"/>
              </a:ext>
            </a:extLst>
          </p:cNvPr>
          <p:cNvSpPr>
            <a:spLocks noGrp="1"/>
          </p:cNvSpPr>
          <p:nvPr>
            <p:ph idx="1"/>
          </p:nvPr>
        </p:nvSpPr>
        <p:spPr>
          <a:xfrm>
            <a:off x="2189747" y="0"/>
            <a:ext cx="7868653" cy="6858000"/>
          </a:xfrm>
          <a:solidFill>
            <a:schemeClr val="tx1">
              <a:lumMod val="65000"/>
              <a:lumOff val="35000"/>
              <a:alpha val="80000"/>
            </a:schemeClr>
          </a:solidFill>
        </p:spPr>
        <p:txBody>
          <a:bodyPr anchor="ctr">
            <a:normAutofit/>
          </a:bodyPr>
          <a:lstStyle/>
          <a:p>
            <a:pPr marL="0" indent="0" algn="ctr">
              <a:buNone/>
            </a:pPr>
            <a:r>
              <a:rPr lang="en-US" sz="4400" b="1" cap="all" dirty="0"/>
              <a:t>Section 4</a:t>
            </a:r>
          </a:p>
          <a:p>
            <a:pPr marL="0" indent="0" algn="ctr">
              <a:buNone/>
            </a:pPr>
            <a:r>
              <a:rPr lang="en-US" sz="3600" dirty="0"/>
              <a:t>Priorities for Action Moving Forward</a:t>
            </a:r>
          </a:p>
        </p:txBody>
      </p:sp>
    </p:spTree>
    <p:extLst>
      <p:ext uri="{BB962C8B-B14F-4D97-AF65-F5344CB8AC3E}">
        <p14:creationId xmlns:p14="http://schemas.microsoft.com/office/powerpoint/2010/main" val="3515244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alpha val="83000"/>
          </a:schemeClr>
        </a:solidFill>
        <a:effectLst/>
      </p:bgPr>
    </p:bg>
    <p:spTree>
      <p:nvGrpSpPr>
        <p:cNvPr id="1" name=""/>
        <p:cNvGrpSpPr/>
        <p:nvPr/>
      </p:nvGrpSpPr>
      <p:grpSpPr>
        <a:xfrm>
          <a:off x="0" y="0"/>
          <a:ext cx="0" cy="0"/>
          <a:chOff x="0" y="0"/>
          <a:chExt cx="0" cy="0"/>
        </a:xfrm>
      </p:grpSpPr>
      <p:sp>
        <p:nvSpPr>
          <p:cNvPr id="118" name="Title 1">
            <a:extLst>
              <a:ext uri="{FF2B5EF4-FFF2-40B4-BE49-F238E27FC236}">
                <a16:creationId xmlns:a16="http://schemas.microsoft.com/office/drawing/2014/main" id="{AEE4A9E8-6323-AF4E-9040-407FEEDF3DE3}"/>
              </a:ext>
            </a:extLst>
          </p:cNvPr>
          <p:cNvSpPr txBox="1">
            <a:spLocks/>
          </p:cNvSpPr>
          <p:nvPr/>
        </p:nvSpPr>
        <p:spPr>
          <a:xfrm>
            <a:off x="234625" y="275222"/>
            <a:ext cx="11795759"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Verdana" panose="020B0604030504040204" pitchFamily="34" charset="0"/>
                <a:ea typeface="Verdana" panose="020B0604030504040204" pitchFamily="34" charset="0"/>
              </a:rPr>
              <a:t>Specific Areas of Support Needed </a:t>
            </a:r>
          </a:p>
          <a:p>
            <a:pPr algn="ctr"/>
            <a:r>
              <a:rPr lang="en-US" sz="2400" dirty="0">
                <a:latin typeface="Verdana" panose="020B0604030504040204" pitchFamily="34" charset="0"/>
                <a:ea typeface="Verdana" panose="020B0604030504040204" pitchFamily="34" charset="0"/>
              </a:rPr>
              <a:t>For CSOs Efforts on Transparency and Accountability Around the GFF</a:t>
            </a:r>
          </a:p>
        </p:txBody>
      </p:sp>
      <p:grpSp>
        <p:nvGrpSpPr>
          <p:cNvPr id="2" name="Group 1">
            <a:extLst>
              <a:ext uri="{FF2B5EF4-FFF2-40B4-BE49-F238E27FC236}">
                <a16:creationId xmlns:a16="http://schemas.microsoft.com/office/drawing/2014/main" id="{92925B75-ABF2-0642-B093-174837B62E9E}"/>
              </a:ext>
            </a:extLst>
          </p:cNvPr>
          <p:cNvGrpSpPr/>
          <p:nvPr/>
        </p:nvGrpSpPr>
        <p:grpSpPr>
          <a:xfrm>
            <a:off x="752429" y="5954741"/>
            <a:ext cx="9374625" cy="468424"/>
            <a:chOff x="1027938" y="5765166"/>
            <a:chExt cx="9127492" cy="557208"/>
          </a:xfrm>
        </p:grpSpPr>
        <p:sp>
          <p:nvSpPr>
            <p:cNvPr id="119" name="Rectangle 118">
              <a:extLst>
                <a:ext uri="{FF2B5EF4-FFF2-40B4-BE49-F238E27FC236}">
                  <a16:creationId xmlns:a16="http://schemas.microsoft.com/office/drawing/2014/main" id="{E2BA90C2-7A7C-BA41-80B3-DE09F0E212B6}"/>
                </a:ext>
              </a:extLst>
            </p:cNvPr>
            <p:cNvSpPr>
              <a:spLocks noChangeArrowheads="1"/>
            </p:cNvSpPr>
            <p:nvPr/>
          </p:nvSpPr>
          <p:spPr bwMode="auto">
            <a:xfrm>
              <a:off x="1027938" y="5875001"/>
              <a:ext cx="558931" cy="150635"/>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20" name="Rectangle 119">
              <a:extLst>
                <a:ext uri="{FF2B5EF4-FFF2-40B4-BE49-F238E27FC236}">
                  <a16:creationId xmlns:a16="http://schemas.microsoft.com/office/drawing/2014/main" id="{B411EEBD-DA6E-3C4B-982D-085729A6729C}"/>
                </a:ext>
              </a:extLst>
            </p:cNvPr>
            <p:cNvSpPr>
              <a:spLocks noChangeArrowheads="1"/>
            </p:cNvSpPr>
            <p:nvPr/>
          </p:nvSpPr>
          <p:spPr bwMode="auto">
            <a:xfrm>
              <a:off x="6035811" y="5799683"/>
              <a:ext cx="558931" cy="150635"/>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21" name="Rectangle 120">
              <a:extLst>
                <a:ext uri="{FF2B5EF4-FFF2-40B4-BE49-F238E27FC236}">
                  <a16:creationId xmlns:a16="http://schemas.microsoft.com/office/drawing/2014/main" id="{88FA9031-3D4B-5441-94B3-37E7A2C2955D}"/>
                </a:ext>
              </a:extLst>
            </p:cNvPr>
            <p:cNvSpPr>
              <a:spLocks noChangeArrowheads="1"/>
            </p:cNvSpPr>
            <p:nvPr/>
          </p:nvSpPr>
          <p:spPr bwMode="auto">
            <a:xfrm>
              <a:off x="1030248" y="6170433"/>
              <a:ext cx="558931" cy="150635"/>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22" name="Rectangle 121">
              <a:extLst>
                <a:ext uri="{FF2B5EF4-FFF2-40B4-BE49-F238E27FC236}">
                  <a16:creationId xmlns:a16="http://schemas.microsoft.com/office/drawing/2014/main" id="{34B7E23D-7D1E-4E4C-A6EF-54125FB0CF9B}"/>
                </a:ext>
              </a:extLst>
            </p:cNvPr>
            <p:cNvSpPr>
              <a:spLocks noChangeArrowheads="1"/>
            </p:cNvSpPr>
            <p:nvPr/>
          </p:nvSpPr>
          <p:spPr bwMode="auto">
            <a:xfrm>
              <a:off x="6035811" y="6151887"/>
              <a:ext cx="558931" cy="15063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23" name="Rectangle 122">
              <a:extLst>
                <a:ext uri="{FF2B5EF4-FFF2-40B4-BE49-F238E27FC236}">
                  <a16:creationId xmlns:a16="http://schemas.microsoft.com/office/drawing/2014/main" id="{49D7E073-44E7-E640-904E-07E98C582254}"/>
                </a:ext>
              </a:extLst>
            </p:cNvPr>
            <p:cNvSpPr>
              <a:spLocks noChangeArrowheads="1"/>
            </p:cNvSpPr>
            <p:nvPr/>
          </p:nvSpPr>
          <p:spPr bwMode="auto">
            <a:xfrm>
              <a:off x="1680409" y="5821287"/>
              <a:ext cx="2626984" cy="2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Developing</a:t>
              </a:r>
              <a:r>
                <a:rPr kumimoji="0" lang="de-DE" altLang="de-DE" sz="1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r>
                <a:rPr kumimoji="0" lang="de-DE" altLang="de-DE" sz="12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and</a:t>
              </a:r>
              <a:r>
                <a:rPr kumimoji="0" lang="de-DE" altLang="de-DE" sz="1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r>
                <a:rPr kumimoji="0" lang="de-DE" altLang="de-DE" sz="12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sharing</a:t>
              </a:r>
              <a:r>
                <a:rPr kumimoji="0" lang="de-DE" altLang="de-DE" sz="1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M&amp;E </a:t>
              </a:r>
              <a:r>
                <a:rPr kumimoji="0" lang="de-DE" altLang="de-DE" sz="12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tools</a:t>
              </a:r>
              <a:r>
                <a:rPr kumimoji="0" lang="de-DE" altLang="de-DE" sz="1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24" name="Rectangle 123">
              <a:extLst>
                <a:ext uri="{FF2B5EF4-FFF2-40B4-BE49-F238E27FC236}">
                  <a16:creationId xmlns:a16="http://schemas.microsoft.com/office/drawing/2014/main" id="{38BADC83-A1AD-1945-849F-50A8B5F29D54}"/>
                </a:ext>
              </a:extLst>
            </p:cNvPr>
            <p:cNvSpPr>
              <a:spLocks noChangeArrowheads="1"/>
            </p:cNvSpPr>
            <p:nvPr/>
          </p:nvSpPr>
          <p:spPr bwMode="auto">
            <a:xfrm>
              <a:off x="6638322" y="5765166"/>
              <a:ext cx="3517108" cy="2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Training on </a:t>
              </a:r>
              <a:r>
                <a:rPr kumimoji="0" lang="de-DE" altLang="de-DE" sz="12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accountability</a:t>
              </a:r>
              <a:r>
                <a:rPr kumimoji="0" lang="de-DE" altLang="de-DE" sz="1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r>
                <a:rPr kumimoji="0" lang="de-DE" altLang="de-DE" sz="12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and</a:t>
              </a:r>
              <a:r>
                <a:rPr kumimoji="0" lang="de-DE" altLang="de-DE" sz="1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r>
                <a:rPr kumimoji="0" lang="de-DE" altLang="de-DE" sz="12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health</a:t>
              </a:r>
              <a:r>
                <a:rPr kumimoji="0" lang="de-DE" altLang="de-DE" sz="1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r>
                <a:rPr kumimoji="0" lang="de-DE" altLang="de-DE" sz="12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financing</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25" name="Rectangle 124">
              <a:extLst>
                <a:ext uri="{FF2B5EF4-FFF2-40B4-BE49-F238E27FC236}">
                  <a16:creationId xmlns:a16="http://schemas.microsoft.com/office/drawing/2014/main" id="{FF362B11-D44A-554C-9F68-57BA25AAC577}"/>
                </a:ext>
              </a:extLst>
            </p:cNvPr>
            <p:cNvSpPr>
              <a:spLocks noChangeArrowheads="1"/>
            </p:cNvSpPr>
            <p:nvPr/>
          </p:nvSpPr>
          <p:spPr bwMode="auto">
            <a:xfrm>
              <a:off x="1680408" y="6102707"/>
              <a:ext cx="4418845" cy="2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200" dirty="0">
                  <a:solidFill>
                    <a:srgbClr val="000000"/>
                  </a:solidFill>
                  <a:latin typeface="Verdana" panose="020B0604030504040204" pitchFamily="34" charset="0"/>
                  <a:ea typeface="Verdana" panose="020B0604030504040204" pitchFamily="34" charset="0"/>
                </a:rPr>
                <a:t>Providing CSOs with resources for accountability work</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26" name="Rectangle 125">
              <a:extLst>
                <a:ext uri="{FF2B5EF4-FFF2-40B4-BE49-F238E27FC236}">
                  <a16:creationId xmlns:a16="http://schemas.microsoft.com/office/drawing/2014/main" id="{2C9C2518-0D51-0D4D-871F-49128BE320B3}"/>
                </a:ext>
              </a:extLst>
            </p:cNvPr>
            <p:cNvSpPr>
              <a:spLocks noChangeArrowheads="1"/>
            </p:cNvSpPr>
            <p:nvPr/>
          </p:nvSpPr>
          <p:spPr bwMode="auto">
            <a:xfrm>
              <a:off x="6691956" y="6082855"/>
              <a:ext cx="2375141" cy="2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Resourcing</a:t>
              </a:r>
              <a:r>
                <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CSO </a:t>
              </a:r>
              <a:r>
                <a:rPr kumimoji="0" lang="de-DE" altLang="de-DE" sz="1200" b="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advocacy</a:t>
              </a:r>
              <a:r>
                <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a:t>
              </a:r>
              <a:r>
                <a:rPr kumimoji="0" lang="de-DE" altLang="de-DE" sz="1200" b="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work</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grpSp>
      <p:grpSp>
        <p:nvGrpSpPr>
          <p:cNvPr id="87" name="Group 4">
            <a:extLst>
              <a:ext uri="{FF2B5EF4-FFF2-40B4-BE49-F238E27FC236}">
                <a16:creationId xmlns:a16="http://schemas.microsoft.com/office/drawing/2014/main" id="{F9DDACFF-9481-4946-A95E-FAAC4FFC2655}"/>
              </a:ext>
            </a:extLst>
          </p:cNvPr>
          <p:cNvGrpSpPr>
            <a:grpSpLocks noChangeAspect="1"/>
          </p:cNvGrpSpPr>
          <p:nvPr/>
        </p:nvGrpSpPr>
        <p:grpSpPr bwMode="auto">
          <a:xfrm>
            <a:off x="914118" y="1549855"/>
            <a:ext cx="10326490" cy="3919521"/>
            <a:chOff x="1179" y="431"/>
            <a:chExt cx="5093" cy="2728"/>
          </a:xfrm>
        </p:grpSpPr>
        <p:sp>
          <p:nvSpPr>
            <p:cNvPr id="92" name="Rectangle 8">
              <a:extLst>
                <a:ext uri="{FF2B5EF4-FFF2-40B4-BE49-F238E27FC236}">
                  <a16:creationId xmlns:a16="http://schemas.microsoft.com/office/drawing/2014/main" id="{C9E8B496-A79A-994B-A71F-C5C5B5BC77DF}"/>
                </a:ext>
              </a:extLst>
            </p:cNvPr>
            <p:cNvSpPr>
              <a:spLocks noChangeArrowheads="1"/>
            </p:cNvSpPr>
            <p:nvPr/>
          </p:nvSpPr>
          <p:spPr bwMode="auto">
            <a:xfrm>
              <a:off x="1405" y="453"/>
              <a:ext cx="4867" cy="23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93" name="Rectangle 9">
              <a:extLst>
                <a:ext uri="{FF2B5EF4-FFF2-40B4-BE49-F238E27FC236}">
                  <a16:creationId xmlns:a16="http://schemas.microsoft.com/office/drawing/2014/main" id="{4E709D27-3F18-C64E-B540-4AA0F413BA62}"/>
                </a:ext>
              </a:extLst>
            </p:cNvPr>
            <p:cNvSpPr>
              <a:spLocks noChangeArrowheads="1"/>
            </p:cNvSpPr>
            <p:nvPr/>
          </p:nvSpPr>
          <p:spPr bwMode="auto">
            <a:xfrm>
              <a:off x="1409" y="457"/>
              <a:ext cx="4859" cy="2357"/>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94" name="Line 10">
              <a:extLst>
                <a:ext uri="{FF2B5EF4-FFF2-40B4-BE49-F238E27FC236}">
                  <a16:creationId xmlns:a16="http://schemas.microsoft.com/office/drawing/2014/main" id="{75672324-EDB6-BD47-BDDF-186323BA8E83}"/>
                </a:ext>
              </a:extLst>
            </p:cNvPr>
            <p:cNvSpPr>
              <a:spLocks noChangeShapeType="1"/>
            </p:cNvSpPr>
            <p:nvPr/>
          </p:nvSpPr>
          <p:spPr bwMode="auto">
            <a:xfrm>
              <a:off x="1405" y="2817"/>
              <a:ext cx="4867" cy="0"/>
            </a:xfrm>
            <a:prstGeom prst="line">
              <a:avLst/>
            </a:prstGeom>
            <a:noFill/>
            <a:ln w="19050"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95" name="Line 11">
              <a:extLst>
                <a:ext uri="{FF2B5EF4-FFF2-40B4-BE49-F238E27FC236}">
                  <a16:creationId xmlns:a16="http://schemas.microsoft.com/office/drawing/2014/main" id="{9C410B82-4E71-4A4F-A80D-EE9443594B33}"/>
                </a:ext>
              </a:extLst>
            </p:cNvPr>
            <p:cNvSpPr>
              <a:spLocks noChangeShapeType="1"/>
            </p:cNvSpPr>
            <p:nvPr/>
          </p:nvSpPr>
          <p:spPr bwMode="auto">
            <a:xfrm>
              <a:off x="1405" y="2372"/>
              <a:ext cx="4867" cy="0"/>
            </a:xfrm>
            <a:prstGeom prst="line">
              <a:avLst/>
            </a:prstGeom>
            <a:noFill/>
            <a:ln w="19050"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96" name="Line 12">
              <a:extLst>
                <a:ext uri="{FF2B5EF4-FFF2-40B4-BE49-F238E27FC236}">
                  <a16:creationId xmlns:a16="http://schemas.microsoft.com/office/drawing/2014/main" id="{4906E18A-F144-DC43-87D1-E19D9305F0DD}"/>
                </a:ext>
              </a:extLst>
            </p:cNvPr>
            <p:cNvSpPr>
              <a:spLocks noChangeShapeType="1"/>
            </p:cNvSpPr>
            <p:nvPr/>
          </p:nvSpPr>
          <p:spPr bwMode="auto">
            <a:xfrm>
              <a:off x="1405" y="1926"/>
              <a:ext cx="4867" cy="0"/>
            </a:xfrm>
            <a:prstGeom prst="line">
              <a:avLst/>
            </a:prstGeom>
            <a:noFill/>
            <a:ln w="19050"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97" name="Line 13">
              <a:extLst>
                <a:ext uri="{FF2B5EF4-FFF2-40B4-BE49-F238E27FC236}">
                  <a16:creationId xmlns:a16="http://schemas.microsoft.com/office/drawing/2014/main" id="{CD377B61-D13A-394B-A07E-37686622B2E3}"/>
                </a:ext>
              </a:extLst>
            </p:cNvPr>
            <p:cNvSpPr>
              <a:spLocks noChangeShapeType="1"/>
            </p:cNvSpPr>
            <p:nvPr/>
          </p:nvSpPr>
          <p:spPr bwMode="auto">
            <a:xfrm>
              <a:off x="1405" y="1481"/>
              <a:ext cx="4867" cy="0"/>
            </a:xfrm>
            <a:prstGeom prst="line">
              <a:avLst/>
            </a:prstGeom>
            <a:noFill/>
            <a:ln w="19050"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04" name="Line 14">
              <a:extLst>
                <a:ext uri="{FF2B5EF4-FFF2-40B4-BE49-F238E27FC236}">
                  <a16:creationId xmlns:a16="http://schemas.microsoft.com/office/drawing/2014/main" id="{37740FA4-0069-0C47-85B0-A01AAEC631F2}"/>
                </a:ext>
              </a:extLst>
            </p:cNvPr>
            <p:cNvSpPr>
              <a:spLocks noChangeShapeType="1"/>
            </p:cNvSpPr>
            <p:nvPr/>
          </p:nvSpPr>
          <p:spPr bwMode="auto">
            <a:xfrm>
              <a:off x="1405" y="1036"/>
              <a:ext cx="4867" cy="0"/>
            </a:xfrm>
            <a:prstGeom prst="line">
              <a:avLst/>
            </a:prstGeom>
            <a:noFill/>
            <a:ln w="19050"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05" name="Rectangle 15">
              <a:extLst>
                <a:ext uri="{FF2B5EF4-FFF2-40B4-BE49-F238E27FC236}">
                  <a16:creationId xmlns:a16="http://schemas.microsoft.com/office/drawing/2014/main" id="{5E6E792E-6DA3-D847-B886-2C4F00A1072C}"/>
                </a:ext>
              </a:extLst>
            </p:cNvPr>
            <p:cNvSpPr>
              <a:spLocks noChangeArrowheads="1"/>
            </p:cNvSpPr>
            <p:nvPr/>
          </p:nvSpPr>
          <p:spPr bwMode="auto">
            <a:xfrm>
              <a:off x="1562" y="2075"/>
              <a:ext cx="99" cy="742"/>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06" name="Rectangle 16">
              <a:extLst>
                <a:ext uri="{FF2B5EF4-FFF2-40B4-BE49-F238E27FC236}">
                  <a16:creationId xmlns:a16="http://schemas.microsoft.com/office/drawing/2014/main" id="{031A7431-C4F4-6F41-ACA9-319DA3F317EF}"/>
                </a:ext>
              </a:extLst>
            </p:cNvPr>
            <p:cNvSpPr>
              <a:spLocks noChangeArrowheads="1"/>
            </p:cNvSpPr>
            <p:nvPr/>
          </p:nvSpPr>
          <p:spPr bwMode="auto">
            <a:xfrm>
              <a:off x="1566" y="2079"/>
              <a:ext cx="91" cy="735"/>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07" name="Rectangle 17">
              <a:extLst>
                <a:ext uri="{FF2B5EF4-FFF2-40B4-BE49-F238E27FC236}">
                  <a16:creationId xmlns:a16="http://schemas.microsoft.com/office/drawing/2014/main" id="{CB7C293A-580B-9049-A6E6-F92F6D404201}"/>
                </a:ext>
              </a:extLst>
            </p:cNvPr>
            <p:cNvSpPr>
              <a:spLocks noChangeArrowheads="1"/>
            </p:cNvSpPr>
            <p:nvPr/>
          </p:nvSpPr>
          <p:spPr bwMode="auto">
            <a:xfrm>
              <a:off x="1661" y="2322"/>
              <a:ext cx="99" cy="495"/>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08" name="Rectangle 18">
              <a:extLst>
                <a:ext uri="{FF2B5EF4-FFF2-40B4-BE49-F238E27FC236}">
                  <a16:creationId xmlns:a16="http://schemas.microsoft.com/office/drawing/2014/main" id="{BD747255-7452-0949-83DD-34158F8FD7F4}"/>
                </a:ext>
              </a:extLst>
            </p:cNvPr>
            <p:cNvSpPr>
              <a:spLocks noChangeArrowheads="1"/>
            </p:cNvSpPr>
            <p:nvPr/>
          </p:nvSpPr>
          <p:spPr bwMode="auto">
            <a:xfrm>
              <a:off x="1665" y="2326"/>
              <a:ext cx="91" cy="488"/>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09" name="Rectangle 19">
              <a:extLst>
                <a:ext uri="{FF2B5EF4-FFF2-40B4-BE49-F238E27FC236}">
                  <a16:creationId xmlns:a16="http://schemas.microsoft.com/office/drawing/2014/main" id="{EE691C22-A93C-9A4F-B02F-120680F073CF}"/>
                </a:ext>
              </a:extLst>
            </p:cNvPr>
            <p:cNvSpPr>
              <a:spLocks noChangeArrowheads="1"/>
            </p:cNvSpPr>
            <p:nvPr/>
          </p:nvSpPr>
          <p:spPr bwMode="auto">
            <a:xfrm>
              <a:off x="1760" y="2569"/>
              <a:ext cx="99" cy="248"/>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10" name="Rectangle 20">
              <a:extLst>
                <a:ext uri="{FF2B5EF4-FFF2-40B4-BE49-F238E27FC236}">
                  <a16:creationId xmlns:a16="http://schemas.microsoft.com/office/drawing/2014/main" id="{89E12100-6236-4746-9955-C971871650F3}"/>
                </a:ext>
              </a:extLst>
            </p:cNvPr>
            <p:cNvSpPr>
              <a:spLocks noChangeArrowheads="1"/>
            </p:cNvSpPr>
            <p:nvPr/>
          </p:nvSpPr>
          <p:spPr bwMode="auto">
            <a:xfrm>
              <a:off x="1764" y="2573"/>
              <a:ext cx="91" cy="241"/>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11" name="Rectangle 21">
              <a:extLst>
                <a:ext uri="{FF2B5EF4-FFF2-40B4-BE49-F238E27FC236}">
                  <a16:creationId xmlns:a16="http://schemas.microsoft.com/office/drawing/2014/main" id="{96B31E87-E58E-EC45-8972-1ED3151142FB}"/>
                </a:ext>
              </a:extLst>
            </p:cNvPr>
            <p:cNvSpPr>
              <a:spLocks noChangeArrowheads="1"/>
            </p:cNvSpPr>
            <p:nvPr/>
          </p:nvSpPr>
          <p:spPr bwMode="auto">
            <a:xfrm>
              <a:off x="1859" y="2075"/>
              <a:ext cx="99" cy="74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12" name="Rectangle 22">
              <a:extLst>
                <a:ext uri="{FF2B5EF4-FFF2-40B4-BE49-F238E27FC236}">
                  <a16:creationId xmlns:a16="http://schemas.microsoft.com/office/drawing/2014/main" id="{E05CCF21-C5C5-D047-9629-EBB68DE15C08}"/>
                </a:ext>
              </a:extLst>
            </p:cNvPr>
            <p:cNvSpPr>
              <a:spLocks noChangeArrowheads="1"/>
            </p:cNvSpPr>
            <p:nvPr/>
          </p:nvSpPr>
          <p:spPr bwMode="auto">
            <a:xfrm>
              <a:off x="1863" y="2079"/>
              <a:ext cx="91" cy="735"/>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13" name="Rectangle 23">
              <a:extLst>
                <a:ext uri="{FF2B5EF4-FFF2-40B4-BE49-F238E27FC236}">
                  <a16:creationId xmlns:a16="http://schemas.microsoft.com/office/drawing/2014/main" id="{817BE848-FBB6-5141-8EE4-991A58257FB3}"/>
                </a:ext>
              </a:extLst>
            </p:cNvPr>
            <p:cNvSpPr>
              <a:spLocks noChangeArrowheads="1"/>
            </p:cNvSpPr>
            <p:nvPr/>
          </p:nvSpPr>
          <p:spPr bwMode="auto">
            <a:xfrm>
              <a:off x="2156" y="1789"/>
              <a:ext cx="99" cy="1028"/>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14" name="Rectangle 24">
              <a:extLst>
                <a:ext uri="{FF2B5EF4-FFF2-40B4-BE49-F238E27FC236}">
                  <a16:creationId xmlns:a16="http://schemas.microsoft.com/office/drawing/2014/main" id="{F700B3B3-17A0-4947-8DB3-35BB31B3F727}"/>
                </a:ext>
              </a:extLst>
            </p:cNvPr>
            <p:cNvSpPr>
              <a:spLocks noChangeArrowheads="1"/>
            </p:cNvSpPr>
            <p:nvPr/>
          </p:nvSpPr>
          <p:spPr bwMode="auto">
            <a:xfrm>
              <a:off x="2160" y="1793"/>
              <a:ext cx="91" cy="1021"/>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15" name="Rectangle 25">
              <a:extLst>
                <a:ext uri="{FF2B5EF4-FFF2-40B4-BE49-F238E27FC236}">
                  <a16:creationId xmlns:a16="http://schemas.microsoft.com/office/drawing/2014/main" id="{4F88F73C-7703-CC4C-AFF1-E7CF74B96A05}"/>
                </a:ext>
              </a:extLst>
            </p:cNvPr>
            <p:cNvSpPr>
              <a:spLocks noChangeArrowheads="1"/>
            </p:cNvSpPr>
            <p:nvPr/>
          </p:nvSpPr>
          <p:spPr bwMode="auto">
            <a:xfrm>
              <a:off x="2255" y="1789"/>
              <a:ext cx="99" cy="1028"/>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16" name="Rectangle 26">
              <a:extLst>
                <a:ext uri="{FF2B5EF4-FFF2-40B4-BE49-F238E27FC236}">
                  <a16:creationId xmlns:a16="http://schemas.microsoft.com/office/drawing/2014/main" id="{60E91F41-065F-5643-8FFF-7E7EC609C44D}"/>
                </a:ext>
              </a:extLst>
            </p:cNvPr>
            <p:cNvSpPr>
              <a:spLocks noChangeArrowheads="1"/>
            </p:cNvSpPr>
            <p:nvPr/>
          </p:nvSpPr>
          <p:spPr bwMode="auto">
            <a:xfrm>
              <a:off x="2259" y="1793"/>
              <a:ext cx="91" cy="1021"/>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17" name="Rectangle 27">
              <a:extLst>
                <a:ext uri="{FF2B5EF4-FFF2-40B4-BE49-F238E27FC236}">
                  <a16:creationId xmlns:a16="http://schemas.microsoft.com/office/drawing/2014/main" id="{88AC8DD5-2CF8-E644-8D24-094A4439B6DB}"/>
                </a:ext>
              </a:extLst>
            </p:cNvPr>
            <p:cNvSpPr>
              <a:spLocks noChangeArrowheads="1"/>
            </p:cNvSpPr>
            <p:nvPr/>
          </p:nvSpPr>
          <p:spPr bwMode="auto">
            <a:xfrm>
              <a:off x="2354" y="1618"/>
              <a:ext cx="99" cy="1199"/>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27" name="Rectangle 28">
              <a:extLst>
                <a:ext uri="{FF2B5EF4-FFF2-40B4-BE49-F238E27FC236}">
                  <a16:creationId xmlns:a16="http://schemas.microsoft.com/office/drawing/2014/main" id="{5F37438C-99E9-FF4D-A1A3-97A276C0AB07}"/>
                </a:ext>
              </a:extLst>
            </p:cNvPr>
            <p:cNvSpPr>
              <a:spLocks noChangeArrowheads="1"/>
            </p:cNvSpPr>
            <p:nvPr/>
          </p:nvSpPr>
          <p:spPr bwMode="auto">
            <a:xfrm>
              <a:off x="2358" y="1622"/>
              <a:ext cx="91" cy="1192"/>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28" name="Rectangle 29">
              <a:extLst>
                <a:ext uri="{FF2B5EF4-FFF2-40B4-BE49-F238E27FC236}">
                  <a16:creationId xmlns:a16="http://schemas.microsoft.com/office/drawing/2014/main" id="{6BB0585F-0319-F449-9030-D191C208F460}"/>
                </a:ext>
              </a:extLst>
            </p:cNvPr>
            <p:cNvSpPr>
              <a:spLocks noChangeArrowheads="1"/>
            </p:cNvSpPr>
            <p:nvPr/>
          </p:nvSpPr>
          <p:spPr bwMode="auto">
            <a:xfrm>
              <a:off x="2453" y="2132"/>
              <a:ext cx="99" cy="68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29" name="Rectangle 30">
              <a:extLst>
                <a:ext uri="{FF2B5EF4-FFF2-40B4-BE49-F238E27FC236}">
                  <a16:creationId xmlns:a16="http://schemas.microsoft.com/office/drawing/2014/main" id="{7AC7DF72-4C8F-0F40-8516-2667D447A5F4}"/>
                </a:ext>
              </a:extLst>
            </p:cNvPr>
            <p:cNvSpPr>
              <a:spLocks noChangeArrowheads="1"/>
            </p:cNvSpPr>
            <p:nvPr/>
          </p:nvSpPr>
          <p:spPr bwMode="auto">
            <a:xfrm>
              <a:off x="2457" y="2136"/>
              <a:ext cx="91" cy="678"/>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0" name="Rectangle 31">
              <a:extLst>
                <a:ext uri="{FF2B5EF4-FFF2-40B4-BE49-F238E27FC236}">
                  <a16:creationId xmlns:a16="http://schemas.microsoft.com/office/drawing/2014/main" id="{46F0DF01-A43C-6E48-B41C-6A5631CF4AE3}"/>
                </a:ext>
              </a:extLst>
            </p:cNvPr>
            <p:cNvSpPr>
              <a:spLocks noChangeArrowheads="1"/>
            </p:cNvSpPr>
            <p:nvPr/>
          </p:nvSpPr>
          <p:spPr bwMode="auto">
            <a:xfrm>
              <a:off x="2750" y="1602"/>
              <a:ext cx="99" cy="1215"/>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1" name="Rectangle 32">
              <a:extLst>
                <a:ext uri="{FF2B5EF4-FFF2-40B4-BE49-F238E27FC236}">
                  <a16:creationId xmlns:a16="http://schemas.microsoft.com/office/drawing/2014/main" id="{1E99DA41-03AE-FE4B-B4EE-71E7C30F1C5E}"/>
                </a:ext>
              </a:extLst>
            </p:cNvPr>
            <p:cNvSpPr>
              <a:spLocks noChangeArrowheads="1"/>
            </p:cNvSpPr>
            <p:nvPr/>
          </p:nvSpPr>
          <p:spPr bwMode="auto">
            <a:xfrm>
              <a:off x="2754" y="1607"/>
              <a:ext cx="91" cy="1207"/>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2" name="Rectangle 33">
              <a:extLst>
                <a:ext uri="{FF2B5EF4-FFF2-40B4-BE49-F238E27FC236}">
                  <a16:creationId xmlns:a16="http://schemas.microsoft.com/office/drawing/2014/main" id="{9ECFE3A7-1FD2-A94A-917A-639AEAE7090F}"/>
                </a:ext>
              </a:extLst>
            </p:cNvPr>
            <p:cNvSpPr>
              <a:spLocks noChangeArrowheads="1"/>
            </p:cNvSpPr>
            <p:nvPr/>
          </p:nvSpPr>
          <p:spPr bwMode="auto">
            <a:xfrm>
              <a:off x="2849" y="1602"/>
              <a:ext cx="99" cy="1215"/>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3" name="Rectangle 34">
              <a:extLst>
                <a:ext uri="{FF2B5EF4-FFF2-40B4-BE49-F238E27FC236}">
                  <a16:creationId xmlns:a16="http://schemas.microsoft.com/office/drawing/2014/main" id="{90EF6A71-8B03-514E-81B7-9D2A7E8C435A}"/>
                </a:ext>
              </a:extLst>
            </p:cNvPr>
            <p:cNvSpPr>
              <a:spLocks noChangeArrowheads="1"/>
            </p:cNvSpPr>
            <p:nvPr/>
          </p:nvSpPr>
          <p:spPr bwMode="auto">
            <a:xfrm>
              <a:off x="2853" y="1607"/>
              <a:ext cx="91" cy="1207"/>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4" name="Rectangle 35">
              <a:extLst>
                <a:ext uri="{FF2B5EF4-FFF2-40B4-BE49-F238E27FC236}">
                  <a16:creationId xmlns:a16="http://schemas.microsoft.com/office/drawing/2014/main" id="{F527D966-DDD6-DD43-B86B-FF2504AA85F5}"/>
                </a:ext>
              </a:extLst>
            </p:cNvPr>
            <p:cNvSpPr>
              <a:spLocks noChangeArrowheads="1"/>
            </p:cNvSpPr>
            <p:nvPr/>
          </p:nvSpPr>
          <p:spPr bwMode="auto">
            <a:xfrm>
              <a:off x="2948" y="1805"/>
              <a:ext cx="98" cy="1012"/>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5" name="Rectangle 36">
              <a:extLst>
                <a:ext uri="{FF2B5EF4-FFF2-40B4-BE49-F238E27FC236}">
                  <a16:creationId xmlns:a16="http://schemas.microsoft.com/office/drawing/2014/main" id="{CB9C1A51-677D-3A4F-80AB-381855CA7290}"/>
                </a:ext>
              </a:extLst>
            </p:cNvPr>
            <p:cNvSpPr>
              <a:spLocks noChangeArrowheads="1"/>
            </p:cNvSpPr>
            <p:nvPr/>
          </p:nvSpPr>
          <p:spPr bwMode="auto">
            <a:xfrm>
              <a:off x="2951" y="1809"/>
              <a:ext cx="92" cy="1005"/>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6" name="Rectangle 37">
              <a:extLst>
                <a:ext uri="{FF2B5EF4-FFF2-40B4-BE49-F238E27FC236}">
                  <a16:creationId xmlns:a16="http://schemas.microsoft.com/office/drawing/2014/main" id="{3A86C43C-BDD1-2F42-8C1D-30C4178524A1}"/>
                </a:ext>
              </a:extLst>
            </p:cNvPr>
            <p:cNvSpPr>
              <a:spLocks noChangeArrowheads="1"/>
            </p:cNvSpPr>
            <p:nvPr/>
          </p:nvSpPr>
          <p:spPr bwMode="auto">
            <a:xfrm>
              <a:off x="3046" y="1805"/>
              <a:ext cx="99" cy="101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7" name="Rectangle 38">
              <a:extLst>
                <a:ext uri="{FF2B5EF4-FFF2-40B4-BE49-F238E27FC236}">
                  <a16:creationId xmlns:a16="http://schemas.microsoft.com/office/drawing/2014/main" id="{82E81A42-3F4A-9941-A082-CC4298E4DBC1}"/>
                </a:ext>
              </a:extLst>
            </p:cNvPr>
            <p:cNvSpPr>
              <a:spLocks noChangeArrowheads="1"/>
            </p:cNvSpPr>
            <p:nvPr/>
          </p:nvSpPr>
          <p:spPr bwMode="auto">
            <a:xfrm>
              <a:off x="3050" y="1809"/>
              <a:ext cx="91" cy="1005"/>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8" name="Rectangle 39">
              <a:extLst>
                <a:ext uri="{FF2B5EF4-FFF2-40B4-BE49-F238E27FC236}">
                  <a16:creationId xmlns:a16="http://schemas.microsoft.com/office/drawing/2014/main" id="{C7EFE237-BDD5-5947-A434-3BCFE6525D2F}"/>
                </a:ext>
              </a:extLst>
            </p:cNvPr>
            <p:cNvSpPr>
              <a:spLocks noChangeArrowheads="1"/>
            </p:cNvSpPr>
            <p:nvPr/>
          </p:nvSpPr>
          <p:spPr bwMode="auto">
            <a:xfrm>
              <a:off x="3344" y="1564"/>
              <a:ext cx="98" cy="1253"/>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9" name="Rectangle 40">
              <a:extLst>
                <a:ext uri="{FF2B5EF4-FFF2-40B4-BE49-F238E27FC236}">
                  <a16:creationId xmlns:a16="http://schemas.microsoft.com/office/drawing/2014/main" id="{443F0BD8-F0B5-1749-9228-8CE55F1148B2}"/>
                </a:ext>
              </a:extLst>
            </p:cNvPr>
            <p:cNvSpPr>
              <a:spLocks noChangeArrowheads="1"/>
            </p:cNvSpPr>
            <p:nvPr/>
          </p:nvSpPr>
          <p:spPr bwMode="auto">
            <a:xfrm>
              <a:off x="3347" y="1568"/>
              <a:ext cx="92" cy="1246"/>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0" name="Rectangle 41">
              <a:extLst>
                <a:ext uri="{FF2B5EF4-FFF2-40B4-BE49-F238E27FC236}">
                  <a16:creationId xmlns:a16="http://schemas.microsoft.com/office/drawing/2014/main" id="{56ACDF46-F3AC-F547-A737-628B099ADBC4}"/>
                </a:ext>
              </a:extLst>
            </p:cNvPr>
            <p:cNvSpPr>
              <a:spLocks noChangeArrowheads="1"/>
            </p:cNvSpPr>
            <p:nvPr/>
          </p:nvSpPr>
          <p:spPr bwMode="auto">
            <a:xfrm>
              <a:off x="3442" y="1564"/>
              <a:ext cx="99" cy="1253"/>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1" name="Rectangle 42">
              <a:extLst>
                <a:ext uri="{FF2B5EF4-FFF2-40B4-BE49-F238E27FC236}">
                  <a16:creationId xmlns:a16="http://schemas.microsoft.com/office/drawing/2014/main" id="{059C8480-D59F-2F4F-AC63-8E595281542B}"/>
                </a:ext>
              </a:extLst>
            </p:cNvPr>
            <p:cNvSpPr>
              <a:spLocks noChangeArrowheads="1"/>
            </p:cNvSpPr>
            <p:nvPr/>
          </p:nvSpPr>
          <p:spPr bwMode="auto">
            <a:xfrm>
              <a:off x="3446" y="1568"/>
              <a:ext cx="91" cy="1246"/>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2" name="Rectangle 43">
              <a:extLst>
                <a:ext uri="{FF2B5EF4-FFF2-40B4-BE49-F238E27FC236}">
                  <a16:creationId xmlns:a16="http://schemas.microsoft.com/office/drawing/2014/main" id="{892F28FF-6224-4843-9B09-F39467135288}"/>
                </a:ext>
              </a:extLst>
            </p:cNvPr>
            <p:cNvSpPr>
              <a:spLocks noChangeArrowheads="1"/>
            </p:cNvSpPr>
            <p:nvPr/>
          </p:nvSpPr>
          <p:spPr bwMode="auto">
            <a:xfrm>
              <a:off x="3541" y="1425"/>
              <a:ext cx="99" cy="1392"/>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3" name="Rectangle 44">
              <a:extLst>
                <a:ext uri="{FF2B5EF4-FFF2-40B4-BE49-F238E27FC236}">
                  <a16:creationId xmlns:a16="http://schemas.microsoft.com/office/drawing/2014/main" id="{2CCCA632-7163-F540-9E6A-17DD0EAB4095}"/>
                </a:ext>
              </a:extLst>
            </p:cNvPr>
            <p:cNvSpPr>
              <a:spLocks noChangeArrowheads="1"/>
            </p:cNvSpPr>
            <p:nvPr/>
          </p:nvSpPr>
          <p:spPr bwMode="auto">
            <a:xfrm>
              <a:off x="3545" y="1429"/>
              <a:ext cx="91" cy="1385"/>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4" name="Rectangle 45">
              <a:extLst>
                <a:ext uri="{FF2B5EF4-FFF2-40B4-BE49-F238E27FC236}">
                  <a16:creationId xmlns:a16="http://schemas.microsoft.com/office/drawing/2014/main" id="{8A3E593B-2867-874F-9215-4BBB5D8278FE}"/>
                </a:ext>
              </a:extLst>
            </p:cNvPr>
            <p:cNvSpPr>
              <a:spLocks noChangeArrowheads="1"/>
            </p:cNvSpPr>
            <p:nvPr/>
          </p:nvSpPr>
          <p:spPr bwMode="auto">
            <a:xfrm>
              <a:off x="3640" y="1564"/>
              <a:ext cx="100" cy="125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5" name="Rectangle 46">
              <a:extLst>
                <a:ext uri="{FF2B5EF4-FFF2-40B4-BE49-F238E27FC236}">
                  <a16:creationId xmlns:a16="http://schemas.microsoft.com/office/drawing/2014/main" id="{2808FC70-BC64-794D-972B-E193BF39B5F5}"/>
                </a:ext>
              </a:extLst>
            </p:cNvPr>
            <p:cNvSpPr>
              <a:spLocks noChangeArrowheads="1"/>
            </p:cNvSpPr>
            <p:nvPr/>
          </p:nvSpPr>
          <p:spPr bwMode="auto">
            <a:xfrm>
              <a:off x="3645" y="1568"/>
              <a:ext cx="90" cy="1246"/>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6" name="Rectangle 47">
              <a:extLst>
                <a:ext uri="{FF2B5EF4-FFF2-40B4-BE49-F238E27FC236}">
                  <a16:creationId xmlns:a16="http://schemas.microsoft.com/office/drawing/2014/main" id="{B34408F4-8216-864A-B766-615E082D8154}"/>
                </a:ext>
              </a:extLst>
            </p:cNvPr>
            <p:cNvSpPr>
              <a:spLocks noChangeArrowheads="1"/>
            </p:cNvSpPr>
            <p:nvPr/>
          </p:nvSpPr>
          <p:spPr bwMode="auto">
            <a:xfrm>
              <a:off x="3937" y="1481"/>
              <a:ext cx="99" cy="133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7" name="Rectangle 48">
              <a:extLst>
                <a:ext uri="{FF2B5EF4-FFF2-40B4-BE49-F238E27FC236}">
                  <a16:creationId xmlns:a16="http://schemas.microsoft.com/office/drawing/2014/main" id="{9AF229FC-4F40-2A40-90D0-AF984E48FE40}"/>
                </a:ext>
              </a:extLst>
            </p:cNvPr>
            <p:cNvSpPr>
              <a:spLocks noChangeArrowheads="1"/>
            </p:cNvSpPr>
            <p:nvPr/>
          </p:nvSpPr>
          <p:spPr bwMode="auto">
            <a:xfrm>
              <a:off x="3941" y="1485"/>
              <a:ext cx="91" cy="1329"/>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8" name="Rectangle 49">
              <a:extLst>
                <a:ext uri="{FF2B5EF4-FFF2-40B4-BE49-F238E27FC236}">
                  <a16:creationId xmlns:a16="http://schemas.microsoft.com/office/drawing/2014/main" id="{5E569BDC-265D-B74F-A61B-801CC85590BA}"/>
                </a:ext>
              </a:extLst>
            </p:cNvPr>
            <p:cNvSpPr>
              <a:spLocks noChangeArrowheads="1"/>
            </p:cNvSpPr>
            <p:nvPr/>
          </p:nvSpPr>
          <p:spPr bwMode="auto">
            <a:xfrm>
              <a:off x="4036" y="1036"/>
              <a:ext cx="99" cy="1781"/>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9" name="Rectangle 50">
              <a:extLst>
                <a:ext uri="{FF2B5EF4-FFF2-40B4-BE49-F238E27FC236}">
                  <a16:creationId xmlns:a16="http://schemas.microsoft.com/office/drawing/2014/main" id="{0B99E881-BE48-7C49-8C82-55D42C98AE65}"/>
                </a:ext>
              </a:extLst>
            </p:cNvPr>
            <p:cNvSpPr>
              <a:spLocks noChangeArrowheads="1"/>
            </p:cNvSpPr>
            <p:nvPr/>
          </p:nvSpPr>
          <p:spPr bwMode="auto">
            <a:xfrm>
              <a:off x="4040" y="1039"/>
              <a:ext cx="91" cy="1775"/>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0" name="Rectangle 51">
              <a:extLst>
                <a:ext uri="{FF2B5EF4-FFF2-40B4-BE49-F238E27FC236}">
                  <a16:creationId xmlns:a16="http://schemas.microsoft.com/office/drawing/2014/main" id="{E591E058-7C24-A947-AB14-E931C3B53625}"/>
                </a:ext>
              </a:extLst>
            </p:cNvPr>
            <p:cNvSpPr>
              <a:spLocks noChangeArrowheads="1"/>
            </p:cNvSpPr>
            <p:nvPr/>
          </p:nvSpPr>
          <p:spPr bwMode="auto">
            <a:xfrm>
              <a:off x="4135" y="1036"/>
              <a:ext cx="99" cy="1781"/>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1" name="Rectangle 52">
              <a:extLst>
                <a:ext uri="{FF2B5EF4-FFF2-40B4-BE49-F238E27FC236}">
                  <a16:creationId xmlns:a16="http://schemas.microsoft.com/office/drawing/2014/main" id="{0ED41DF6-4EB4-4F49-9555-A981DCD76762}"/>
                </a:ext>
              </a:extLst>
            </p:cNvPr>
            <p:cNvSpPr>
              <a:spLocks noChangeArrowheads="1"/>
            </p:cNvSpPr>
            <p:nvPr/>
          </p:nvSpPr>
          <p:spPr bwMode="auto">
            <a:xfrm>
              <a:off x="4139" y="1039"/>
              <a:ext cx="91" cy="1775"/>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2" name="Rectangle 53">
              <a:extLst>
                <a:ext uri="{FF2B5EF4-FFF2-40B4-BE49-F238E27FC236}">
                  <a16:creationId xmlns:a16="http://schemas.microsoft.com/office/drawing/2014/main" id="{29FEFB8A-DAD1-444C-AC52-935392595036}"/>
                </a:ext>
              </a:extLst>
            </p:cNvPr>
            <p:cNvSpPr>
              <a:spLocks noChangeArrowheads="1"/>
            </p:cNvSpPr>
            <p:nvPr/>
          </p:nvSpPr>
          <p:spPr bwMode="auto">
            <a:xfrm>
              <a:off x="4234" y="1036"/>
              <a:ext cx="99" cy="178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3" name="Rectangle 54">
              <a:extLst>
                <a:ext uri="{FF2B5EF4-FFF2-40B4-BE49-F238E27FC236}">
                  <a16:creationId xmlns:a16="http://schemas.microsoft.com/office/drawing/2014/main" id="{E8B2CAEB-A06F-CB40-81BD-7916EC168363}"/>
                </a:ext>
              </a:extLst>
            </p:cNvPr>
            <p:cNvSpPr>
              <a:spLocks noChangeArrowheads="1"/>
            </p:cNvSpPr>
            <p:nvPr/>
          </p:nvSpPr>
          <p:spPr bwMode="auto">
            <a:xfrm>
              <a:off x="4238" y="1039"/>
              <a:ext cx="92" cy="1775"/>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4" name="Rectangle 55">
              <a:extLst>
                <a:ext uri="{FF2B5EF4-FFF2-40B4-BE49-F238E27FC236}">
                  <a16:creationId xmlns:a16="http://schemas.microsoft.com/office/drawing/2014/main" id="{728ED094-C341-624D-A4A3-2361F7C0ADF0}"/>
                </a:ext>
              </a:extLst>
            </p:cNvPr>
            <p:cNvSpPr>
              <a:spLocks noChangeArrowheads="1"/>
            </p:cNvSpPr>
            <p:nvPr/>
          </p:nvSpPr>
          <p:spPr bwMode="auto">
            <a:xfrm>
              <a:off x="4531" y="1147"/>
              <a:ext cx="99" cy="1670"/>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5" name="Rectangle 56">
              <a:extLst>
                <a:ext uri="{FF2B5EF4-FFF2-40B4-BE49-F238E27FC236}">
                  <a16:creationId xmlns:a16="http://schemas.microsoft.com/office/drawing/2014/main" id="{443539E6-D523-BF41-9D33-FF4D523F446B}"/>
                </a:ext>
              </a:extLst>
            </p:cNvPr>
            <p:cNvSpPr>
              <a:spLocks noChangeArrowheads="1"/>
            </p:cNvSpPr>
            <p:nvPr/>
          </p:nvSpPr>
          <p:spPr bwMode="auto">
            <a:xfrm>
              <a:off x="4535" y="1151"/>
              <a:ext cx="91" cy="1663"/>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6" name="Rectangle 57">
              <a:extLst>
                <a:ext uri="{FF2B5EF4-FFF2-40B4-BE49-F238E27FC236}">
                  <a16:creationId xmlns:a16="http://schemas.microsoft.com/office/drawing/2014/main" id="{AD292521-B013-5544-8343-F02AC3F5E213}"/>
                </a:ext>
              </a:extLst>
            </p:cNvPr>
            <p:cNvSpPr>
              <a:spLocks noChangeArrowheads="1"/>
            </p:cNvSpPr>
            <p:nvPr/>
          </p:nvSpPr>
          <p:spPr bwMode="auto">
            <a:xfrm>
              <a:off x="4630" y="988"/>
              <a:ext cx="99" cy="1829"/>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7" name="Rectangle 58">
              <a:extLst>
                <a:ext uri="{FF2B5EF4-FFF2-40B4-BE49-F238E27FC236}">
                  <a16:creationId xmlns:a16="http://schemas.microsoft.com/office/drawing/2014/main" id="{990DD28F-D124-174A-98E8-5E4E7B135E43}"/>
                </a:ext>
              </a:extLst>
            </p:cNvPr>
            <p:cNvSpPr>
              <a:spLocks noChangeArrowheads="1"/>
            </p:cNvSpPr>
            <p:nvPr/>
          </p:nvSpPr>
          <p:spPr bwMode="auto">
            <a:xfrm>
              <a:off x="4634" y="991"/>
              <a:ext cx="91" cy="1823"/>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8" name="Rectangle 59">
              <a:extLst>
                <a:ext uri="{FF2B5EF4-FFF2-40B4-BE49-F238E27FC236}">
                  <a16:creationId xmlns:a16="http://schemas.microsoft.com/office/drawing/2014/main" id="{98D4A580-7218-EB4C-AB78-374DDC5C023C}"/>
                </a:ext>
              </a:extLst>
            </p:cNvPr>
            <p:cNvSpPr>
              <a:spLocks noChangeArrowheads="1"/>
            </p:cNvSpPr>
            <p:nvPr/>
          </p:nvSpPr>
          <p:spPr bwMode="auto">
            <a:xfrm>
              <a:off x="4729" y="988"/>
              <a:ext cx="99" cy="1829"/>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9" name="Rectangle 60">
              <a:extLst>
                <a:ext uri="{FF2B5EF4-FFF2-40B4-BE49-F238E27FC236}">
                  <a16:creationId xmlns:a16="http://schemas.microsoft.com/office/drawing/2014/main" id="{6525532F-443E-C142-8339-ACDADE05D9EF}"/>
                </a:ext>
              </a:extLst>
            </p:cNvPr>
            <p:cNvSpPr>
              <a:spLocks noChangeArrowheads="1"/>
            </p:cNvSpPr>
            <p:nvPr/>
          </p:nvSpPr>
          <p:spPr bwMode="auto">
            <a:xfrm>
              <a:off x="4733" y="991"/>
              <a:ext cx="91" cy="1823"/>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0" name="Rectangle 61">
              <a:extLst>
                <a:ext uri="{FF2B5EF4-FFF2-40B4-BE49-F238E27FC236}">
                  <a16:creationId xmlns:a16="http://schemas.microsoft.com/office/drawing/2014/main" id="{6D445C0D-0AFC-DD42-A76C-89871131C381}"/>
                </a:ext>
              </a:extLst>
            </p:cNvPr>
            <p:cNvSpPr>
              <a:spLocks noChangeArrowheads="1"/>
            </p:cNvSpPr>
            <p:nvPr/>
          </p:nvSpPr>
          <p:spPr bwMode="auto">
            <a:xfrm>
              <a:off x="4828" y="988"/>
              <a:ext cx="99" cy="1829"/>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1" name="Rectangle 62">
              <a:extLst>
                <a:ext uri="{FF2B5EF4-FFF2-40B4-BE49-F238E27FC236}">
                  <a16:creationId xmlns:a16="http://schemas.microsoft.com/office/drawing/2014/main" id="{FF8F7403-8621-4D4C-92BF-DCD4780CF383}"/>
                </a:ext>
              </a:extLst>
            </p:cNvPr>
            <p:cNvSpPr>
              <a:spLocks noChangeArrowheads="1"/>
            </p:cNvSpPr>
            <p:nvPr/>
          </p:nvSpPr>
          <p:spPr bwMode="auto">
            <a:xfrm>
              <a:off x="4832" y="991"/>
              <a:ext cx="91" cy="1823"/>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2" name="Rectangle 63">
              <a:extLst>
                <a:ext uri="{FF2B5EF4-FFF2-40B4-BE49-F238E27FC236}">
                  <a16:creationId xmlns:a16="http://schemas.microsoft.com/office/drawing/2014/main" id="{84DF2634-42C5-8646-B13E-2F910BD57914}"/>
                </a:ext>
              </a:extLst>
            </p:cNvPr>
            <p:cNvSpPr>
              <a:spLocks noChangeArrowheads="1"/>
            </p:cNvSpPr>
            <p:nvPr/>
          </p:nvSpPr>
          <p:spPr bwMode="auto">
            <a:xfrm>
              <a:off x="5125" y="1863"/>
              <a:ext cx="99" cy="954"/>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3" name="Rectangle 64">
              <a:extLst>
                <a:ext uri="{FF2B5EF4-FFF2-40B4-BE49-F238E27FC236}">
                  <a16:creationId xmlns:a16="http://schemas.microsoft.com/office/drawing/2014/main" id="{BCC7FDA4-4A29-274E-9946-2F034565126E}"/>
                </a:ext>
              </a:extLst>
            </p:cNvPr>
            <p:cNvSpPr>
              <a:spLocks noChangeArrowheads="1"/>
            </p:cNvSpPr>
            <p:nvPr/>
          </p:nvSpPr>
          <p:spPr bwMode="auto">
            <a:xfrm>
              <a:off x="5129" y="1867"/>
              <a:ext cx="91" cy="947"/>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4" name="Rectangle 65">
              <a:extLst>
                <a:ext uri="{FF2B5EF4-FFF2-40B4-BE49-F238E27FC236}">
                  <a16:creationId xmlns:a16="http://schemas.microsoft.com/office/drawing/2014/main" id="{A3AF8D63-7C77-0943-A1E6-2C6A228E7C6E}"/>
                </a:ext>
              </a:extLst>
            </p:cNvPr>
            <p:cNvSpPr>
              <a:spLocks noChangeArrowheads="1"/>
            </p:cNvSpPr>
            <p:nvPr/>
          </p:nvSpPr>
          <p:spPr bwMode="auto">
            <a:xfrm>
              <a:off x="5224" y="1226"/>
              <a:ext cx="99" cy="1591"/>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5" name="Rectangle 66">
              <a:extLst>
                <a:ext uri="{FF2B5EF4-FFF2-40B4-BE49-F238E27FC236}">
                  <a16:creationId xmlns:a16="http://schemas.microsoft.com/office/drawing/2014/main" id="{59FBAA9C-8091-024E-9F04-C092424A80D0}"/>
                </a:ext>
              </a:extLst>
            </p:cNvPr>
            <p:cNvSpPr>
              <a:spLocks noChangeArrowheads="1"/>
            </p:cNvSpPr>
            <p:nvPr/>
          </p:nvSpPr>
          <p:spPr bwMode="auto">
            <a:xfrm>
              <a:off x="5228" y="1230"/>
              <a:ext cx="91" cy="1584"/>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6" name="Rectangle 67">
              <a:extLst>
                <a:ext uri="{FF2B5EF4-FFF2-40B4-BE49-F238E27FC236}">
                  <a16:creationId xmlns:a16="http://schemas.microsoft.com/office/drawing/2014/main" id="{E513E072-F282-F946-920F-C76E51957AFE}"/>
                </a:ext>
              </a:extLst>
            </p:cNvPr>
            <p:cNvSpPr>
              <a:spLocks noChangeArrowheads="1"/>
            </p:cNvSpPr>
            <p:nvPr/>
          </p:nvSpPr>
          <p:spPr bwMode="auto">
            <a:xfrm>
              <a:off x="5323" y="1863"/>
              <a:ext cx="98" cy="954"/>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7" name="Rectangle 68">
              <a:extLst>
                <a:ext uri="{FF2B5EF4-FFF2-40B4-BE49-F238E27FC236}">
                  <a16:creationId xmlns:a16="http://schemas.microsoft.com/office/drawing/2014/main" id="{3903A778-75C3-2544-A56B-E0AABA25CBE4}"/>
                </a:ext>
              </a:extLst>
            </p:cNvPr>
            <p:cNvSpPr>
              <a:spLocks noChangeArrowheads="1"/>
            </p:cNvSpPr>
            <p:nvPr/>
          </p:nvSpPr>
          <p:spPr bwMode="auto">
            <a:xfrm>
              <a:off x="5327" y="1867"/>
              <a:ext cx="91" cy="947"/>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8" name="Rectangle 69">
              <a:extLst>
                <a:ext uri="{FF2B5EF4-FFF2-40B4-BE49-F238E27FC236}">
                  <a16:creationId xmlns:a16="http://schemas.microsoft.com/office/drawing/2014/main" id="{3A83B444-D22E-004A-954F-9981B9325803}"/>
                </a:ext>
              </a:extLst>
            </p:cNvPr>
            <p:cNvSpPr>
              <a:spLocks noChangeArrowheads="1"/>
            </p:cNvSpPr>
            <p:nvPr/>
          </p:nvSpPr>
          <p:spPr bwMode="auto">
            <a:xfrm>
              <a:off x="5421" y="1544"/>
              <a:ext cx="100" cy="127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9" name="Rectangle 70">
              <a:extLst>
                <a:ext uri="{FF2B5EF4-FFF2-40B4-BE49-F238E27FC236}">
                  <a16:creationId xmlns:a16="http://schemas.microsoft.com/office/drawing/2014/main" id="{A391CA9B-1810-1B44-A6BE-997CA96EF45C}"/>
                </a:ext>
              </a:extLst>
            </p:cNvPr>
            <p:cNvSpPr>
              <a:spLocks noChangeArrowheads="1"/>
            </p:cNvSpPr>
            <p:nvPr/>
          </p:nvSpPr>
          <p:spPr bwMode="auto">
            <a:xfrm>
              <a:off x="5426" y="1548"/>
              <a:ext cx="91" cy="1266"/>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0" name="Rectangle 71">
              <a:extLst>
                <a:ext uri="{FF2B5EF4-FFF2-40B4-BE49-F238E27FC236}">
                  <a16:creationId xmlns:a16="http://schemas.microsoft.com/office/drawing/2014/main" id="{01017CED-D462-B840-96AE-3671EEE27210}"/>
                </a:ext>
              </a:extLst>
            </p:cNvPr>
            <p:cNvSpPr>
              <a:spLocks noChangeArrowheads="1"/>
            </p:cNvSpPr>
            <p:nvPr/>
          </p:nvSpPr>
          <p:spPr bwMode="auto">
            <a:xfrm>
              <a:off x="5719" y="1580"/>
              <a:ext cx="99" cy="1237"/>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1" name="Rectangle 72">
              <a:extLst>
                <a:ext uri="{FF2B5EF4-FFF2-40B4-BE49-F238E27FC236}">
                  <a16:creationId xmlns:a16="http://schemas.microsoft.com/office/drawing/2014/main" id="{909D77CF-3D42-F244-B170-8126BF525918}"/>
                </a:ext>
              </a:extLst>
            </p:cNvPr>
            <p:cNvSpPr>
              <a:spLocks noChangeArrowheads="1"/>
            </p:cNvSpPr>
            <p:nvPr/>
          </p:nvSpPr>
          <p:spPr bwMode="auto">
            <a:xfrm>
              <a:off x="5722" y="1584"/>
              <a:ext cx="92" cy="1230"/>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2" name="Rectangle 73">
              <a:extLst>
                <a:ext uri="{FF2B5EF4-FFF2-40B4-BE49-F238E27FC236}">
                  <a16:creationId xmlns:a16="http://schemas.microsoft.com/office/drawing/2014/main" id="{7E07F821-6B46-3341-83A6-6E1715B8F67D}"/>
                </a:ext>
              </a:extLst>
            </p:cNvPr>
            <p:cNvSpPr>
              <a:spLocks noChangeArrowheads="1"/>
            </p:cNvSpPr>
            <p:nvPr/>
          </p:nvSpPr>
          <p:spPr bwMode="auto">
            <a:xfrm>
              <a:off x="5818" y="1580"/>
              <a:ext cx="98" cy="1237"/>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3" name="Rectangle 74">
              <a:extLst>
                <a:ext uri="{FF2B5EF4-FFF2-40B4-BE49-F238E27FC236}">
                  <a16:creationId xmlns:a16="http://schemas.microsoft.com/office/drawing/2014/main" id="{8427E0A8-3C66-3844-9C4C-ACDEDDF229C3}"/>
                </a:ext>
              </a:extLst>
            </p:cNvPr>
            <p:cNvSpPr>
              <a:spLocks noChangeArrowheads="1"/>
            </p:cNvSpPr>
            <p:nvPr/>
          </p:nvSpPr>
          <p:spPr bwMode="auto">
            <a:xfrm>
              <a:off x="5821" y="1584"/>
              <a:ext cx="92" cy="1230"/>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4" name="Rectangle 75">
              <a:extLst>
                <a:ext uri="{FF2B5EF4-FFF2-40B4-BE49-F238E27FC236}">
                  <a16:creationId xmlns:a16="http://schemas.microsoft.com/office/drawing/2014/main" id="{6EED6D4D-E564-0B45-9F9A-5595A466E952}"/>
                </a:ext>
              </a:extLst>
            </p:cNvPr>
            <p:cNvSpPr>
              <a:spLocks noChangeArrowheads="1"/>
            </p:cNvSpPr>
            <p:nvPr/>
          </p:nvSpPr>
          <p:spPr bwMode="auto">
            <a:xfrm>
              <a:off x="5916" y="1085"/>
              <a:ext cx="100" cy="1732"/>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5" name="Rectangle 76">
              <a:extLst>
                <a:ext uri="{FF2B5EF4-FFF2-40B4-BE49-F238E27FC236}">
                  <a16:creationId xmlns:a16="http://schemas.microsoft.com/office/drawing/2014/main" id="{5D2D4FF0-F4A2-B846-A269-C6F3F6280180}"/>
                </a:ext>
              </a:extLst>
            </p:cNvPr>
            <p:cNvSpPr>
              <a:spLocks noChangeArrowheads="1"/>
            </p:cNvSpPr>
            <p:nvPr/>
          </p:nvSpPr>
          <p:spPr bwMode="auto">
            <a:xfrm>
              <a:off x="5920" y="1089"/>
              <a:ext cx="91" cy="1725"/>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6" name="Rectangle 77">
              <a:extLst>
                <a:ext uri="{FF2B5EF4-FFF2-40B4-BE49-F238E27FC236}">
                  <a16:creationId xmlns:a16="http://schemas.microsoft.com/office/drawing/2014/main" id="{C3B074CA-31ED-E742-B1D4-3DC956B4AEFC}"/>
                </a:ext>
              </a:extLst>
            </p:cNvPr>
            <p:cNvSpPr>
              <a:spLocks noChangeArrowheads="1"/>
            </p:cNvSpPr>
            <p:nvPr/>
          </p:nvSpPr>
          <p:spPr bwMode="auto">
            <a:xfrm>
              <a:off x="6016" y="1085"/>
              <a:ext cx="99" cy="173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7" name="Rectangle 78">
              <a:extLst>
                <a:ext uri="{FF2B5EF4-FFF2-40B4-BE49-F238E27FC236}">
                  <a16:creationId xmlns:a16="http://schemas.microsoft.com/office/drawing/2014/main" id="{93170F46-D453-CD46-9CA6-1347E9663756}"/>
                </a:ext>
              </a:extLst>
            </p:cNvPr>
            <p:cNvSpPr>
              <a:spLocks noChangeArrowheads="1"/>
            </p:cNvSpPr>
            <p:nvPr/>
          </p:nvSpPr>
          <p:spPr bwMode="auto">
            <a:xfrm>
              <a:off x="6020" y="1089"/>
              <a:ext cx="91" cy="1725"/>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8" name="Line 79">
              <a:extLst>
                <a:ext uri="{FF2B5EF4-FFF2-40B4-BE49-F238E27FC236}">
                  <a16:creationId xmlns:a16="http://schemas.microsoft.com/office/drawing/2014/main" id="{12EFDA87-4145-B147-BFB8-2CD4C1865BA2}"/>
                </a:ext>
              </a:extLst>
            </p:cNvPr>
            <p:cNvSpPr>
              <a:spLocks noChangeShapeType="1"/>
            </p:cNvSpPr>
            <p:nvPr/>
          </p:nvSpPr>
          <p:spPr bwMode="auto">
            <a:xfrm flipV="1">
              <a:off x="1405" y="453"/>
              <a:ext cx="0" cy="236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9" name="Line 80">
              <a:extLst>
                <a:ext uri="{FF2B5EF4-FFF2-40B4-BE49-F238E27FC236}">
                  <a16:creationId xmlns:a16="http://schemas.microsoft.com/office/drawing/2014/main" id="{2A220B33-28A9-4C44-AEBD-4E7EEB159135}"/>
                </a:ext>
              </a:extLst>
            </p:cNvPr>
            <p:cNvSpPr>
              <a:spLocks noChangeShapeType="1"/>
            </p:cNvSpPr>
            <p:nvPr/>
          </p:nvSpPr>
          <p:spPr bwMode="auto">
            <a:xfrm flipH="1">
              <a:off x="1350" y="2817"/>
              <a:ext cx="5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80" name="Rectangle 81">
              <a:extLst>
                <a:ext uri="{FF2B5EF4-FFF2-40B4-BE49-F238E27FC236}">
                  <a16:creationId xmlns:a16="http://schemas.microsoft.com/office/drawing/2014/main" id="{3346237A-72AC-634E-A088-AAB848F99064}"/>
                </a:ext>
              </a:extLst>
            </p:cNvPr>
            <p:cNvSpPr>
              <a:spLocks noChangeArrowheads="1"/>
            </p:cNvSpPr>
            <p:nvPr/>
          </p:nvSpPr>
          <p:spPr bwMode="auto">
            <a:xfrm rot="16200000">
              <a:off x="1196" y="2712"/>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81" name="Line 82">
              <a:extLst>
                <a:ext uri="{FF2B5EF4-FFF2-40B4-BE49-F238E27FC236}">
                  <a16:creationId xmlns:a16="http://schemas.microsoft.com/office/drawing/2014/main" id="{EC981815-9813-CB46-82D9-4978FF3C501E}"/>
                </a:ext>
              </a:extLst>
            </p:cNvPr>
            <p:cNvSpPr>
              <a:spLocks noChangeShapeType="1"/>
            </p:cNvSpPr>
            <p:nvPr/>
          </p:nvSpPr>
          <p:spPr bwMode="auto">
            <a:xfrm flipH="1">
              <a:off x="1350" y="2372"/>
              <a:ext cx="5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82" name="Rectangle 83">
              <a:extLst>
                <a:ext uri="{FF2B5EF4-FFF2-40B4-BE49-F238E27FC236}">
                  <a16:creationId xmlns:a16="http://schemas.microsoft.com/office/drawing/2014/main" id="{E31533A8-6231-5347-A475-A2ED363FE672}"/>
                </a:ext>
              </a:extLst>
            </p:cNvPr>
            <p:cNvSpPr>
              <a:spLocks noChangeArrowheads="1"/>
            </p:cNvSpPr>
            <p:nvPr/>
          </p:nvSpPr>
          <p:spPr bwMode="auto">
            <a:xfrm rot="16200000">
              <a:off x="1196" y="2308"/>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2</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83" name="Rectangle 84">
              <a:extLst>
                <a:ext uri="{FF2B5EF4-FFF2-40B4-BE49-F238E27FC236}">
                  <a16:creationId xmlns:a16="http://schemas.microsoft.com/office/drawing/2014/main" id="{E33AE5F4-E484-E549-AFC3-BBD67B5B227A}"/>
                </a:ext>
              </a:extLst>
            </p:cNvPr>
            <p:cNvSpPr>
              <a:spLocks noChangeArrowheads="1"/>
            </p:cNvSpPr>
            <p:nvPr/>
          </p:nvSpPr>
          <p:spPr bwMode="auto">
            <a:xfrm rot="16200000">
              <a:off x="1196" y="2232"/>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84" name="Line 85">
              <a:extLst>
                <a:ext uri="{FF2B5EF4-FFF2-40B4-BE49-F238E27FC236}">
                  <a16:creationId xmlns:a16="http://schemas.microsoft.com/office/drawing/2014/main" id="{DD3FD291-35F8-524C-85C8-ECB22769072E}"/>
                </a:ext>
              </a:extLst>
            </p:cNvPr>
            <p:cNvSpPr>
              <a:spLocks noChangeShapeType="1"/>
            </p:cNvSpPr>
            <p:nvPr/>
          </p:nvSpPr>
          <p:spPr bwMode="auto">
            <a:xfrm flipH="1">
              <a:off x="1350" y="1926"/>
              <a:ext cx="5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85" name="Rectangle 86">
              <a:extLst>
                <a:ext uri="{FF2B5EF4-FFF2-40B4-BE49-F238E27FC236}">
                  <a16:creationId xmlns:a16="http://schemas.microsoft.com/office/drawing/2014/main" id="{35B981BC-FA14-B941-B592-51D00F283988}"/>
                </a:ext>
              </a:extLst>
            </p:cNvPr>
            <p:cNvSpPr>
              <a:spLocks noChangeArrowheads="1"/>
            </p:cNvSpPr>
            <p:nvPr/>
          </p:nvSpPr>
          <p:spPr bwMode="auto">
            <a:xfrm rot="16200000">
              <a:off x="1196" y="1859"/>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4</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86" name="Rectangle 87">
              <a:extLst>
                <a:ext uri="{FF2B5EF4-FFF2-40B4-BE49-F238E27FC236}">
                  <a16:creationId xmlns:a16="http://schemas.microsoft.com/office/drawing/2014/main" id="{62D90296-CEF8-6548-B9BB-0C5B3E4E2F79}"/>
                </a:ext>
              </a:extLst>
            </p:cNvPr>
            <p:cNvSpPr>
              <a:spLocks noChangeArrowheads="1"/>
            </p:cNvSpPr>
            <p:nvPr/>
          </p:nvSpPr>
          <p:spPr bwMode="auto">
            <a:xfrm rot="16200000">
              <a:off x="1196" y="1783"/>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87" name="Line 88">
              <a:extLst>
                <a:ext uri="{FF2B5EF4-FFF2-40B4-BE49-F238E27FC236}">
                  <a16:creationId xmlns:a16="http://schemas.microsoft.com/office/drawing/2014/main" id="{67C80B6F-D887-8449-B6E7-07DE7ED91A7A}"/>
                </a:ext>
              </a:extLst>
            </p:cNvPr>
            <p:cNvSpPr>
              <a:spLocks noChangeShapeType="1"/>
            </p:cNvSpPr>
            <p:nvPr/>
          </p:nvSpPr>
          <p:spPr bwMode="auto">
            <a:xfrm flipH="1">
              <a:off x="1350" y="1481"/>
              <a:ext cx="5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88" name="Rectangle 89">
              <a:extLst>
                <a:ext uri="{FF2B5EF4-FFF2-40B4-BE49-F238E27FC236}">
                  <a16:creationId xmlns:a16="http://schemas.microsoft.com/office/drawing/2014/main" id="{28C2C269-413B-5D4D-ACCB-7092B2A65A64}"/>
                </a:ext>
              </a:extLst>
            </p:cNvPr>
            <p:cNvSpPr>
              <a:spLocks noChangeArrowheads="1"/>
            </p:cNvSpPr>
            <p:nvPr/>
          </p:nvSpPr>
          <p:spPr bwMode="auto">
            <a:xfrm rot="16200000">
              <a:off x="1196" y="1420"/>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6</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89" name="Rectangle 90">
              <a:extLst>
                <a:ext uri="{FF2B5EF4-FFF2-40B4-BE49-F238E27FC236}">
                  <a16:creationId xmlns:a16="http://schemas.microsoft.com/office/drawing/2014/main" id="{CAFDE375-ACA9-E14F-A0F6-A25177D11684}"/>
                </a:ext>
              </a:extLst>
            </p:cNvPr>
            <p:cNvSpPr>
              <a:spLocks noChangeArrowheads="1"/>
            </p:cNvSpPr>
            <p:nvPr/>
          </p:nvSpPr>
          <p:spPr bwMode="auto">
            <a:xfrm rot="16200000">
              <a:off x="1196" y="1344"/>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90" name="Line 91">
              <a:extLst>
                <a:ext uri="{FF2B5EF4-FFF2-40B4-BE49-F238E27FC236}">
                  <a16:creationId xmlns:a16="http://schemas.microsoft.com/office/drawing/2014/main" id="{169FC477-3377-B446-9EC5-754A4D298064}"/>
                </a:ext>
              </a:extLst>
            </p:cNvPr>
            <p:cNvSpPr>
              <a:spLocks noChangeShapeType="1"/>
            </p:cNvSpPr>
            <p:nvPr/>
          </p:nvSpPr>
          <p:spPr bwMode="auto">
            <a:xfrm flipH="1">
              <a:off x="1350" y="1036"/>
              <a:ext cx="5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91" name="Rectangle 92">
              <a:extLst>
                <a:ext uri="{FF2B5EF4-FFF2-40B4-BE49-F238E27FC236}">
                  <a16:creationId xmlns:a16="http://schemas.microsoft.com/office/drawing/2014/main" id="{901B42CF-D4C7-E245-A367-64CA922E794E}"/>
                </a:ext>
              </a:extLst>
            </p:cNvPr>
            <p:cNvSpPr>
              <a:spLocks noChangeArrowheads="1"/>
            </p:cNvSpPr>
            <p:nvPr/>
          </p:nvSpPr>
          <p:spPr bwMode="auto">
            <a:xfrm rot="16200000">
              <a:off x="1196" y="972"/>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8</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92" name="Rectangle 93">
              <a:extLst>
                <a:ext uri="{FF2B5EF4-FFF2-40B4-BE49-F238E27FC236}">
                  <a16:creationId xmlns:a16="http://schemas.microsoft.com/office/drawing/2014/main" id="{2EB9A80F-E15B-C348-A931-26281BF5D949}"/>
                </a:ext>
              </a:extLst>
            </p:cNvPr>
            <p:cNvSpPr>
              <a:spLocks noChangeArrowheads="1"/>
            </p:cNvSpPr>
            <p:nvPr/>
          </p:nvSpPr>
          <p:spPr bwMode="auto">
            <a:xfrm rot="16200000">
              <a:off x="1196" y="895"/>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93" name="Line 94">
              <a:extLst>
                <a:ext uri="{FF2B5EF4-FFF2-40B4-BE49-F238E27FC236}">
                  <a16:creationId xmlns:a16="http://schemas.microsoft.com/office/drawing/2014/main" id="{048E167E-71FD-8440-BA0F-95CF9F363F26}"/>
                </a:ext>
              </a:extLst>
            </p:cNvPr>
            <p:cNvSpPr>
              <a:spLocks noChangeShapeType="1"/>
            </p:cNvSpPr>
            <p:nvPr/>
          </p:nvSpPr>
          <p:spPr bwMode="auto">
            <a:xfrm flipH="1">
              <a:off x="1350" y="590"/>
              <a:ext cx="5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94" name="Rectangle 95">
              <a:extLst>
                <a:ext uri="{FF2B5EF4-FFF2-40B4-BE49-F238E27FC236}">
                  <a16:creationId xmlns:a16="http://schemas.microsoft.com/office/drawing/2014/main" id="{601CB914-4313-2148-BDC5-B0BD4E1BA776}"/>
                </a:ext>
              </a:extLst>
            </p:cNvPr>
            <p:cNvSpPr>
              <a:spLocks noChangeArrowheads="1"/>
            </p:cNvSpPr>
            <p:nvPr/>
          </p:nvSpPr>
          <p:spPr bwMode="auto">
            <a:xfrm rot="16200000">
              <a:off x="1196" y="567"/>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1</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95" name="Rectangle 96">
              <a:extLst>
                <a:ext uri="{FF2B5EF4-FFF2-40B4-BE49-F238E27FC236}">
                  <a16:creationId xmlns:a16="http://schemas.microsoft.com/office/drawing/2014/main" id="{E1799715-71E4-4140-A2EF-A4981A1EFBFB}"/>
                </a:ext>
              </a:extLst>
            </p:cNvPr>
            <p:cNvSpPr>
              <a:spLocks noChangeArrowheads="1"/>
            </p:cNvSpPr>
            <p:nvPr/>
          </p:nvSpPr>
          <p:spPr bwMode="auto">
            <a:xfrm rot="16200000">
              <a:off x="1196" y="491"/>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96" name="Rectangle 97">
              <a:extLst>
                <a:ext uri="{FF2B5EF4-FFF2-40B4-BE49-F238E27FC236}">
                  <a16:creationId xmlns:a16="http://schemas.microsoft.com/office/drawing/2014/main" id="{7D784B45-FAD8-9646-82ED-AD4B78EEC45A}"/>
                </a:ext>
              </a:extLst>
            </p:cNvPr>
            <p:cNvSpPr>
              <a:spLocks noChangeArrowheads="1"/>
            </p:cNvSpPr>
            <p:nvPr/>
          </p:nvSpPr>
          <p:spPr bwMode="auto">
            <a:xfrm rot="16200000">
              <a:off x="1196" y="414"/>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216" name="Rectangle 117">
              <a:extLst>
                <a:ext uri="{FF2B5EF4-FFF2-40B4-BE49-F238E27FC236}">
                  <a16:creationId xmlns:a16="http://schemas.microsoft.com/office/drawing/2014/main" id="{E2790362-7435-9B40-8360-828C65F2BAC5}"/>
                </a:ext>
              </a:extLst>
            </p:cNvPr>
            <p:cNvSpPr>
              <a:spLocks noChangeArrowheads="1"/>
            </p:cNvSpPr>
            <p:nvPr/>
          </p:nvSpPr>
          <p:spPr bwMode="auto">
            <a:xfrm rot="18900000">
              <a:off x="2160" y="2967"/>
              <a:ext cx="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 </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grpSp>
      <p:sp>
        <p:nvSpPr>
          <p:cNvPr id="269" name="TextBox 268">
            <a:extLst>
              <a:ext uri="{FF2B5EF4-FFF2-40B4-BE49-F238E27FC236}">
                <a16:creationId xmlns:a16="http://schemas.microsoft.com/office/drawing/2014/main" id="{34D3B821-EA2C-7E43-B011-7D439E036603}"/>
              </a:ext>
            </a:extLst>
          </p:cNvPr>
          <p:cNvSpPr txBox="1"/>
          <p:nvPr/>
        </p:nvSpPr>
        <p:spPr>
          <a:xfrm>
            <a:off x="403782" y="1200661"/>
            <a:ext cx="460211" cy="3709151"/>
          </a:xfrm>
          <a:prstGeom prst="rect">
            <a:avLst/>
          </a:prstGeom>
          <a:noFill/>
        </p:spPr>
        <p:txBody>
          <a:bodyPr vert="vert270" wrap="square" lIns="90000" rtlCol="0">
            <a:spAutoFit/>
          </a:bodyPr>
          <a:lstStyle/>
          <a:p>
            <a:r>
              <a:rPr lang="en-US" dirty="0">
                <a:latin typeface="Verdana" panose="020B0604030504040204" pitchFamily="34" charset="0"/>
                <a:ea typeface="Verdana" panose="020B0604030504040204" pitchFamily="34" charset="0"/>
              </a:rPr>
              <a:t>Percentage of respondents</a:t>
            </a:r>
          </a:p>
        </p:txBody>
      </p:sp>
      <p:grpSp>
        <p:nvGrpSpPr>
          <p:cNvPr id="270" name="Group 269">
            <a:extLst>
              <a:ext uri="{FF2B5EF4-FFF2-40B4-BE49-F238E27FC236}">
                <a16:creationId xmlns:a16="http://schemas.microsoft.com/office/drawing/2014/main" id="{8BEED237-D0C6-8B4E-80F0-6C59A8FEB70F}"/>
              </a:ext>
            </a:extLst>
          </p:cNvPr>
          <p:cNvGrpSpPr/>
          <p:nvPr/>
        </p:nvGrpSpPr>
        <p:grpSpPr>
          <a:xfrm>
            <a:off x="1407241" y="5188495"/>
            <a:ext cx="9912887" cy="361260"/>
            <a:chOff x="1296650" y="3831131"/>
            <a:chExt cx="9619109" cy="324021"/>
          </a:xfrm>
        </p:grpSpPr>
        <p:sp>
          <p:nvSpPr>
            <p:cNvPr id="271" name="TextBox 270">
              <a:extLst>
                <a:ext uri="{FF2B5EF4-FFF2-40B4-BE49-F238E27FC236}">
                  <a16:creationId xmlns:a16="http://schemas.microsoft.com/office/drawing/2014/main" id="{C100B690-A077-C74C-8BDD-D5199049D5D5}"/>
                </a:ext>
              </a:extLst>
            </p:cNvPr>
            <p:cNvSpPr txBox="1"/>
            <p:nvPr/>
          </p:nvSpPr>
          <p:spPr>
            <a:xfrm>
              <a:off x="1296650" y="3846149"/>
              <a:ext cx="1344952" cy="278206"/>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Afghanistan</a:t>
              </a:r>
            </a:p>
          </p:txBody>
        </p:sp>
        <p:sp>
          <p:nvSpPr>
            <p:cNvPr id="272" name="TextBox 271">
              <a:extLst>
                <a:ext uri="{FF2B5EF4-FFF2-40B4-BE49-F238E27FC236}">
                  <a16:creationId xmlns:a16="http://schemas.microsoft.com/office/drawing/2014/main" id="{90CB6DCA-245F-C948-972B-FCC892EFF60C}"/>
                </a:ext>
              </a:extLst>
            </p:cNvPr>
            <p:cNvSpPr txBox="1"/>
            <p:nvPr/>
          </p:nvSpPr>
          <p:spPr>
            <a:xfrm>
              <a:off x="2407315" y="3876946"/>
              <a:ext cx="1561787" cy="278206"/>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Burkina Faso</a:t>
              </a:r>
            </a:p>
          </p:txBody>
        </p:sp>
        <p:sp>
          <p:nvSpPr>
            <p:cNvPr id="273" name="TextBox 272">
              <a:extLst>
                <a:ext uri="{FF2B5EF4-FFF2-40B4-BE49-F238E27FC236}">
                  <a16:creationId xmlns:a16="http://schemas.microsoft.com/office/drawing/2014/main" id="{99BB89B1-671F-E44D-B562-E008B4879DD1}"/>
                </a:ext>
              </a:extLst>
            </p:cNvPr>
            <p:cNvSpPr txBox="1"/>
            <p:nvPr/>
          </p:nvSpPr>
          <p:spPr>
            <a:xfrm>
              <a:off x="3590680" y="3876946"/>
              <a:ext cx="1468460" cy="278206"/>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Côte d’Ivoire</a:t>
              </a:r>
            </a:p>
          </p:txBody>
        </p:sp>
        <p:sp>
          <p:nvSpPr>
            <p:cNvPr id="274" name="TextBox 273">
              <a:extLst>
                <a:ext uri="{FF2B5EF4-FFF2-40B4-BE49-F238E27FC236}">
                  <a16:creationId xmlns:a16="http://schemas.microsoft.com/office/drawing/2014/main" id="{220A095C-64D0-384A-987F-9BC656D5FB79}"/>
                </a:ext>
              </a:extLst>
            </p:cNvPr>
            <p:cNvSpPr txBox="1"/>
            <p:nvPr/>
          </p:nvSpPr>
          <p:spPr>
            <a:xfrm>
              <a:off x="4921637" y="3863541"/>
              <a:ext cx="1078451" cy="278206"/>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Cameroon</a:t>
              </a:r>
            </a:p>
          </p:txBody>
        </p:sp>
        <p:sp>
          <p:nvSpPr>
            <p:cNvPr id="275" name="TextBox 274">
              <a:extLst>
                <a:ext uri="{FF2B5EF4-FFF2-40B4-BE49-F238E27FC236}">
                  <a16:creationId xmlns:a16="http://schemas.microsoft.com/office/drawing/2014/main" id="{2E14CB36-67CD-C94C-9691-F361F26B3105}"/>
                </a:ext>
              </a:extLst>
            </p:cNvPr>
            <p:cNvSpPr txBox="1"/>
            <p:nvPr/>
          </p:nvSpPr>
          <p:spPr>
            <a:xfrm>
              <a:off x="6331884" y="3833682"/>
              <a:ext cx="1009651" cy="278206"/>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Nigeria</a:t>
              </a:r>
            </a:p>
          </p:txBody>
        </p:sp>
        <p:sp>
          <p:nvSpPr>
            <p:cNvPr id="276" name="TextBox 275">
              <a:extLst>
                <a:ext uri="{FF2B5EF4-FFF2-40B4-BE49-F238E27FC236}">
                  <a16:creationId xmlns:a16="http://schemas.microsoft.com/office/drawing/2014/main" id="{3673FF61-94BC-C94F-97C1-0C25958CD79F}"/>
                </a:ext>
              </a:extLst>
            </p:cNvPr>
            <p:cNvSpPr txBox="1"/>
            <p:nvPr/>
          </p:nvSpPr>
          <p:spPr>
            <a:xfrm>
              <a:off x="7639445" y="3831131"/>
              <a:ext cx="1009651" cy="278206"/>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DRC</a:t>
              </a:r>
            </a:p>
          </p:txBody>
        </p:sp>
        <p:sp>
          <p:nvSpPr>
            <p:cNvPr id="277" name="TextBox 276">
              <a:extLst>
                <a:ext uri="{FF2B5EF4-FFF2-40B4-BE49-F238E27FC236}">
                  <a16:creationId xmlns:a16="http://schemas.microsoft.com/office/drawing/2014/main" id="{D9646561-D582-DD48-B19F-A6D475E85BAE}"/>
                </a:ext>
              </a:extLst>
            </p:cNvPr>
            <p:cNvSpPr txBox="1"/>
            <p:nvPr/>
          </p:nvSpPr>
          <p:spPr>
            <a:xfrm>
              <a:off x="8622607" y="3865409"/>
              <a:ext cx="1083298" cy="278206"/>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Senegal</a:t>
              </a:r>
            </a:p>
          </p:txBody>
        </p:sp>
        <p:sp>
          <p:nvSpPr>
            <p:cNvPr id="278" name="TextBox 277">
              <a:extLst>
                <a:ext uri="{FF2B5EF4-FFF2-40B4-BE49-F238E27FC236}">
                  <a16:creationId xmlns:a16="http://schemas.microsoft.com/office/drawing/2014/main" id="{8AAA0D23-162F-4345-8A38-CFFEFF871140}"/>
                </a:ext>
              </a:extLst>
            </p:cNvPr>
            <p:cNvSpPr txBox="1"/>
            <p:nvPr/>
          </p:nvSpPr>
          <p:spPr>
            <a:xfrm>
              <a:off x="9832461" y="3854153"/>
              <a:ext cx="1083298" cy="278206"/>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Uganda</a:t>
              </a:r>
            </a:p>
          </p:txBody>
        </p:sp>
      </p:grpSp>
    </p:spTree>
    <p:extLst>
      <p:ext uri="{BB962C8B-B14F-4D97-AF65-F5344CB8AC3E}">
        <p14:creationId xmlns:p14="http://schemas.microsoft.com/office/powerpoint/2010/main" val="4004287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2100-000002000000}"/>
              </a:ext>
            </a:extLst>
          </p:cNvPr>
          <p:cNvGraphicFramePr>
            <a:graphicFrameLocks/>
          </p:cNvGraphicFramePr>
          <p:nvPr>
            <p:extLst>
              <p:ext uri="{D42A27DB-BD31-4B8C-83A1-F6EECF244321}">
                <p14:modId xmlns:p14="http://schemas.microsoft.com/office/powerpoint/2010/main" val="142131451"/>
              </p:ext>
            </p:extLst>
          </p:nvPr>
        </p:nvGraphicFramePr>
        <p:xfrm>
          <a:off x="982051" y="2056972"/>
          <a:ext cx="10227897" cy="3975528"/>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A506D724-B9CF-9B4B-88DC-255142142064}"/>
              </a:ext>
            </a:extLst>
          </p:cNvPr>
          <p:cNvSpPr txBox="1">
            <a:spLocks/>
          </p:cNvSpPr>
          <p:nvPr/>
        </p:nvSpPr>
        <p:spPr>
          <a:xfrm>
            <a:off x="295152" y="283980"/>
            <a:ext cx="11795759" cy="10507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Verdana" panose="020B0604030504040204" pitchFamily="34" charset="0"/>
                <a:ea typeface="Verdana" panose="020B0604030504040204" pitchFamily="34" charset="0"/>
              </a:rPr>
              <a:t>How the Hub and Partners can Support CSOs </a:t>
            </a:r>
          </a:p>
          <a:p>
            <a:pPr algn="ctr"/>
            <a:r>
              <a:rPr lang="en-US" sz="2400" dirty="0">
                <a:latin typeface="Verdana" panose="020B0604030504040204" pitchFamily="34" charset="0"/>
                <a:ea typeface="Verdana" panose="020B0604030504040204" pitchFamily="34" charset="0"/>
              </a:rPr>
              <a:t>To contribute to the objectives of the GFF</a:t>
            </a: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25373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3E3FB-3FE6-FE4F-AFEF-A4CC0967BEA8}"/>
              </a:ext>
            </a:extLst>
          </p:cNvPr>
          <p:cNvSpPr>
            <a:spLocks noGrp="1"/>
          </p:cNvSpPr>
          <p:nvPr>
            <p:ph type="title"/>
          </p:nvPr>
        </p:nvSpPr>
        <p:spPr>
          <a:xfrm>
            <a:off x="132981" y="210618"/>
            <a:ext cx="11795759" cy="988320"/>
          </a:xfrm>
        </p:spPr>
        <p:txBody>
          <a:bodyPr>
            <a:normAutofit/>
          </a:bodyPr>
          <a:lstStyle/>
          <a:p>
            <a:pPr algn="ctr"/>
            <a:r>
              <a:rPr lang="en-US" sz="4200" dirty="0"/>
              <a:t>Conclusion and Next Steps</a:t>
            </a:r>
          </a:p>
        </p:txBody>
      </p:sp>
      <p:graphicFrame>
        <p:nvGraphicFramePr>
          <p:cNvPr id="5" name="Diagram 4">
            <a:extLst>
              <a:ext uri="{FF2B5EF4-FFF2-40B4-BE49-F238E27FC236}">
                <a16:creationId xmlns:a16="http://schemas.microsoft.com/office/drawing/2014/main" id="{9517786B-8431-48BE-AC7F-CF9244882918}"/>
              </a:ext>
            </a:extLst>
          </p:cNvPr>
          <p:cNvGraphicFramePr/>
          <p:nvPr>
            <p:extLst>
              <p:ext uri="{D42A27DB-BD31-4B8C-83A1-F6EECF244321}">
                <p14:modId xmlns:p14="http://schemas.microsoft.com/office/powerpoint/2010/main" val="2030013482"/>
              </p:ext>
            </p:extLst>
          </p:nvPr>
        </p:nvGraphicFramePr>
        <p:xfrm>
          <a:off x="1191759" y="1148080"/>
          <a:ext cx="9678202" cy="4990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1979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24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99DA7-F0AD-4F16-BB99-C4D020F0C663}"/>
              </a:ext>
            </a:extLst>
          </p:cNvPr>
          <p:cNvSpPr>
            <a:spLocks noGrp="1"/>
          </p:cNvSpPr>
          <p:nvPr>
            <p:ph type="title"/>
          </p:nvPr>
        </p:nvSpPr>
        <p:spPr>
          <a:xfrm>
            <a:off x="2418346" y="0"/>
            <a:ext cx="7724275" cy="6858000"/>
          </a:xfrm>
          <a:solidFill>
            <a:schemeClr val="bg1">
              <a:alpha val="59000"/>
            </a:schemeClr>
          </a:solidFill>
        </p:spPr>
        <p:txBody>
          <a:bodyPr>
            <a:normAutofit/>
          </a:bodyPr>
          <a:lstStyle/>
          <a:p>
            <a:pPr algn="ctr"/>
            <a:r>
              <a:rPr lang="en-US" sz="4400" dirty="0"/>
              <a:t>QUESTIONS?</a:t>
            </a:r>
            <a:br>
              <a:rPr lang="en-US" sz="4400" dirty="0"/>
            </a:br>
            <a:br>
              <a:rPr lang="en-US" sz="4400" dirty="0"/>
            </a:br>
            <a:br>
              <a:rPr lang="en-US" sz="4400" dirty="0"/>
            </a:br>
            <a:br>
              <a:rPr lang="en-US" sz="4400" dirty="0"/>
            </a:br>
            <a:br>
              <a:rPr lang="en-US" sz="4400" dirty="0"/>
            </a:br>
            <a:endParaRPr lang="en-US" sz="4400" dirty="0"/>
          </a:p>
        </p:txBody>
      </p:sp>
    </p:spTree>
    <p:extLst>
      <p:ext uri="{BB962C8B-B14F-4D97-AF65-F5344CB8AC3E}">
        <p14:creationId xmlns:p14="http://schemas.microsoft.com/office/powerpoint/2010/main" val="268835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alphaModFix amt="60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000BC-0863-461A-B482-1E4E1D7B171B}"/>
              </a:ext>
            </a:extLst>
          </p:cNvPr>
          <p:cNvSpPr>
            <a:spLocks noGrp="1"/>
          </p:cNvSpPr>
          <p:nvPr>
            <p:ph type="ctrTitle"/>
          </p:nvPr>
        </p:nvSpPr>
        <p:spPr>
          <a:xfrm>
            <a:off x="2434522" y="0"/>
            <a:ext cx="7700078" cy="6857999"/>
          </a:xfrm>
          <a:solidFill>
            <a:schemeClr val="tx1">
              <a:lumMod val="75000"/>
              <a:lumOff val="25000"/>
              <a:alpha val="87000"/>
            </a:schemeClr>
          </a:solidFill>
        </p:spPr>
        <p:txBody>
          <a:bodyPr>
            <a:noAutofit/>
          </a:bodyPr>
          <a:lstStyle/>
          <a:p>
            <a:pPr lvl="0">
              <a:spcBef>
                <a:spcPts val="1000"/>
              </a:spcBef>
            </a:pPr>
            <a:br>
              <a:rPr lang="en-US" sz="4400" dirty="0">
                <a:solidFill>
                  <a:schemeClr val="bg1"/>
                </a:solidFill>
                <a:latin typeface="Verdana" panose="020B0604030504040204" pitchFamily="34" charset="0"/>
                <a:ea typeface="Verdana" panose="020B0604030504040204" pitchFamily="34" charset="0"/>
              </a:rPr>
            </a:br>
            <a:br>
              <a:rPr lang="en-US" sz="4400" dirty="0">
                <a:solidFill>
                  <a:schemeClr val="bg1"/>
                </a:solidFill>
                <a:latin typeface="Verdana" panose="020B0604030504040204" pitchFamily="34" charset="0"/>
                <a:ea typeface="Verdana" panose="020B0604030504040204" pitchFamily="34" charset="0"/>
              </a:rPr>
            </a:br>
            <a:r>
              <a:rPr lang="en-US" sz="3200" dirty="0">
                <a:solidFill>
                  <a:schemeClr val="bg1"/>
                </a:solidFill>
                <a:latin typeface="Verdana" panose="020B0604030504040204" pitchFamily="34" charset="0"/>
                <a:ea typeface="Verdana" panose="020B0604030504040204" pitchFamily="34" charset="0"/>
              </a:rPr>
              <a:t>Contact us: </a:t>
            </a:r>
            <a:r>
              <a:rPr lang="en-US" sz="3200" dirty="0">
                <a:solidFill>
                  <a:srgbClr val="FF7427"/>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gffhub@pai.org</a:t>
            </a:r>
            <a:r>
              <a:rPr lang="en-US" sz="3200" dirty="0">
                <a:solidFill>
                  <a:schemeClr val="bg1"/>
                </a:solidFill>
                <a:latin typeface="Verdana" panose="020B0604030504040204" pitchFamily="34" charset="0"/>
                <a:ea typeface="Verdana" panose="020B0604030504040204" pitchFamily="34" charset="0"/>
              </a:rPr>
              <a:t> </a:t>
            </a:r>
            <a:br>
              <a:rPr lang="en-US" sz="3200" dirty="0">
                <a:solidFill>
                  <a:schemeClr val="bg1"/>
                </a:solidFill>
                <a:latin typeface="Verdana" panose="020B0604030504040204" pitchFamily="34" charset="0"/>
                <a:ea typeface="Verdana" panose="020B0604030504040204" pitchFamily="34" charset="0"/>
              </a:rPr>
            </a:br>
            <a:br>
              <a:rPr lang="en-US" sz="3200" dirty="0">
                <a:solidFill>
                  <a:schemeClr val="bg1"/>
                </a:solidFill>
                <a:latin typeface="Verdana" panose="020B0604030504040204" pitchFamily="34" charset="0"/>
                <a:ea typeface="Verdana" panose="020B0604030504040204" pitchFamily="34" charset="0"/>
              </a:rPr>
            </a:br>
            <a:r>
              <a:rPr lang="en-US" sz="3200" dirty="0">
                <a:solidFill>
                  <a:schemeClr val="bg1"/>
                </a:solidFill>
                <a:latin typeface="Verdana" panose="020B0604030504040204" pitchFamily="34" charset="0"/>
                <a:ea typeface="Verdana" panose="020B0604030504040204" pitchFamily="34" charset="0"/>
              </a:rPr>
              <a:t>RFPs: </a:t>
            </a:r>
            <a:r>
              <a:rPr lang="en-US" sz="3200" dirty="0">
                <a:solidFill>
                  <a:srgbClr val="FF7427"/>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https://pai.org/special-projects/global-financing-facility</a:t>
            </a:r>
            <a:r>
              <a:rPr lang="en-US" sz="3200" dirty="0">
                <a:solidFill>
                  <a:srgbClr val="FF7427"/>
                </a:solidFill>
                <a:latin typeface="Verdana" panose="020B0604030504040204" pitchFamily="34" charset="0"/>
                <a:ea typeface="Verdana" panose="020B0604030504040204" pitchFamily="34" charset="0"/>
              </a:rPr>
              <a:t>  </a:t>
            </a:r>
            <a:br>
              <a:rPr lang="en-US" sz="4400" dirty="0">
                <a:solidFill>
                  <a:schemeClr val="bg1"/>
                </a:solidFill>
                <a:latin typeface="Verdana" panose="020B0604030504040204" pitchFamily="34" charset="0"/>
                <a:ea typeface="Verdana" panose="020B0604030504040204" pitchFamily="34" charset="0"/>
              </a:rPr>
            </a:br>
            <a:br>
              <a:rPr lang="en-US" sz="4400" dirty="0">
                <a:solidFill>
                  <a:schemeClr val="bg1"/>
                </a:solidFill>
                <a:latin typeface="Verdana" panose="020B0604030504040204" pitchFamily="34" charset="0"/>
                <a:ea typeface="Verdana" panose="020B0604030504040204" pitchFamily="34" charset="0"/>
              </a:rPr>
            </a:br>
            <a:br>
              <a:rPr lang="en-US" sz="4400" dirty="0">
                <a:solidFill>
                  <a:schemeClr val="bg1"/>
                </a:solidFill>
                <a:latin typeface="Verdana" panose="020B0604030504040204" pitchFamily="34" charset="0"/>
                <a:ea typeface="Verdana" panose="020B0604030504040204" pitchFamily="34" charset="0"/>
              </a:rPr>
            </a:br>
            <a:br>
              <a:rPr lang="en-US" sz="4400" dirty="0">
                <a:solidFill>
                  <a:schemeClr val="bg1"/>
                </a:solidFill>
                <a:latin typeface="Verdana" panose="020B0604030504040204" pitchFamily="34" charset="0"/>
                <a:ea typeface="Verdana" panose="020B0604030504040204" pitchFamily="34" charset="0"/>
              </a:rPr>
            </a:br>
            <a:br>
              <a:rPr lang="en-US" sz="1800" dirty="0">
                <a:solidFill>
                  <a:schemeClr val="bg1"/>
                </a:solidFill>
                <a:latin typeface="Verdana" panose="020B0604030504040204" pitchFamily="34" charset="0"/>
                <a:ea typeface="Verdana" panose="020B0604030504040204" pitchFamily="34" charset="0"/>
                <a:cs typeface="Gotham Book" charset="0"/>
              </a:rPr>
            </a:br>
            <a:br>
              <a:rPr lang="en-US" sz="1800" dirty="0">
                <a:solidFill>
                  <a:schemeClr val="bg1"/>
                </a:solidFill>
                <a:latin typeface="Verdana" panose="020B0604030504040204" pitchFamily="34" charset="0"/>
                <a:ea typeface="Verdana" panose="020B0604030504040204" pitchFamily="34" charset="0"/>
                <a:cs typeface="Gotham Book" charset="0"/>
              </a:rPr>
            </a:br>
            <a:endParaRPr lang="en-US" sz="4400" dirty="0">
              <a:solidFill>
                <a:schemeClr val="bg1"/>
              </a:solidFill>
              <a:latin typeface="Verdana" panose="020B0604030504040204" pitchFamily="34" charset="0"/>
              <a:ea typeface="Verdana" panose="020B0604030504040204" pitchFamily="34" charset="0"/>
            </a:endParaRPr>
          </a:p>
        </p:txBody>
      </p:sp>
      <p:pic>
        <p:nvPicPr>
          <p:cNvPr id="4" name="Picture 3" descr="A close up of a sign&#10;&#10;Description automatically generated">
            <a:extLst>
              <a:ext uri="{FF2B5EF4-FFF2-40B4-BE49-F238E27FC236}">
                <a16:creationId xmlns:a16="http://schemas.microsoft.com/office/drawing/2014/main" id="{E43D3543-A166-4953-9E80-31312FFF1E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6682" y="325076"/>
            <a:ext cx="1580796" cy="348024"/>
          </a:xfrm>
          <a:prstGeom prst="rect">
            <a:avLst/>
          </a:prstGeom>
        </p:spPr>
      </p:pic>
    </p:spTree>
    <p:extLst>
      <p:ext uri="{BB962C8B-B14F-4D97-AF65-F5344CB8AC3E}">
        <p14:creationId xmlns:p14="http://schemas.microsoft.com/office/powerpoint/2010/main" val="1845095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the GFF?</a:t>
            </a:r>
          </a:p>
        </p:txBody>
      </p:sp>
      <p:sp>
        <p:nvSpPr>
          <p:cNvPr id="12" name="Content Placeholder 11"/>
          <p:cNvSpPr>
            <a:spLocks noGrp="1"/>
          </p:cNvSpPr>
          <p:nvPr>
            <p:ph idx="1"/>
          </p:nvPr>
        </p:nvSpPr>
        <p:spPr>
          <a:xfrm>
            <a:off x="838200" y="1825625"/>
            <a:ext cx="10515600" cy="1325563"/>
          </a:xfrm>
        </p:spPr>
        <p:txBody>
          <a:bodyPr>
            <a:normAutofit/>
          </a:bodyPr>
          <a:lstStyle/>
          <a:p>
            <a:pPr marL="0" indent="0">
              <a:buNone/>
            </a:pPr>
            <a:r>
              <a:rPr lang="en-US" sz="2000" dirty="0"/>
              <a:t>A multi-stakeholder partnership to improve sexual, reproductive, maternal, newborn, child and adolescent health and nutrition (SRMNCAH+N)  </a:t>
            </a:r>
          </a:p>
        </p:txBody>
      </p:sp>
      <p:graphicFrame>
        <p:nvGraphicFramePr>
          <p:cNvPr id="7" name="Diagram 6">
            <a:extLst>
              <a:ext uri="{FF2B5EF4-FFF2-40B4-BE49-F238E27FC236}">
                <a16:creationId xmlns:a16="http://schemas.microsoft.com/office/drawing/2014/main" id="{34969F9B-1E20-438B-8EB5-B9104BF237C0}"/>
              </a:ext>
            </a:extLst>
          </p:cNvPr>
          <p:cNvGraphicFramePr/>
          <p:nvPr>
            <p:extLst>
              <p:ext uri="{D42A27DB-BD31-4B8C-83A1-F6EECF244321}">
                <p14:modId xmlns:p14="http://schemas.microsoft.com/office/powerpoint/2010/main" val="1309690747"/>
              </p:ext>
            </p:extLst>
          </p:nvPr>
        </p:nvGraphicFramePr>
        <p:xfrm>
          <a:off x="462446" y="2383903"/>
          <a:ext cx="8916686" cy="3868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0307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CSO GFF Resource and Engagement Hub</a:t>
            </a:r>
          </a:p>
        </p:txBody>
      </p:sp>
      <p:sp>
        <p:nvSpPr>
          <p:cNvPr id="12" name="Content Placeholder 11"/>
          <p:cNvSpPr>
            <a:spLocks noGrp="1"/>
          </p:cNvSpPr>
          <p:nvPr>
            <p:ph idx="1"/>
          </p:nvPr>
        </p:nvSpPr>
        <p:spPr>
          <a:xfrm>
            <a:off x="838200" y="2188856"/>
            <a:ext cx="10515600" cy="1325563"/>
          </a:xfrm>
        </p:spPr>
        <p:txBody>
          <a:bodyPr>
            <a:normAutofit/>
          </a:bodyPr>
          <a:lstStyle/>
          <a:p>
            <a:pPr marL="0" indent="0">
              <a:buNone/>
            </a:pPr>
            <a:r>
              <a:rPr lang="en-US" sz="2000" dirty="0"/>
              <a:t>A multiyear initiative to support civil society advocacy organizations and coalitions to contribute to GFF country-level investment outcomes through:</a:t>
            </a:r>
          </a:p>
        </p:txBody>
      </p:sp>
      <p:sp>
        <p:nvSpPr>
          <p:cNvPr id="7" name="Rectangle 6" descr="Laptop">
            <a:extLst>
              <a:ext uri="{FF2B5EF4-FFF2-40B4-BE49-F238E27FC236}">
                <a16:creationId xmlns:a16="http://schemas.microsoft.com/office/drawing/2014/main" id="{48397A38-6F9D-47D4-9A6A-F1D85B3C3338}"/>
              </a:ext>
            </a:extLst>
          </p:cNvPr>
          <p:cNvSpPr/>
          <p:nvPr/>
        </p:nvSpPr>
        <p:spPr>
          <a:xfrm>
            <a:off x="3194693" y="3409145"/>
            <a:ext cx="932563" cy="932563"/>
          </a:xfrm>
          <a:prstGeom prst="rect">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grpSp>
        <p:nvGrpSpPr>
          <p:cNvPr id="8" name="Group 7">
            <a:extLst>
              <a:ext uri="{FF2B5EF4-FFF2-40B4-BE49-F238E27FC236}">
                <a16:creationId xmlns:a16="http://schemas.microsoft.com/office/drawing/2014/main" id="{847B8F00-5D26-4CB1-B9D0-09EBC5B85FE1}"/>
              </a:ext>
            </a:extLst>
          </p:cNvPr>
          <p:cNvGrpSpPr/>
          <p:nvPr/>
        </p:nvGrpSpPr>
        <p:grpSpPr>
          <a:xfrm>
            <a:off x="2624793" y="4645366"/>
            <a:ext cx="2072362" cy="787500"/>
            <a:chOff x="3004105" y="2400029"/>
            <a:chExt cx="2072362" cy="787500"/>
          </a:xfrm>
        </p:grpSpPr>
        <p:sp>
          <p:nvSpPr>
            <p:cNvPr id="18" name="Rectangle 17">
              <a:extLst>
                <a:ext uri="{FF2B5EF4-FFF2-40B4-BE49-F238E27FC236}">
                  <a16:creationId xmlns:a16="http://schemas.microsoft.com/office/drawing/2014/main" id="{2E44BACE-8F7E-4F9C-9188-FFA722187182}"/>
                </a:ext>
              </a:extLst>
            </p:cNvPr>
            <p:cNvSpPr/>
            <p:nvPr/>
          </p:nvSpPr>
          <p:spPr>
            <a:xfrm>
              <a:off x="3004105" y="2400029"/>
              <a:ext cx="2072362" cy="78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B991DD17-0D5D-41DE-B2E6-D858938411DE}"/>
                </a:ext>
              </a:extLst>
            </p:cNvPr>
            <p:cNvSpPr txBox="1"/>
            <p:nvPr/>
          </p:nvSpPr>
          <p:spPr>
            <a:xfrm>
              <a:off x="3004105" y="2400029"/>
              <a:ext cx="2072362" cy="78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400" kern="1200">
                  <a:latin typeface="Verdana" panose="020B0604030504040204" pitchFamily="34" charset="0"/>
                  <a:ea typeface="Verdana" panose="020B0604030504040204" pitchFamily="34" charset="0"/>
                </a:rPr>
                <a:t>A website with information and resources on the GFF</a:t>
              </a:r>
            </a:p>
          </p:txBody>
        </p:sp>
      </p:grpSp>
      <p:sp>
        <p:nvSpPr>
          <p:cNvPr id="9" name="Rectangle 8" descr="Call center">
            <a:extLst>
              <a:ext uri="{FF2B5EF4-FFF2-40B4-BE49-F238E27FC236}">
                <a16:creationId xmlns:a16="http://schemas.microsoft.com/office/drawing/2014/main" id="{2F80C520-8C33-4CB2-B95C-29F1F39A40E5}"/>
              </a:ext>
            </a:extLst>
          </p:cNvPr>
          <p:cNvSpPr/>
          <p:nvPr/>
        </p:nvSpPr>
        <p:spPr>
          <a:xfrm>
            <a:off x="5629719" y="3409145"/>
            <a:ext cx="932563" cy="932563"/>
          </a:xfrm>
          <a:prstGeom prst="rect">
            <a:avLst/>
          </a:prstGeom>
          <a: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grpSp>
        <p:nvGrpSpPr>
          <p:cNvPr id="10" name="Group 9">
            <a:extLst>
              <a:ext uri="{FF2B5EF4-FFF2-40B4-BE49-F238E27FC236}">
                <a16:creationId xmlns:a16="http://schemas.microsoft.com/office/drawing/2014/main" id="{EBE2CDE3-B642-40C3-9860-7267F99C0B33}"/>
              </a:ext>
            </a:extLst>
          </p:cNvPr>
          <p:cNvGrpSpPr/>
          <p:nvPr/>
        </p:nvGrpSpPr>
        <p:grpSpPr>
          <a:xfrm>
            <a:off x="5059819" y="4645366"/>
            <a:ext cx="2072362" cy="787500"/>
            <a:chOff x="5439131" y="2400029"/>
            <a:chExt cx="2072362" cy="787500"/>
          </a:xfrm>
        </p:grpSpPr>
        <p:sp>
          <p:nvSpPr>
            <p:cNvPr id="16" name="Rectangle 15">
              <a:extLst>
                <a:ext uri="{FF2B5EF4-FFF2-40B4-BE49-F238E27FC236}">
                  <a16:creationId xmlns:a16="http://schemas.microsoft.com/office/drawing/2014/main" id="{51479BF1-87C9-4422-B68B-1A1880B226A7}"/>
                </a:ext>
              </a:extLst>
            </p:cNvPr>
            <p:cNvSpPr/>
            <p:nvPr/>
          </p:nvSpPr>
          <p:spPr>
            <a:xfrm>
              <a:off x="5439131" y="2400029"/>
              <a:ext cx="2072362" cy="78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TextBox 16">
              <a:extLst>
                <a:ext uri="{FF2B5EF4-FFF2-40B4-BE49-F238E27FC236}">
                  <a16:creationId xmlns:a16="http://schemas.microsoft.com/office/drawing/2014/main" id="{894E1354-0834-4676-B3EE-D06D536B05F7}"/>
                </a:ext>
              </a:extLst>
            </p:cNvPr>
            <p:cNvSpPr txBox="1"/>
            <p:nvPr/>
          </p:nvSpPr>
          <p:spPr>
            <a:xfrm>
              <a:off x="5439131" y="2400029"/>
              <a:ext cx="2072362" cy="78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400" kern="1200">
                  <a:latin typeface="Verdana" panose="020B0604030504040204" pitchFamily="34" charset="0"/>
                  <a:ea typeface="Verdana" panose="020B0604030504040204" pitchFamily="34" charset="0"/>
                </a:rPr>
                <a:t>Technical assistance to country CSOs and coalitions to support engagement</a:t>
              </a:r>
            </a:p>
          </p:txBody>
        </p:sp>
      </p:grpSp>
      <p:sp>
        <p:nvSpPr>
          <p:cNvPr id="11" name="Rectangle 10" descr="Meeting">
            <a:extLst>
              <a:ext uri="{FF2B5EF4-FFF2-40B4-BE49-F238E27FC236}">
                <a16:creationId xmlns:a16="http://schemas.microsoft.com/office/drawing/2014/main" id="{B6F6F1D8-A9F4-4C09-BC18-DA5B0060BDBE}"/>
              </a:ext>
            </a:extLst>
          </p:cNvPr>
          <p:cNvSpPr/>
          <p:nvPr/>
        </p:nvSpPr>
        <p:spPr>
          <a:xfrm>
            <a:off x="8064745" y="3409145"/>
            <a:ext cx="932563" cy="932563"/>
          </a:xfrm>
          <a:prstGeom prst="rect">
            <a:avLst/>
          </a:prstGeom>
          <a: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grpSp>
        <p:nvGrpSpPr>
          <p:cNvPr id="13" name="Group 12">
            <a:extLst>
              <a:ext uri="{FF2B5EF4-FFF2-40B4-BE49-F238E27FC236}">
                <a16:creationId xmlns:a16="http://schemas.microsoft.com/office/drawing/2014/main" id="{CF3BEE4F-5714-40D4-A0DC-9B5BA2AC4A1E}"/>
              </a:ext>
            </a:extLst>
          </p:cNvPr>
          <p:cNvGrpSpPr/>
          <p:nvPr/>
        </p:nvGrpSpPr>
        <p:grpSpPr>
          <a:xfrm>
            <a:off x="7494845" y="4645366"/>
            <a:ext cx="2072362" cy="787500"/>
            <a:chOff x="7874157" y="2400029"/>
            <a:chExt cx="2072362" cy="787500"/>
          </a:xfrm>
        </p:grpSpPr>
        <p:sp>
          <p:nvSpPr>
            <p:cNvPr id="14" name="Rectangle 13">
              <a:extLst>
                <a:ext uri="{FF2B5EF4-FFF2-40B4-BE49-F238E27FC236}">
                  <a16:creationId xmlns:a16="http://schemas.microsoft.com/office/drawing/2014/main" id="{C1C4AAE8-4A69-4C91-9E26-9EDEB70987FF}"/>
                </a:ext>
              </a:extLst>
            </p:cNvPr>
            <p:cNvSpPr/>
            <p:nvPr/>
          </p:nvSpPr>
          <p:spPr>
            <a:xfrm>
              <a:off x="7874157" y="2400029"/>
              <a:ext cx="2072362" cy="78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TextBox 14">
              <a:extLst>
                <a:ext uri="{FF2B5EF4-FFF2-40B4-BE49-F238E27FC236}">
                  <a16:creationId xmlns:a16="http://schemas.microsoft.com/office/drawing/2014/main" id="{96DA4D11-BDB1-4116-B1A4-AC0FD5F72F55}"/>
                </a:ext>
              </a:extLst>
            </p:cNvPr>
            <p:cNvSpPr txBox="1"/>
            <p:nvPr/>
          </p:nvSpPr>
          <p:spPr>
            <a:xfrm>
              <a:off x="7874157" y="2400029"/>
              <a:ext cx="2072362" cy="78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rPr>
                <a:t>Direct financial support to support CSO engagement</a:t>
              </a:r>
            </a:p>
          </p:txBody>
        </p:sp>
      </p:grpSp>
    </p:spTree>
    <p:extLst>
      <p:ext uri="{BB962C8B-B14F-4D97-AF65-F5344CB8AC3E}">
        <p14:creationId xmlns:p14="http://schemas.microsoft.com/office/powerpoint/2010/main" val="247435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B1DA3-E63E-6949-9DD0-EB2F6366DBF9}"/>
              </a:ext>
            </a:extLst>
          </p:cNvPr>
          <p:cNvSpPr>
            <a:spLocks noGrp="1"/>
          </p:cNvSpPr>
          <p:nvPr>
            <p:ph type="ctrTitle"/>
          </p:nvPr>
        </p:nvSpPr>
        <p:spPr>
          <a:xfrm>
            <a:off x="1630325" y="0"/>
            <a:ext cx="9144000" cy="6857999"/>
          </a:xfrm>
          <a:solidFill>
            <a:schemeClr val="bg1">
              <a:alpha val="51000"/>
            </a:schemeClr>
          </a:solidFill>
        </p:spPr>
        <p:txBody>
          <a:bodyPr>
            <a:normAutofit/>
          </a:bodyPr>
          <a:lstStyle/>
          <a:p>
            <a:r>
              <a:rPr lang="en-US" sz="4400" b="1" dirty="0">
                <a:latin typeface="Verdana" panose="020B0604030504040204" pitchFamily="34" charset="0"/>
                <a:ea typeface="Verdana" panose="020B0604030504040204" pitchFamily="34" charset="0"/>
              </a:rPr>
              <a:t>GFF Civil Society Survey</a:t>
            </a:r>
            <a:br>
              <a:rPr lang="en-US" sz="4400" b="1" dirty="0">
                <a:latin typeface="Verdana" panose="020B0604030504040204" pitchFamily="34" charset="0"/>
                <a:ea typeface="Verdana" panose="020B0604030504040204" pitchFamily="34" charset="0"/>
              </a:rPr>
            </a:br>
            <a:r>
              <a:rPr lang="en-US" sz="4400" dirty="0">
                <a:latin typeface="Verdana" panose="020B0604030504040204" pitchFamily="34" charset="0"/>
                <a:ea typeface="Verdana" panose="020B0604030504040204" pitchFamily="34" charset="0"/>
              </a:rPr>
              <a:t>Summary Findings</a:t>
            </a:r>
            <a:br>
              <a:rPr lang="en-US" sz="4400" b="1" dirty="0">
                <a:latin typeface="Verdana" panose="020B0604030504040204" pitchFamily="34" charset="0"/>
                <a:ea typeface="Verdana" panose="020B0604030504040204" pitchFamily="34" charset="0"/>
              </a:rPr>
            </a:br>
            <a:br>
              <a:rPr lang="en-US" sz="4400" b="1" dirty="0">
                <a:latin typeface="Verdana" panose="020B0604030504040204" pitchFamily="34" charset="0"/>
                <a:ea typeface="Verdana" panose="020B0604030504040204" pitchFamily="34" charset="0"/>
              </a:rPr>
            </a:br>
            <a:br>
              <a:rPr lang="en-US" sz="4400" b="1" dirty="0">
                <a:latin typeface="Verdana" panose="020B0604030504040204" pitchFamily="34" charset="0"/>
                <a:ea typeface="Verdana" panose="020B0604030504040204" pitchFamily="34" charset="0"/>
              </a:rPr>
            </a:br>
            <a:br>
              <a:rPr lang="en-US" sz="4400" b="1" dirty="0">
                <a:latin typeface="Verdana" panose="020B0604030504040204" pitchFamily="34" charset="0"/>
                <a:ea typeface="Verdana" panose="020B0604030504040204" pitchFamily="34" charset="0"/>
              </a:rPr>
            </a:br>
            <a:br>
              <a:rPr lang="en-US" sz="4400" b="1" dirty="0">
                <a:latin typeface="Verdana" panose="020B0604030504040204" pitchFamily="34" charset="0"/>
                <a:ea typeface="Verdana" panose="020B0604030504040204" pitchFamily="34" charset="0"/>
              </a:rPr>
            </a:br>
            <a:endParaRPr lang="en-US" sz="4400" b="1" dirty="0">
              <a:latin typeface="Verdana" panose="020B0604030504040204" pitchFamily="34" charset="0"/>
              <a:ea typeface="Verdana" panose="020B0604030504040204" pitchFamily="34" charset="0"/>
            </a:endParaRPr>
          </a:p>
        </p:txBody>
      </p:sp>
      <p:pic>
        <p:nvPicPr>
          <p:cNvPr id="4" name="Picture 3" descr="A close up of a logo&#10;&#10;Description automatically generated">
            <a:extLst>
              <a:ext uri="{FF2B5EF4-FFF2-40B4-BE49-F238E27FC236}">
                <a16:creationId xmlns:a16="http://schemas.microsoft.com/office/drawing/2014/main" id="{8D5A62BD-6BF0-42CD-ABC2-5FACB8C31EB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338839" y="4690371"/>
            <a:ext cx="2650837" cy="881262"/>
          </a:xfrm>
          <a:prstGeom prst="rect">
            <a:avLst/>
          </a:prstGeom>
        </p:spPr>
      </p:pic>
      <p:pic>
        <p:nvPicPr>
          <p:cNvPr id="5" name="Picture 4" descr="A close up of a sign&#10;&#10;Description automatically generated">
            <a:extLst>
              <a:ext uri="{FF2B5EF4-FFF2-40B4-BE49-F238E27FC236}">
                <a16:creationId xmlns:a16="http://schemas.microsoft.com/office/drawing/2014/main" id="{235A9ADD-10CF-4373-9773-FF9052065B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2325" y="4818634"/>
            <a:ext cx="2837678" cy="624736"/>
          </a:xfrm>
          <a:prstGeom prst="rect">
            <a:avLst/>
          </a:prstGeom>
        </p:spPr>
      </p:pic>
    </p:spTree>
    <p:extLst>
      <p:ext uri="{BB962C8B-B14F-4D97-AF65-F5344CB8AC3E}">
        <p14:creationId xmlns:p14="http://schemas.microsoft.com/office/powerpoint/2010/main" val="4077305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19000"/>
            <a:lum/>
            <a:extLst>
              <a:ext uri="{28A0092B-C50C-407E-A947-70E740481C1C}">
                <a14:useLocalDpi xmlns:a14="http://schemas.microsoft.com/office/drawing/2010/main"/>
              </a:ext>
            </a:extLst>
          </a:blip>
          <a:srcRect/>
          <a:tile tx="0" ty="0" sx="100000" sy="100000" flip="none" algn="tr"/>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8EF49-4229-364C-9ECA-703438CCCAC0}"/>
              </a:ext>
            </a:extLst>
          </p:cNvPr>
          <p:cNvSpPr>
            <a:spLocks noGrp="1"/>
          </p:cNvSpPr>
          <p:nvPr>
            <p:ph type="title"/>
          </p:nvPr>
        </p:nvSpPr>
        <p:spPr>
          <a:xfrm>
            <a:off x="838200" y="163647"/>
            <a:ext cx="10515600" cy="1325563"/>
          </a:xfrm>
        </p:spPr>
        <p:txBody>
          <a:bodyPr/>
          <a:lstStyle/>
          <a:p>
            <a:pPr algn="ctr"/>
            <a:r>
              <a:rPr lang="en-US" dirty="0"/>
              <a:t>Survey Objectives</a:t>
            </a:r>
          </a:p>
        </p:txBody>
      </p:sp>
      <p:graphicFrame>
        <p:nvGraphicFramePr>
          <p:cNvPr id="4" name="Diagram 3">
            <a:extLst>
              <a:ext uri="{FF2B5EF4-FFF2-40B4-BE49-F238E27FC236}">
                <a16:creationId xmlns:a16="http://schemas.microsoft.com/office/drawing/2014/main" id="{61A9C1E4-C048-4DD5-89A6-37249E70FB63}"/>
              </a:ext>
            </a:extLst>
          </p:cNvPr>
          <p:cNvGraphicFramePr/>
          <p:nvPr>
            <p:extLst>
              <p:ext uri="{D42A27DB-BD31-4B8C-83A1-F6EECF244321}">
                <p14:modId xmlns:p14="http://schemas.microsoft.com/office/powerpoint/2010/main" val="3025737281"/>
              </p:ext>
            </p:extLst>
          </p:nvPr>
        </p:nvGraphicFramePr>
        <p:xfrm>
          <a:off x="2504440" y="1005840"/>
          <a:ext cx="8849360" cy="54982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31405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A7532-11BF-924E-96A5-6C69F8C4B33E}"/>
              </a:ext>
            </a:extLst>
          </p:cNvPr>
          <p:cNvSpPr>
            <a:spLocks noGrp="1"/>
          </p:cNvSpPr>
          <p:nvPr>
            <p:ph type="title"/>
          </p:nvPr>
        </p:nvSpPr>
        <p:spPr>
          <a:xfrm>
            <a:off x="838200" y="365125"/>
            <a:ext cx="10515600" cy="1325563"/>
          </a:xfrm>
        </p:spPr>
        <p:txBody>
          <a:bodyPr/>
          <a:lstStyle/>
          <a:p>
            <a:pPr algn="ctr"/>
            <a:r>
              <a:rPr lang="en-US" dirty="0"/>
              <a:t>Introduction and Methodology</a:t>
            </a:r>
          </a:p>
        </p:txBody>
      </p:sp>
      <p:graphicFrame>
        <p:nvGraphicFramePr>
          <p:cNvPr id="21" name="Content Placeholder 2">
            <a:extLst>
              <a:ext uri="{FF2B5EF4-FFF2-40B4-BE49-F238E27FC236}">
                <a16:creationId xmlns:a16="http://schemas.microsoft.com/office/drawing/2014/main" id="{EBF565C0-C7C7-4A66-9664-431786547C37}"/>
              </a:ext>
            </a:extLst>
          </p:cNvPr>
          <p:cNvGraphicFramePr>
            <a:graphicFrameLocks noGrp="1"/>
          </p:cNvGraphicFramePr>
          <p:nvPr>
            <p:ph idx="1"/>
            <p:extLst>
              <p:ext uri="{D42A27DB-BD31-4B8C-83A1-F6EECF244321}">
                <p14:modId xmlns:p14="http://schemas.microsoft.com/office/powerpoint/2010/main" val="81423744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4486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6000"/>
            <a:duotone>
              <a:prstClr val="black"/>
              <a:schemeClr val="accent2">
                <a:tint val="45000"/>
                <a:satMod val="400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416629" y="9971"/>
            <a:ext cx="7691718" cy="6848029"/>
          </a:xfrm>
          <a:prstGeom prst="rect">
            <a:avLst/>
          </a:prstGeom>
          <a:solidFill>
            <a:schemeClr val="tx1">
              <a:alpha val="71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lvl="0" algn="ctr"/>
            <a:r>
              <a:rPr lang="en-US" sz="4800" b="1" cap="all" dirty="0">
                <a:solidFill>
                  <a:prstClr val="white"/>
                </a:solidFill>
                <a:latin typeface="Verdana" panose="020B0604030504040204" pitchFamily="34" charset="0"/>
                <a:ea typeface="Verdana" panose="020B0604030504040204" pitchFamily="34" charset="0"/>
              </a:rPr>
              <a:t>Section</a:t>
            </a:r>
            <a:r>
              <a:rPr lang="en-US" sz="4800" b="1" dirty="0">
                <a:solidFill>
                  <a:prstClr val="white"/>
                </a:solidFill>
                <a:latin typeface="Verdana" panose="020B0604030504040204" pitchFamily="34" charset="0"/>
                <a:ea typeface="Verdana" panose="020B0604030504040204" pitchFamily="34" charset="0"/>
              </a:rPr>
              <a:t> 1</a:t>
            </a:r>
          </a:p>
          <a:p>
            <a:pPr lvl="0" algn="ctr"/>
            <a:r>
              <a:rPr lang="en-US" sz="4800" dirty="0">
                <a:solidFill>
                  <a:prstClr val="white"/>
                </a:solidFill>
                <a:latin typeface="Verdana" panose="020B0604030504040204" pitchFamily="34" charset="0"/>
                <a:ea typeface="Verdana" panose="020B0604030504040204" pitchFamily="34" charset="0"/>
              </a:rPr>
              <a:t>Respondent Characteristics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b="1" dirty="0">
              <a:solidFill>
                <a:prstClr val="white"/>
              </a:solidFill>
              <a:latin typeface="Verdana" panose="020B0604030504040204" pitchFamily="34" charset="0"/>
              <a:ea typeface="Verdana" panose="020B060403050404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b="1" dirty="0">
              <a:solidFill>
                <a:prstClr val="white"/>
              </a:solidFill>
              <a:latin typeface="Verdana" panose="020B0604030504040204" pitchFamily="34" charset="0"/>
              <a:ea typeface="Verdan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3270144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3E3FB-3FE6-FE4F-AFEF-A4CC0967BEA8}"/>
              </a:ext>
            </a:extLst>
          </p:cNvPr>
          <p:cNvSpPr>
            <a:spLocks noGrp="1"/>
          </p:cNvSpPr>
          <p:nvPr>
            <p:ph type="title"/>
          </p:nvPr>
        </p:nvSpPr>
        <p:spPr>
          <a:xfrm>
            <a:off x="838200" y="174625"/>
            <a:ext cx="10515600" cy="1325563"/>
          </a:xfrm>
        </p:spPr>
        <p:txBody>
          <a:bodyPr/>
          <a:lstStyle/>
          <a:p>
            <a:pPr algn="ctr"/>
            <a:r>
              <a:rPr lang="en-US" dirty="0"/>
              <a:t>Nature of Organizations</a:t>
            </a:r>
          </a:p>
        </p:txBody>
      </p:sp>
      <p:graphicFrame>
        <p:nvGraphicFramePr>
          <p:cNvPr id="4" name="Chart 3">
            <a:extLst>
              <a:ext uri="{FF2B5EF4-FFF2-40B4-BE49-F238E27FC236}">
                <a16:creationId xmlns:a16="http://schemas.microsoft.com/office/drawing/2014/main" id="{749C8572-E163-A348-BF61-EA16FD940845}"/>
              </a:ext>
            </a:extLst>
          </p:cNvPr>
          <p:cNvGraphicFramePr>
            <a:graphicFrameLocks/>
          </p:cNvGraphicFramePr>
          <p:nvPr>
            <p:extLst>
              <p:ext uri="{D42A27DB-BD31-4B8C-83A1-F6EECF244321}">
                <p14:modId xmlns:p14="http://schemas.microsoft.com/office/powerpoint/2010/main" val="2569700314"/>
              </p:ext>
            </p:extLst>
          </p:nvPr>
        </p:nvGraphicFramePr>
        <p:xfrm>
          <a:off x="838200" y="1500188"/>
          <a:ext cx="8093936" cy="46324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5BD6DA20-565E-4429-881B-1E9D8E0D44F0}"/>
              </a:ext>
            </a:extLst>
          </p:cNvPr>
          <p:cNvGraphicFramePr>
            <a:graphicFrameLocks/>
          </p:cNvGraphicFramePr>
          <p:nvPr>
            <p:extLst>
              <p:ext uri="{D42A27DB-BD31-4B8C-83A1-F6EECF244321}">
                <p14:modId xmlns:p14="http://schemas.microsoft.com/office/powerpoint/2010/main" val="1407094095"/>
              </p:ext>
            </p:extLst>
          </p:nvPr>
        </p:nvGraphicFramePr>
        <p:xfrm>
          <a:off x="8722895" y="2880104"/>
          <a:ext cx="3245122" cy="32888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949299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8">
      <a:dk1>
        <a:srgbClr val="26262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I Master PPT Template" id="{7AA0C8AF-763C-DC48-8751-41F6179C6225}" vid="{D79125B8-E772-AB40-9EAD-6A6A105B8E8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14472</TotalTime>
  <Words>1596</Words>
  <Application>Microsoft Office PowerPoint</Application>
  <PresentationFormat>Widescreen</PresentationFormat>
  <Paragraphs>301</Paragraphs>
  <Slides>25</Slides>
  <Notes>18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Arial</vt:lpstr>
      <vt:lpstr>Calibri</vt:lpstr>
      <vt:lpstr>Calibri Light</vt:lpstr>
      <vt:lpstr>Gotham Book</vt:lpstr>
      <vt:lpstr>Helvetica</vt:lpstr>
      <vt:lpstr>Pekora Bold Slab Serif</vt:lpstr>
      <vt:lpstr>Verdana</vt:lpstr>
      <vt:lpstr>Office Theme</vt:lpstr>
      <vt:lpstr>1_Office Theme</vt:lpstr>
      <vt:lpstr>2_Office Theme</vt:lpstr>
      <vt:lpstr>PowerPoint Presentation</vt:lpstr>
      <vt:lpstr>About</vt:lpstr>
      <vt:lpstr>What is the GFF?</vt:lpstr>
      <vt:lpstr>CSO GFF Resource and Engagement Hub</vt:lpstr>
      <vt:lpstr>GFF Civil Society Survey Summary Findings     </vt:lpstr>
      <vt:lpstr>Survey Objectives</vt:lpstr>
      <vt:lpstr>Introduction and Methodology</vt:lpstr>
      <vt:lpstr>PowerPoint Presentation</vt:lpstr>
      <vt:lpstr>Nature of Organizations</vt:lpstr>
      <vt:lpstr>Organizations’ Main Activities</vt:lpstr>
      <vt:lpstr>PowerPoint Presentation</vt:lpstr>
      <vt:lpstr>Engagement of CS Organizations in the GFF Process</vt:lpstr>
      <vt:lpstr>PowerPoint Presentation</vt:lpstr>
      <vt:lpstr>Organizational Knowledge of Health Financing</vt:lpstr>
      <vt:lpstr>PowerPoint Presentation</vt:lpstr>
      <vt:lpstr>Skills Needed to be Strengthened</vt:lpstr>
      <vt:lpstr>PowerPoint Presentation</vt:lpstr>
      <vt:lpstr>PowerPoint Presentation</vt:lpstr>
      <vt:lpstr>PowerPoint Presentation</vt:lpstr>
      <vt:lpstr>PowerPoint Presentation</vt:lpstr>
      <vt:lpstr>PowerPoint Presentation</vt:lpstr>
      <vt:lpstr>PowerPoint Presentation</vt:lpstr>
      <vt:lpstr>Conclusion and Next Steps</vt:lpstr>
      <vt:lpstr>QUESTIONS?     </vt:lpstr>
      <vt:lpstr>  Contact us: gffhub@pai.org   RFPs: https://pai.org/special-projects/global-financing-facility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Maty Dia</dc:creator>
  <cp:keywords/>
  <dc:description/>
  <cp:lastModifiedBy>Chelsea Mertz</cp:lastModifiedBy>
  <cp:revision>174</cp:revision>
  <dcterms:created xsi:type="dcterms:W3CDTF">2019-04-03T20:35:07Z</dcterms:created>
  <dcterms:modified xsi:type="dcterms:W3CDTF">2019-05-29T16:14:59Z</dcterms:modified>
  <cp:category/>
</cp:coreProperties>
</file>