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2" r:id="rId1"/>
  </p:sldMasterIdLst>
  <p:notesMasterIdLst>
    <p:notesMasterId r:id="rId18"/>
  </p:notesMasterIdLst>
  <p:sldIdLst>
    <p:sldId id="256" r:id="rId2"/>
    <p:sldId id="367" r:id="rId3"/>
    <p:sldId id="271" r:id="rId4"/>
    <p:sldId id="272" r:id="rId5"/>
    <p:sldId id="257" r:id="rId6"/>
    <p:sldId id="277" r:id="rId7"/>
    <p:sldId id="358" r:id="rId8"/>
    <p:sldId id="377" r:id="rId9"/>
    <p:sldId id="369" r:id="rId10"/>
    <p:sldId id="370" r:id="rId11"/>
    <p:sldId id="371" r:id="rId12"/>
    <p:sldId id="372" r:id="rId13"/>
    <p:sldId id="378" r:id="rId14"/>
    <p:sldId id="376" r:id="rId15"/>
    <p:sldId id="374" r:id="rId16"/>
    <p:sldId id="36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0" userDrawn="1">
          <p15:clr>
            <a:srgbClr val="A4A3A4"/>
          </p15:clr>
        </p15:guide>
        <p15:guide id="2" pos="49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FBD3"/>
    <a:srgbClr val="DCEACB"/>
    <a:srgbClr val="D9F9F7"/>
    <a:srgbClr val="B1E3FF"/>
    <a:srgbClr val="0094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93" autoAdjust="0"/>
    <p:restoredTop sz="74396" autoAdjust="0"/>
  </p:normalViewPr>
  <p:slideViewPr>
    <p:cSldViewPr snapToGrid="0" snapToObjects="1">
      <p:cViewPr varScale="1">
        <p:scale>
          <a:sx n="45" d="100"/>
          <a:sy n="45" d="100"/>
        </p:scale>
        <p:origin x="2256" y="176"/>
      </p:cViewPr>
      <p:guideLst>
        <p:guide orient="horz" pos="480"/>
        <p:guide pos="49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F53967-D3E3-7347-91A5-A0FEE3281BA6}" type="doc">
      <dgm:prSet loTypeId="urn:microsoft.com/office/officeart/2005/8/layout/venn1" loCatId="" qsTypeId="urn:microsoft.com/office/officeart/2005/8/quickstyle/simple3" qsCatId="simple" csTypeId="urn:microsoft.com/office/officeart/2005/8/colors/colorful5" csCatId="colorful" phldr="1"/>
      <dgm:spPr/>
    </dgm:pt>
    <dgm:pt modelId="{D378564D-6EF1-D641-9756-EAAB61CE0595}">
      <dgm:prSet phldrT="[Text]"/>
      <dgm:spPr/>
      <dgm:t>
        <a:bodyPr/>
        <a:lstStyle/>
        <a:p>
          <a:r>
            <a:rPr lang="en-US" dirty="0"/>
            <a:t>Inclusiveness</a:t>
          </a:r>
        </a:p>
      </dgm:t>
    </dgm:pt>
    <dgm:pt modelId="{86F57B62-CCE2-7449-A8E0-D4C92B69F08B}" type="parTrans" cxnId="{C300D258-88F5-384D-9718-0F898186D380}">
      <dgm:prSet/>
      <dgm:spPr/>
      <dgm:t>
        <a:bodyPr/>
        <a:lstStyle/>
        <a:p>
          <a:endParaRPr lang="en-US"/>
        </a:p>
      </dgm:t>
    </dgm:pt>
    <dgm:pt modelId="{C5276529-30A2-BD49-B9F0-3EF26D3BC07D}" type="sibTrans" cxnId="{C300D258-88F5-384D-9718-0F898186D380}">
      <dgm:prSet/>
      <dgm:spPr/>
      <dgm:t>
        <a:bodyPr/>
        <a:lstStyle/>
        <a:p>
          <a:endParaRPr lang="en-US"/>
        </a:p>
      </dgm:t>
    </dgm:pt>
    <dgm:pt modelId="{197BD379-E23C-0E45-BDA9-4768700D72AB}">
      <dgm:prSet phldrT="[Text]"/>
      <dgm:spPr>
        <a:solidFill>
          <a:schemeClr val="accent1">
            <a:alpha val="50000"/>
          </a:schemeClr>
        </a:solidFill>
      </dgm:spPr>
      <dgm:t>
        <a:bodyPr/>
        <a:lstStyle/>
        <a:p>
          <a:r>
            <a:rPr lang="en-US" dirty="0"/>
            <a:t>Transparency</a:t>
          </a:r>
        </a:p>
      </dgm:t>
    </dgm:pt>
    <dgm:pt modelId="{CBC812A0-434F-4E42-83DE-40BC25A4F188}" type="parTrans" cxnId="{3F7D7373-8ED4-F545-9E6E-6D64CF2F6C1D}">
      <dgm:prSet/>
      <dgm:spPr/>
      <dgm:t>
        <a:bodyPr/>
        <a:lstStyle/>
        <a:p>
          <a:endParaRPr lang="en-US"/>
        </a:p>
      </dgm:t>
    </dgm:pt>
    <dgm:pt modelId="{3FF17E38-6D46-0345-972B-787BF19980BA}" type="sibTrans" cxnId="{3F7D7373-8ED4-F545-9E6E-6D64CF2F6C1D}">
      <dgm:prSet/>
      <dgm:spPr/>
      <dgm:t>
        <a:bodyPr/>
        <a:lstStyle/>
        <a:p>
          <a:endParaRPr lang="en-US"/>
        </a:p>
      </dgm:t>
    </dgm:pt>
    <dgm:pt modelId="{0778759E-EFA6-294C-8180-D7E1469E0420}">
      <dgm:prSet phldrT="[Text]"/>
      <dgm:spPr/>
      <dgm:t>
        <a:bodyPr/>
        <a:lstStyle/>
        <a:p>
          <a:r>
            <a:rPr lang="en-US" dirty="0"/>
            <a:t>Accountability</a:t>
          </a:r>
        </a:p>
      </dgm:t>
    </dgm:pt>
    <dgm:pt modelId="{F071C83B-DD74-8D47-A44D-FCFE907C0A04}" type="parTrans" cxnId="{F03D582D-C755-DD41-9762-EB3A0B2B6AF2}">
      <dgm:prSet/>
      <dgm:spPr/>
      <dgm:t>
        <a:bodyPr/>
        <a:lstStyle/>
        <a:p>
          <a:endParaRPr lang="en-US"/>
        </a:p>
      </dgm:t>
    </dgm:pt>
    <dgm:pt modelId="{9F6C90E8-E094-A146-BACB-BB2B29E7DD04}" type="sibTrans" cxnId="{F03D582D-C755-DD41-9762-EB3A0B2B6AF2}">
      <dgm:prSet/>
      <dgm:spPr/>
      <dgm:t>
        <a:bodyPr/>
        <a:lstStyle/>
        <a:p>
          <a:endParaRPr lang="en-US"/>
        </a:p>
      </dgm:t>
    </dgm:pt>
    <dgm:pt modelId="{024B3B37-0E4B-D34E-886E-AB67545BB1E2}" type="pres">
      <dgm:prSet presAssocID="{F3F53967-D3E3-7347-91A5-A0FEE3281BA6}" presName="compositeShape" presStyleCnt="0">
        <dgm:presLayoutVars>
          <dgm:chMax val="7"/>
          <dgm:dir/>
          <dgm:resizeHandles val="exact"/>
        </dgm:presLayoutVars>
      </dgm:prSet>
      <dgm:spPr/>
    </dgm:pt>
    <dgm:pt modelId="{CB74CD50-1805-CC49-9C33-C8B2AFECADEC}" type="pres">
      <dgm:prSet presAssocID="{D378564D-6EF1-D641-9756-EAAB61CE0595}" presName="circ1" presStyleLbl="vennNode1" presStyleIdx="0" presStyleCnt="3"/>
      <dgm:spPr/>
    </dgm:pt>
    <dgm:pt modelId="{6D5DBC1E-68D2-5E4E-8CD1-8F07B29F0295}" type="pres">
      <dgm:prSet presAssocID="{D378564D-6EF1-D641-9756-EAAB61CE0595}" presName="circ1Tx" presStyleLbl="revTx" presStyleIdx="0" presStyleCnt="0">
        <dgm:presLayoutVars>
          <dgm:chMax val="0"/>
          <dgm:chPref val="0"/>
          <dgm:bulletEnabled val="1"/>
        </dgm:presLayoutVars>
      </dgm:prSet>
      <dgm:spPr/>
    </dgm:pt>
    <dgm:pt modelId="{2163EFBB-0D93-8741-8814-1F43DD28AD36}" type="pres">
      <dgm:prSet presAssocID="{197BD379-E23C-0E45-BDA9-4768700D72AB}" presName="circ2" presStyleLbl="vennNode1" presStyleIdx="1" presStyleCnt="3"/>
      <dgm:spPr/>
    </dgm:pt>
    <dgm:pt modelId="{C7BA2C35-6472-744A-BAAC-1F62FF842B8A}" type="pres">
      <dgm:prSet presAssocID="{197BD379-E23C-0E45-BDA9-4768700D72AB}" presName="circ2Tx" presStyleLbl="revTx" presStyleIdx="0" presStyleCnt="0">
        <dgm:presLayoutVars>
          <dgm:chMax val="0"/>
          <dgm:chPref val="0"/>
          <dgm:bulletEnabled val="1"/>
        </dgm:presLayoutVars>
      </dgm:prSet>
      <dgm:spPr/>
    </dgm:pt>
    <dgm:pt modelId="{75581F66-E357-A444-9BAD-C8EC8A201494}" type="pres">
      <dgm:prSet presAssocID="{0778759E-EFA6-294C-8180-D7E1469E0420}" presName="circ3" presStyleLbl="vennNode1" presStyleIdx="2" presStyleCnt="3"/>
      <dgm:spPr/>
    </dgm:pt>
    <dgm:pt modelId="{E4BE8F99-7367-FA4B-8B23-E30AC32C296C}" type="pres">
      <dgm:prSet presAssocID="{0778759E-EFA6-294C-8180-D7E1469E0420}" presName="circ3Tx" presStyleLbl="revTx" presStyleIdx="0" presStyleCnt="0">
        <dgm:presLayoutVars>
          <dgm:chMax val="0"/>
          <dgm:chPref val="0"/>
          <dgm:bulletEnabled val="1"/>
        </dgm:presLayoutVars>
      </dgm:prSet>
      <dgm:spPr/>
    </dgm:pt>
  </dgm:ptLst>
  <dgm:cxnLst>
    <dgm:cxn modelId="{F03D582D-C755-DD41-9762-EB3A0B2B6AF2}" srcId="{F3F53967-D3E3-7347-91A5-A0FEE3281BA6}" destId="{0778759E-EFA6-294C-8180-D7E1469E0420}" srcOrd="2" destOrd="0" parTransId="{F071C83B-DD74-8D47-A44D-FCFE907C0A04}" sibTransId="{9F6C90E8-E094-A146-BACB-BB2B29E7DD04}"/>
    <dgm:cxn modelId="{D818453D-03F5-674B-BC51-8679AB73C4E5}" type="presOf" srcId="{F3F53967-D3E3-7347-91A5-A0FEE3281BA6}" destId="{024B3B37-0E4B-D34E-886E-AB67545BB1E2}" srcOrd="0" destOrd="0" presId="urn:microsoft.com/office/officeart/2005/8/layout/venn1"/>
    <dgm:cxn modelId="{C300D258-88F5-384D-9718-0F898186D380}" srcId="{F3F53967-D3E3-7347-91A5-A0FEE3281BA6}" destId="{D378564D-6EF1-D641-9756-EAAB61CE0595}" srcOrd="0" destOrd="0" parTransId="{86F57B62-CCE2-7449-A8E0-D4C92B69F08B}" sibTransId="{C5276529-30A2-BD49-B9F0-3EF26D3BC07D}"/>
    <dgm:cxn modelId="{2FEDB770-109C-9D43-8F6C-DAF9186BE124}" type="presOf" srcId="{0778759E-EFA6-294C-8180-D7E1469E0420}" destId="{75581F66-E357-A444-9BAD-C8EC8A201494}" srcOrd="0" destOrd="0" presId="urn:microsoft.com/office/officeart/2005/8/layout/venn1"/>
    <dgm:cxn modelId="{3F7D7373-8ED4-F545-9E6E-6D64CF2F6C1D}" srcId="{F3F53967-D3E3-7347-91A5-A0FEE3281BA6}" destId="{197BD379-E23C-0E45-BDA9-4768700D72AB}" srcOrd="1" destOrd="0" parTransId="{CBC812A0-434F-4E42-83DE-40BC25A4F188}" sibTransId="{3FF17E38-6D46-0345-972B-787BF19980BA}"/>
    <dgm:cxn modelId="{693CB78F-0AA2-3E49-8FD3-E27DAA197B09}" type="presOf" srcId="{0778759E-EFA6-294C-8180-D7E1469E0420}" destId="{E4BE8F99-7367-FA4B-8B23-E30AC32C296C}" srcOrd="1" destOrd="0" presId="urn:microsoft.com/office/officeart/2005/8/layout/venn1"/>
    <dgm:cxn modelId="{CE49C69C-D40D-7C4E-AA8E-2B090CBEAE22}" type="presOf" srcId="{D378564D-6EF1-D641-9756-EAAB61CE0595}" destId="{CB74CD50-1805-CC49-9C33-C8B2AFECADEC}" srcOrd="0" destOrd="0" presId="urn:microsoft.com/office/officeart/2005/8/layout/venn1"/>
    <dgm:cxn modelId="{34CA90AD-C2C9-D64E-AEDB-F0FCA434B3CE}" type="presOf" srcId="{197BD379-E23C-0E45-BDA9-4768700D72AB}" destId="{2163EFBB-0D93-8741-8814-1F43DD28AD36}" srcOrd="0" destOrd="0" presId="urn:microsoft.com/office/officeart/2005/8/layout/venn1"/>
    <dgm:cxn modelId="{5F82C8BC-2DD2-EB4C-BFA4-6F3D0828CBAA}" type="presOf" srcId="{D378564D-6EF1-D641-9756-EAAB61CE0595}" destId="{6D5DBC1E-68D2-5E4E-8CD1-8F07B29F0295}" srcOrd="1" destOrd="0" presId="urn:microsoft.com/office/officeart/2005/8/layout/venn1"/>
    <dgm:cxn modelId="{64DDBFFC-E7DA-304B-805D-0466DB7C4705}" type="presOf" srcId="{197BD379-E23C-0E45-BDA9-4768700D72AB}" destId="{C7BA2C35-6472-744A-BAAC-1F62FF842B8A}" srcOrd="1" destOrd="0" presId="urn:microsoft.com/office/officeart/2005/8/layout/venn1"/>
    <dgm:cxn modelId="{9B9D10D6-72B7-154E-9E31-7F1060A882F5}" type="presParOf" srcId="{024B3B37-0E4B-D34E-886E-AB67545BB1E2}" destId="{CB74CD50-1805-CC49-9C33-C8B2AFECADEC}" srcOrd="0" destOrd="0" presId="urn:microsoft.com/office/officeart/2005/8/layout/venn1"/>
    <dgm:cxn modelId="{5483F336-FDD3-D44D-85D0-14F042EDC039}" type="presParOf" srcId="{024B3B37-0E4B-D34E-886E-AB67545BB1E2}" destId="{6D5DBC1E-68D2-5E4E-8CD1-8F07B29F0295}" srcOrd="1" destOrd="0" presId="urn:microsoft.com/office/officeart/2005/8/layout/venn1"/>
    <dgm:cxn modelId="{4A55846E-CFC1-1F47-BED3-66A9E4746362}" type="presParOf" srcId="{024B3B37-0E4B-D34E-886E-AB67545BB1E2}" destId="{2163EFBB-0D93-8741-8814-1F43DD28AD36}" srcOrd="2" destOrd="0" presId="urn:microsoft.com/office/officeart/2005/8/layout/venn1"/>
    <dgm:cxn modelId="{C29F5203-BD31-EA49-8922-83C4A26FD3D1}" type="presParOf" srcId="{024B3B37-0E4B-D34E-886E-AB67545BB1E2}" destId="{C7BA2C35-6472-744A-BAAC-1F62FF842B8A}" srcOrd="3" destOrd="0" presId="urn:microsoft.com/office/officeart/2005/8/layout/venn1"/>
    <dgm:cxn modelId="{612B9BDB-6417-2D4D-89FA-0B1EB7EC3CE5}" type="presParOf" srcId="{024B3B37-0E4B-D34E-886E-AB67545BB1E2}" destId="{75581F66-E357-A444-9BAD-C8EC8A201494}" srcOrd="4" destOrd="0" presId="urn:microsoft.com/office/officeart/2005/8/layout/venn1"/>
    <dgm:cxn modelId="{70CEBAD2-DF0B-A34C-BD91-D2797CBB0ACB}" type="presParOf" srcId="{024B3B37-0E4B-D34E-886E-AB67545BB1E2}" destId="{E4BE8F99-7367-FA4B-8B23-E30AC32C296C}"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4CD50-1805-CC49-9C33-C8B2AFECADEC}">
      <dsp:nvSpPr>
        <dsp:cNvPr id="0" name=""/>
        <dsp:cNvSpPr/>
      </dsp:nvSpPr>
      <dsp:spPr>
        <a:xfrm>
          <a:off x="1707573" y="65664"/>
          <a:ext cx="3151909" cy="3151909"/>
        </a:xfrm>
        <a:prstGeom prst="ellipse">
          <a:avLst/>
        </a:prstGeom>
        <a:solidFill>
          <a:schemeClr val="accent5">
            <a:alpha val="5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t>Inclusiveness</a:t>
          </a:r>
        </a:p>
      </dsp:txBody>
      <dsp:txXfrm>
        <a:off x="2127827" y="617249"/>
        <a:ext cx="2311400" cy="1418359"/>
      </dsp:txXfrm>
    </dsp:sp>
    <dsp:sp modelId="{2163EFBB-0D93-8741-8814-1F43DD28AD36}">
      <dsp:nvSpPr>
        <dsp:cNvPr id="0" name=""/>
        <dsp:cNvSpPr/>
      </dsp:nvSpPr>
      <dsp:spPr>
        <a:xfrm>
          <a:off x="2844887" y="2035608"/>
          <a:ext cx="3151909" cy="3151909"/>
        </a:xfrm>
        <a:prstGeom prst="ellipse">
          <a:avLst/>
        </a:prstGeom>
        <a:solidFill>
          <a:schemeClr val="accent1">
            <a:alpha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t>Transparency</a:t>
          </a:r>
        </a:p>
      </dsp:txBody>
      <dsp:txXfrm>
        <a:off x="3808846" y="2849851"/>
        <a:ext cx="1891145" cy="1733550"/>
      </dsp:txXfrm>
    </dsp:sp>
    <dsp:sp modelId="{75581F66-E357-A444-9BAD-C8EC8A201494}">
      <dsp:nvSpPr>
        <dsp:cNvPr id="0" name=""/>
        <dsp:cNvSpPr/>
      </dsp:nvSpPr>
      <dsp:spPr>
        <a:xfrm>
          <a:off x="570258" y="2035608"/>
          <a:ext cx="3151909" cy="3151909"/>
        </a:xfrm>
        <a:prstGeom prst="ellipse">
          <a:avLst/>
        </a:prstGeom>
        <a:solidFill>
          <a:schemeClr val="accent5">
            <a:alpha val="50000"/>
            <a:hueOff val="305643"/>
            <a:satOff val="61137"/>
            <a:lumOff val="14118"/>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t>Accountability</a:t>
          </a:r>
        </a:p>
      </dsp:txBody>
      <dsp:txXfrm>
        <a:off x="867063" y="2849851"/>
        <a:ext cx="1891145" cy="173355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58036C-61AE-6A45-8220-4730476F0C30}" type="datetimeFigureOut">
              <a:rPr lang="en-US" smtClean="0"/>
              <a:t>7/25/18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822021-2485-7340-A9CF-FA0C6B9CD3E0}" type="slidenum">
              <a:rPr lang="en-US" smtClean="0"/>
              <a:t>‹#›</a:t>
            </a:fld>
            <a:endParaRPr lang="en-US" dirty="0"/>
          </a:p>
        </p:txBody>
      </p:sp>
    </p:spTree>
    <p:extLst>
      <p:ext uri="{BB962C8B-B14F-4D97-AF65-F5344CB8AC3E}">
        <p14:creationId xmlns:p14="http://schemas.microsoft.com/office/powerpoint/2010/main" val="30968311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mailto:susannah.hurd@ghvisions.co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822021-2485-7340-A9CF-FA0C6B9CD3E0}" type="slidenum">
              <a:rPr lang="en-US" smtClean="0"/>
              <a:t>1</a:t>
            </a:fld>
            <a:endParaRPr lang="en-US" dirty="0"/>
          </a:p>
        </p:txBody>
      </p:sp>
    </p:spTree>
    <p:extLst>
      <p:ext uri="{BB962C8B-B14F-4D97-AF65-F5344CB8AC3E}">
        <p14:creationId xmlns:p14="http://schemas.microsoft.com/office/powerpoint/2010/main" val="788690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key resource for civil society to understand:</a:t>
            </a:r>
          </a:p>
          <a:p>
            <a:pPr marL="171450" indent="-171450">
              <a:buFont typeface="Arial" charset="0"/>
              <a:buChar char="•"/>
            </a:pPr>
            <a:r>
              <a:rPr lang="en-US" dirty="0"/>
              <a:t>How the GFF works</a:t>
            </a:r>
          </a:p>
          <a:p>
            <a:pPr marL="171450" indent="-171450">
              <a:buFont typeface="Arial" charset="0"/>
              <a:buChar char="•"/>
            </a:pPr>
            <a:r>
              <a:rPr lang="en-US" dirty="0"/>
              <a:t>The</a:t>
            </a:r>
            <a:r>
              <a:rPr lang="en-US" baseline="0" dirty="0"/>
              <a:t> governance structures of the GFF at the global and country levels</a:t>
            </a:r>
          </a:p>
          <a:p>
            <a:pPr marL="171450" indent="-171450">
              <a:buFont typeface="Arial" charset="0"/>
              <a:buChar char="•"/>
            </a:pPr>
            <a:r>
              <a:rPr lang="en-US" baseline="0" dirty="0"/>
              <a:t>Opportunities for CSOs to engage in the GFF</a:t>
            </a:r>
          </a:p>
          <a:p>
            <a:pPr marL="171450" indent="-171450">
              <a:buFont typeface="Arial" charset="0"/>
              <a:buChar char="•"/>
            </a:pPr>
            <a:r>
              <a:rPr lang="en-US" baseline="0" dirty="0"/>
              <a:t>Key support structures in place for civil society, including the CSO Coordinating Group </a:t>
            </a:r>
            <a:r>
              <a:rPr lang="mr-IN" baseline="0" dirty="0"/>
              <a:t>–</a:t>
            </a:r>
            <a:r>
              <a:rPr lang="en-US" baseline="0" dirty="0"/>
              <a:t> which any and all civil society organizations are welcome to join</a:t>
            </a:r>
          </a:p>
          <a:p>
            <a:pPr marL="171450" indent="-171450">
              <a:buFont typeface="Arial" charset="0"/>
              <a:buChar char="•"/>
            </a:pPr>
            <a:endParaRPr lang="en-US" baseline="0" dirty="0"/>
          </a:p>
          <a:p>
            <a:pPr marL="0" indent="0">
              <a:buFont typeface="Arial" charset="0"/>
              <a:buNone/>
            </a:pPr>
            <a:r>
              <a:rPr lang="en-US" baseline="0" dirty="0"/>
              <a:t>Available in English, French, </a:t>
            </a:r>
            <a:r>
              <a:rPr lang="en-US" baseline="0"/>
              <a:t>and Portuguese</a:t>
            </a:r>
            <a:endParaRPr lang="en-US" baseline="0" dirty="0"/>
          </a:p>
        </p:txBody>
      </p:sp>
      <p:sp>
        <p:nvSpPr>
          <p:cNvPr id="4" name="Slide Number Placeholder 3"/>
          <p:cNvSpPr>
            <a:spLocks noGrp="1"/>
          </p:cNvSpPr>
          <p:nvPr>
            <p:ph type="sldNum" sz="quarter" idx="10"/>
          </p:nvPr>
        </p:nvSpPr>
        <p:spPr/>
        <p:txBody>
          <a:bodyPr/>
          <a:lstStyle/>
          <a:p>
            <a:fld id="{20822021-2485-7340-A9CF-FA0C6B9CD3E0}" type="slidenum">
              <a:rPr lang="en-US" smtClean="0"/>
              <a:t>11</a:t>
            </a:fld>
            <a:endParaRPr lang="en-US" dirty="0"/>
          </a:p>
        </p:txBody>
      </p:sp>
    </p:spTree>
    <p:extLst>
      <p:ext uri="{BB962C8B-B14F-4D97-AF65-F5344CB8AC3E}">
        <p14:creationId xmlns:p14="http://schemas.microsoft.com/office/powerpoint/2010/main" val="1561726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822021-2485-7340-A9CF-FA0C6B9CD3E0}" type="slidenum">
              <a:rPr lang="en-US" smtClean="0"/>
              <a:t>12</a:t>
            </a:fld>
            <a:endParaRPr lang="en-US" dirty="0"/>
          </a:p>
        </p:txBody>
      </p:sp>
    </p:spTree>
    <p:extLst>
      <p:ext uri="{BB962C8B-B14F-4D97-AF65-F5344CB8AC3E}">
        <p14:creationId xmlns:p14="http://schemas.microsoft.com/office/powerpoint/2010/main" val="1988951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Members of GFF CSCG working groups: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Representatives of organizations or individuals leading or focused on issues related to the working group focus area (accountability, capacity building/country engagement, health financing).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Must be able to commit to attending regular calls, at a cadence determined by the working group (no less than one 1-hour call per month, and no more than two 1-hour calls per month).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Must be able to contribute additional time for drafting and editing documents, case studies, tools, and other written resources; and/or providing direct 1:1 outreach to CSOs in GFF countries. An estimated commitment of 3-5 hours per month.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Must be comfortable and proficient communicating in English.*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addition, each working group will consist of:</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At least one, preferably more, youth representatives and/or representatives of youth organizations.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 more than two representatives per organization; if an organization has two representatives on a working group, one should be a “global” representative, and one should be a “country” representative.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 more than 3 CSOs from the same GFF country. If more than 3 representatives from a country express interest in being part of a working group, the decision will default to the primary GFF CSO coalition in that country to select or nominate 3 working group participants through a transparent process.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CSCG members interested in joining a working group should submit a short statement of interest and commitment (1-2 paragraphs) to the CSCG Coordinator (</a:t>
            </a:r>
            <a:r>
              <a:rPr lang="en-US" sz="1200" u="sng" kern="1200" dirty="0">
                <a:solidFill>
                  <a:schemeClr val="tx1"/>
                </a:solidFill>
                <a:effectLst/>
                <a:latin typeface="+mn-lt"/>
                <a:ea typeface="+mn-ea"/>
                <a:cs typeface="+mn-cs"/>
                <a:hlinkClick r:id="rId3"/>
              </a:rPr>
              <a:t>susannah.hurd@ghvisions.com</a:t>
            </a:r>
            <a:r>
              <a:rPr lang="en-US" sz="1200" kern="1200" dirty="0">
                <a:solidFill>
                  <a:schemeClr val="tx1"/>
                </a:solidFill>
                <a:effectLst/>
                <a:latin typeface="+mn-lt"/>
                <a:ea typeface="+mn-ea"/>
                <a:cs typeface="+mn-cs"/>
              </a:rPr>
              <a:t>), to be reviewed and approved by the Steering Committee and the chair(s) of the designated working group. </a:t>
            </a:r>
          </a:p>
          <a:p>
            <a:endParaRPr lang="en-US" dirty="0"/>
          </a:p>
        </p:txBody>
      </p:sp>
      <p:sp>
        <p:nvSpPr>
          <p:cNvPr id="4" name="Slide Number Placeholder 3"/>
          <p:cNvSpPr>
            <a:spLocks noGrp="1"/>
          </p:cNvSpPr>
          <p:nvPr>
            <p:ph type="sldNum" sz="quarter" idx="10"/>
          </p:nvPr>
        </p:nvSpPr>
        <p:spPr/>
        <p:txBody>
          <a:bodyPr/>
          <a:lstStyle/>
          <a:p>
            <a:fld id="{20822021-2485-7340-A9CF-FA0C6B9CD3E0}" type="slidenum">
              <a:rPr lang="en-US" smtClean="0"/>
              <a:t>13</a:t>
            </a:fld>
            <a:endParaRPr lang="en-US" dirty="0"/>
          </a:p>
        </p:txBody>
      </p:sp>
    </p:spTree>
    <p:extLst>
      <p:ext uri="{BB962C8B-B14F-4D97-AF65-F5344CB8AC3E}">
        <p14:creationId xmlns:p14="http://schemas.microsoft.com/office/powerpoint/2010/main" val="3883179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Calibri" charset="0"/>
                <a:ea typeface="Calibri" charset="0"/>
                <a:cs typeface="Calibri" charset="0"/>
              </a:rPr>
              <a:t>The Steering Committee is responsible for developing advocacy objectives and strategies, soliciting feedback with the wider membership, fundraising, initiating meetings, and leading engagement with the GFF Secretariat.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latin typeface="Calibri" charset="0"/>
              <a:ea typeface="Calibri" charset="0"/>
              <a:cs typeface="Calibri"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Calibri" charset="0"/>
                <a:ea typeface="Calibri" charset="0"/>
                <a:cs typeface="Calibri" charset="0"/>
              </a:rPr>
              <a:t>The members include:</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dirty="0">
                <a:latin typeface="Calibri" charset="0"/>
                <a:ea typeface="Calibri" charset="0"/>
                <a:cs typeface="Calibri" charset="0"/>
              </a:rPr>
              <a:t>5 country CSO representatives selected</a:t>
            </a:r>
            <a:r>
              <a:rPr lang="en-US" sz="1200" baseline="0" dirty="0">
                <a:latin typeface="Calibri" charset="0"/>
                <a:ea typeface="Calibri" charset="0"/>
                <a:cs typeface="Calibri" charset="0"/>
              </a:rPr>
              <a:t> annually, with p</a:t>
            </a:r>
            <a:r>
              <a:rPr lang="en-US" sz="1200" kern="1200" dirty="0">
                <a:solidFill>
                  <a:schemeClr val="tx1"/>
                </a:solidFill>
                <a:effectLst/>
                <a:latin typeface="+mn-lt"/>
                <a:ea typeface="+mn-ea"/>
                <a:cs typeface="+mn-cs"/>
              </a:rPr>
              <a:t>articular emphasis will be given to individuals who sit on the GFF Country Platform</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CS</a:t>
            </a:r>
            <a:r>
              <a:rPr lang="en-US" sz="1200" kern="1200" baseline="0" dirty="0">
                <a:solidFill>
                  <a:schemeClr val="tx1"/>
                </a:solidFill>
                <a:effectLst/>
                <a:latin typeface="+mn-lt"/>
                <a:ea typeface="+mn-ea"/>
                <a:cs typeface="+mn-cs"/>
              </a:rPr>
              <a:t> representatives and alternates to the IG, as well as previous CS representatives to the IG</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kern="1200" baseline="0" dirty="0">
                <a:solidFill>
                  <a:schemeClr val="tx1"/>
                </a:solidFill>
                <a:effectLst/>
                <a:latin typeface="+mn-lt"/>
                <a:ea typeface="+mn-ea"/>
                <a:cs typeface="+mn-cs"/>
              </a:rPr>
              <a:t>A focal point from the PMNCH Secretariat</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kern="1200" baseline="0" dirty="0">
                <a:solidFill>
                  <a:schemeClr val="tx1"/>
                </a:solidFill>
                <a:effectLst/>
                <a:latin typeface="+mn-lt"/>
                <a:ea typeface="+mn-ea"/>
                <a:cs typeface="+mn-cs"/>
              </a:rPr>
              <a:t>A designated representative from PMNCH’s CS constituency</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kern="1200" baseline="0" dirty="0">
                <a:solidFill>
                  <a:schemeClr val="tx1"/>
                </a:solidFill>
                <a:effectLst/>
                <a:latin typeface="+mn-lt"/>
                <a:ea typeface="+mn-ea"/>
                <a:cs typeface="+mn-cs"/>
              </a:rPr>
              <a:t>1-2 support people</a:t>
            </a:r>
          </a:p>
        </p:txBody>
      </p:sp>
      <p:sp>
        <p:nvSpPr>
          <p:cNvPr id="4" name="Slide Number Placeholder 3"/>
          <p:cNvSpPr>
            <a:spLocks noGrp="1"/>
          </p:cNvSpPr>
          <p:nvPr>
            <p:ph type="sldNum" sz="quarter" idx="10"/>
          </p:nvPr>
        </p:nvSpPr>
        <p:spPr/>
        <p:txBody>
          <a:bodyPr/>
          <a:lstStyle/>
          <a:p>
            <a:fld id="{20822021-2485-7340-A9CF-FA0C6B9CD3E0}" type="slidenum">
              <a:rPr lang="en-US" smtClean="0"/>
              <a:t>15</a:t>
            </a:fld>
            <a:endParaRPr lang="en-US" dirty="0"/>
          </a:p>
        </p:txBody>
      </p:sp>
    </p:spTree>
    <p:extLst>
      <p:ext uri="{BB962C8B-B14F-4D97-AF65-F5344CB8AC3E}">
        <p14:creationId xmlns:p14="http://schemas.microsoft.com/office/powerpoint/2010/main" val="284707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fr-FR" sz="2200" i="0" baseline="0" dirty="0">
                <a:solidFill>
                  <a:srgbClr val="0070C0"/>
                </a:solidFill>
                <a:latin typeface="+mn-lt"/>
              </a:rPr>
              <a:t>The CSO Country Partner </a:t>
            </a:r>
            <a:r>
              <a:rPr lang="fr-FR" sz="2200" i="0" baseline="0" dirty="0" err="1">
                <a:solidFill>
                  <a:srgbClr val="0070C0"/>
                </a:solidFill>
                <a:latin typeface="+mn-lt"/>
              </a:rPr>
              <a:t>mapping</a:t>
            </a:r>
            <a:endParaRPr lang="fr-FR" sz="2200" i="0" baseline="0" dirty="0">
              <a:solidFill>
                <a:srgbClr val="0070C0"/>
              </a:solidFill>
              <a:latin typeface="+mn-lt"/>
            </a:endParaRPr>
          </a:p>
          <a:p>
            <a:pPr marL="342900" marR="0" lvl="1" indent="-342900" algn="l" defTabSz="457200" rtl="0" eaLnBrk="1" fontAlgn="auto" latinLnBrk="0" hangingPunct="1">
              <a:lnSpc>
                <a:spcPct val="100000"/>
              </a:lnSpc>
              <a:spcBef>
                <a:spcPts val="0"/>
              </a:spcBef>
              <a:spcAft>
                <a:spcPts val="0"/>
              </a:spcAft>
              <a:buClrTx/>
              <a:buSzTx/>
              <a:buFont typeface="Arial" charset="0"/>
              <a:buChar char="•"/>
              <a:tabLst/>
              <a:defRPr/>
            </a:pPr>
            <a:r>
              <a:rPr lang="fr-FR" sz="1200" b="0" i="0" kern="1200" dirty="0">
                <a:solidFill>
                  <a:schemeClr val="tx1"/>
                </a:solidFill>
                <a:effectLst/>
                <a:latin typeface="+mn-lt"/>
                <a:ea typeface="+mn-ea"/>
                <a:cs typeface="+mn-cs"/>
              </a:rPr>
              <a:t>The </a:t>
            </a:r>
            <a:r>
              <a:rPr lang="fr-FR" sz="1200" b="0" i="0" kern="1200" dirty="0" err="1">
                <a:solidFill>
                  <a:schemeClr val="tx1"/>
                </a:solidFill>
                <a:effectLst/>
                <a:latin typeface="+mn-lt"/>
                <a:ea typeface="+mn-ea"/>
                <a:cs typeface="+mn-cs"/>
              </a:rPr>
              <a:t>mapping</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provides</a:t>
            </a:r>
            <a:r>
              <a:rPr lang="fr-FR" sz="1200" b="0" i="0" kern="1200" dirty="0">
                <a:solidFill>
                  <a:schemeClr val="tx1"/>
                </a:solidFill>
                <a:effectLst/>
                <a:latin typeface="+mn-lt"/>
                <a:ea typeface="+mn-ea"/>
                <a:cs typeface="+mn-cs"/>
              </a:rPr>
              <a:t> a </a:t>
            </a:r>
            <a:r>
              <a:rPr lang="fr-FR" sz="1200" b="0" i="0" kern="1200" dirty="0" err="1">
                <a:solidFill>
                  <a:schemeClr val="tx1"/>
                </a:solidFill>
                <a:effectLst/>
                <a:latin typeface="+mn-lt"/>
                <a:ea typeface="+mn-ea"/>
                <a:cs typeface="+mn-cs"/>
              </a:rPr>
              <a:t>snapshot</a:t>
            </a:r>
            <a:r>
              <a:rPr lang="fr-FR" sz="1200" b="0" i="0" kern="1200" dirty="0">
                <a:solidFill>
                  <a:schemeClr val="tx1"/>
                </a:solidFill>
                <a:effectLst/>
                <a:latin typeface="+mn-lt"/>
                <a:ea typeface="+mn-ea"/>
                <a:cs typeface="+mn-cs"/>
              </a:rPr>
              <a:t> of </a:t>
            </a:r>
            <a:r>
              <a:rPr lang="fr-FR" sz="1200" b="0" i="0" kern="1200" dirty="0" err="1">
                <a:solidFill>
                  <a:schemeClr val="tx1"/>
                </a:solidFill>
                <a:effectLst/>
                <a:latin typeface="+mn-lt"/>
                <a:ea typeface="+mn-ea"/>
                <a:cs typeface="+mn-cs"/>
              </a:rPr>
              <a:t>what</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is</a:t>
            </a:r>
            <a:r>
              <a:rPr lang="fr-FR" sz="1200" b="0" i="0" kern="1200" dirty="0">
                <a:solidFill>
                  <a:schemeClr val="tx1"/>
                </a:solidFill>
                <a:effectLst/>
                <a:latin typeface="+mn-lt"/>
                <a:ea typeface="+mn-ea"/>
                <a:cs typeface="+mn-cs"/>
              </a:rPr>
              <a:t> happening in </a:t>
            </a:r>
            <a:r>
              <a:rPr lang="fr-FR" sz="1200" b="0" i="0" kern="1200" dirty="0" err="1">
                <a:solidFill>
                  <a:schemeClr val="tx1"/>
                </a:solidFill>
                <a:effectLst/>
                <a:latin typeface="+mn-lt"/>
                <a:ea typeface="+mn-ea"/>
                <a:cs typeface="+mn-cs"/>
              </a:rPr>
              <a:t>each</a:t>
            </a:r>
            <a:r>
              <a:rPr lang="fr-FR" sz="1200" b="0" i="0" kern="1200" dirty="0">
                <a:solidFill>
                  <a:schemeClr val="tx1"/>
                </a:solidFill>
                <a:effectLst/>
                <a:latin typeface="+mn-lt"/>
                <a:ea typeface="+mn-ea"/>
                <a:cs typeface="+mn-cs"/>
              </a:rPr>
              <a:t> GFF country </a:t>
            </a:r>
            <a:r>
              <a:rPr lang="fr-FR" sz="1200" b="0" i="0" kern="1200" dirty="0" err="1">
                <a:solidFill>
                  <a:schemeClr val="tx1"/>
                </a:solidFill>
                <a:effectLst/>
                <a:latin typeface="+mn-lt"/>
                <a:ea typeface="+mn-ea"/>
                <a:cs typeface="+mn-cs"/>
              </a:rPr>
              <a:t>with</a:t>
            </a:r>
            <a:r>
              <a:rPr lang="fr-FR" sz="1200" b="0" i="0" kern="1200" dirty="0">
                <a:solidFill>
                  <a:schemeClr val="tx1"/>
                </a:solidFill>
                <a:effectLst/>
                <a:latin typeface="+mn-lt"/>
                <a:ea typeface="+mn-ea"/>
                <a:cs typeface="+mn-cs"/>
              </a:rPr>
              <a:t> respect to CSO engagement, CSO </a:t>
            </a:r>
            <a:r>
              <a:rPr lang="fr-FR" sz="1200" b="0" i="0" kern="1200" dirty="0" err="1">
                <a:solidFill>
                  <a:schemeClr val="tx1"/>
                </a:solidFill>
                <a:effectLst/>
                <a:latin typeface="+mn-lt"/>
                <a:ea typeface="+mn-ea"/>
                <a:cs typeface="+mn-cs"/>
              </a:rPr>
              <a:t>roles</a:t>
            </a:r>
            <a:r>
              <a:rPr lang="fr-FR" sz="1200" b="0" i="0" kern="1200" dirty="0">
                <a:solidFill>
                  <a:schemeClr val="tx1"/>
                </a:solidFill>
                <a:effectLst/>
                <a:latin typeface="+mn-lt"/>
                <a:ea typeface="+mn-ea"/>
                <a:cs typeface="+mn-cs"/>
              </a:rPr>
              <a:t> in support of GFF goals and country Investment Cases, and CSO </a:t>
            </a:r>
            <a:r>
              <a:rPr lang="fr-FR" sz="1200" b="0" i="0" kern="1200" dirty="0" err="1">
                <a:solidFill>
                  <a:schemeClr val="tx1"/>
                </a:solidFill>
                <a:effectLst/>
                <a:latin typeface="+mn-lt"/>
                <a:ea typeface="+mn-ea"/>
                <a:cs typeface="+mn-cs"/>
              </a:rPr>
              <a:t>needs</a:t>
            </a:r>
            <a:r>
              <a:rPr lang="fr-FR" sz="1200" b="0" i="0" kern="1200" dirty="0">
                <a:solidFill>
                  <a:schemeClr val="tx1"/>
                </a:solidFill>
                <a:effectLst/>
                <a:latin typeface="+mn-lt"/>
                <a:ea typeface="+mn-ea"/>
                <a:cs typeface="+mn-cs"/>
              </a:rPr>
              <a:t>. </a:t>
            </a:r>
          </a:p>
          <a:p>
            <a:pPr marL="342900" marR="0" lvl="1" indent="-342900" algn="l" defTabSz="457200" rtl="0" eaLnBrk="1" fontAlgn="auto" latinLnBrk="0" hangingPunct="1">
              <a:lnSpc>
                <a:spcPct val="100000"/>
              </a:lnSpc>
              <a:spcBef>
                <a:spcPts val="0"/>
              </a:spcBef>
              <a:spcAft>
                <a:spcPts val="0"/>
              </a:spcAft>
              <a:buClrTx/>
              <a:buSzTx/>
              <a:buFont typeface="Arial" charset="0"/>
              <a:buChar char="•"/>
              <a:tabLst/>
              <a:defRPr/>
            </a:pPr>
            <a:r>
              <a:rPr lang="fr-FR" sz="1200" b="0" i="0" kern="1200" dirty="0">
                <a:solidFill>
                  <a:schemeClr val="tx1"/>
                </a:solidFill>
                <a:effectLst/>
                <a:latin typeface="+mn-lt"/>
                <a:ea typeface="+mn-ea"/>
                <a:cs typeface="+mn-cs"/>
              </a:rPr>
              <a:t>It </a:t>
            </a:r>
            <a:r>
              <a:rPr lang="fr-FR" sz="1200" b="0" i="0" kern="1200" dirty="0" err="1">
                <a:solidFill>
                  <a:schemeClr val="tx1"/>
                </a:solidFill>
                <a:effectLst/>
                <a:latin typeface="+mn-lt"/>
                <a:ea typeface="+mn-ea"/>
                <a:cs typeface="+mn-cs"/>
              </a:rPr>
              <a:t>also</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highlights</a:t>
            </a:r>
            <a:r>
              <a:rPr lang="fr-FR" sz="1200" b="0" i="0" kern="1200" dirty="0">
                <a:solidFill>
                  <a:schemeClr val="tx1"/>
                </a:solidFill>
                <a:effectLst/>
                <a:latin typeface="+mn-lt"/>
                <a:ea typeface="+mn-ea"/>
                <a:cs typeface="+mn-cs"/>
              </a:rPr>
              <a:t> key </a:t>
            </a:r>
            <a:r>
              <a:rPr lang="fr-FR" sz="1200" b="0" i="0" kern="1200" dirty="0" err="1">
                <a:solidFill>
                  <a:schemeClr val="tx1"/>
                </a:solidFill>
                <a:effectLst/>
                <a:latin typeface="+mn-lt"/>
                <a:ea typeface="+mn-ea"/>
                <a:cs typeface="+mn-cs"/>
              </a:rPr>
              <a:t>CSOs</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that</a:t>
            </a:r>
            <a:r>
              <a:rPr lang="fr-FR" sz="1200" b="0" i="0" kern="1200" dirty="0">
                <a:solidFill>
                  <a:schemeClr val="tx1"/>
                </a:solidFill>
                <a:effectLst/>
                <a:latin typeface="+mn-lt"/>
                <a:ea typeface="+mn-ea"/>
                <a:cs typeface="+mn-cs"/>
              </a:rPr>
              <a:t> have been </a:t>
            </a:r>
            <a:r>
              <a:rPr lang="fr-FR" sz="1200" b="0" i="0" kern="1200" dirty="0" err="1">
                <a:solidFill>
                  <a:schemeClr val="tx1"/>
                </a:solidFill>
                <a:effectLst/>
                <a:latin typeface="+mn-lt"/>
                <a:ea typeface="+mn-ea"/>
                <a:cs typeface="+mn-cs"/>
              </a:rPr>
              <a:t>engaged</a:t>
            </a:r>
            <a:r>
              <a:rPr lang="fr-FR" sz="1200" b="0" i="0" kern="1200" dirty="0">
                <a:solidFill>
                  <a:schemeClr val="tx1"/>
                </a:solidFill>
                <a:effectLst/>
                <a:latin typeface="+mn-lt"/>
                <a:ea typeface="+mn-ea"/>
                <a:cs typeface="+mn-cs"/>
              </a:rPr>
              <a:t> in the GFF </a:t>
            </a:r>
            <a:r>
              <a:rPr lang="fr-FR" sz="1200" b="0" i="0" kern="1200" dirty="0" err="1">
                <a:solidFill>
                  <a:schemeClr val="tx1"/>
                </a:solidFill>
                <a:effectLst/>
                <a:latin typeface="+mn-lt"/>
                <a:ea typeface="+mn-ea"/>
                <a:cs typeface="+mn-cs"/>
              </a:rPr>
              <a:t>process</a:t>
            </a:r>
            <a:r>
              <a:rPr lang="fr-FR" sz="1200" b="0" i="0" kern="1200" dirty="0">
                <a:solidFill>
                  <a:schemeClr val="tx1"/>
                </a:solidFill>
                <a:effectLst/>
                <a:latin typeface="+mn-lt"/>
                <a:ea typeface="+mn-ea"/>
                <a:cs typeface="+mn-cs"/>
              </a:rPr>
              <a:t> to-date in </a:t>
            </a:r>
            <a:r>
              <a:rPr lang="fr-FR" sz="1200" b="0" i="0" kern="1200" dirty="0" err="1">
                <a:solidFill>
                  <a:schemeClr val="tx1"/>
                </a:solidFill>
                <a:effectLst/>
                <a:latin typeface="+mn-lt"/>
                <a:ea typeface="+mn-ea"/>
                <a:cs typeface="+mn-cs"/>
              </a:rPr>
              <a:t>each</a:t>
            </a:r>
            <a:r>
              <a:rPr lang="fr-FR" sz="1200" b="0" i="0" kern="1200" dirty="0">
                <a:solidFill>
                  <a:schemeClr val="tx1"/>
                </a:solidFill>
                <a:effectLst/>
                <a:latin typeface="+mn-lt"/>
                <a:ea typeface="+mn-ea"/>
                <a:cs typeface="+mn-cs"/>
              </a:rPr>
              <a:t> GFF country.</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This </a:t>
            </a:r>
            <a:r>
              <a:rPr lang="fr-FR" sz="1200" b="0" i="0" kern="1200" dirty="0" err="1">
                <a:solidFill>
                  <a:schemeClr val="tx1"/>
                </a:solidFill>
                <a:effectLst/>
                <a:latin typeface="+mn-lt"/>
                <a:ea typeface="+mn-ea"/>
                <a:cs typeface="+mn-cs"/>
              </a:rPr>
              <a:t>is</a:t>
            </a:r>
            <a:r>
              <a:rPr lang="fr-FR" sz="1200" b="0" i="0" kern="1200" dirty="0">
                <a:solidFill>
                  <a:schemeClr val="tx1"/>
                </a:solidFill>
                <a:effectLst/>
                <a:latin typeface="+mn-lt"/>
                <a:ea typeface="+mn-ea"/>
                <a:cs typeface="+mn-cs"/>
              </a:rPr>
              <a:t> a living document</a:t>
            </a:r>
            <a:r>
              <a:rPr lang="fr-FR" sz="1200" b="0" i="0" kern="1200" baseline="0" dirty="0">
                <a:solidFill>
                  <a:schemeClr val="tx1"/>
                </a:solidFill>
                <a:effectLst/>
                <a:latin typeface="+mn-lt"/>
                <a:ea typeface="+mn-ea"/>
                <a:cs typeface="+mn-cs"/>
              </a:rPr>
              <a:t> and </a:t>
            </a:r>
            <a:r>
              <a:rPr lang="fr-FR" sz="1200" b="1" i="0" kern="1200" dirty="0" err="1">
                <a:solidFill>
                  <a:schemeClr val="tx1"/>
                </a:solidFill>
                <a:effectLst/>
                <a:latin typeface="+mn-lt"/>
                <a:ea typeface="+mn-ea"/>
                <a:cs typeface="+mn-cs"/>
              </a:rPr>
              <a:t>we</a:t>
            </a:r>
            <a:r>
              <a:rPr lang="fr-FR" sz="1200" b="1" i="0" kern="1200" dirty="0">
                <a:solidFill>
                  <a:schemeClr val="tx1"/>
                </a:solidFill>
                <a:effectLst/>
                <a:latin typeface="+mn-lt"/>
                <a:ea typeface="+mn-ea"/>
                <a:cs typeface="+mn-cs"/>
              </a:rPr>
              <a:t> </a:t>
            </a:r>
            <a:r>
              <a:rPr lang="fr-FR" sz="1200" b="1" i="0" kern="1200" dirty="0" err="1">
                <a:solidFill>
                  <a:schemeClr val="tx1"/>
                </a:solidFill>
                <a:effectLst/>
                <a:latin typeface="+mn-lt"/>
                <a:ea typeface="+mn-ea"/>
                <a:cs typeface="+mn-cs"/>
              </a:rPr>
              <a:t>need</a:t>
            </a:r>
            <a:r>
              <a:rPr lang="fr-FR" sz="1200" b="1" i="0" kern="1200" dirty="0">
                <a:solidFill>
                  <a:schemeClr val="tx1"/>
                </a:solidFill>
                <a:effectLst/>
                <a:latin typeface="+mn-lt"/>
                <a:ea typeface="+mn-ea"/>
                <a:cs typeface="+mn-cs"/>
              </a:rPr>
              <a:t> </a:t>
            </a:r>
            <a:r>
              <a:rPr lang="fr-FR" sz="1200" b="1" i="0" kern="1200" dirty="0" err="1">
                <a:solidFill>
                  <a:schemeClr val="tx1"/>
                </a:solidFill>
                <a:effectLst/>
                <a:latin typeface="+mn-lt"/>
                <a:ea typeface="+mn-ea"/>
                <a:cs typeface="+mn-cs"/>
              </a:rPr>
              <a:t>your</a:t>
            </a:r>
            <a:r>
              <a:rPr lang="fr-FR" sz="1200" b="1" i="0" kern="1200" dirty="0">
                <a:solidFill>
                  <a:schemeClr val="tx1"/>
                </a:solidFill>
                <a:effectLst/>
                <a:latin typeface="+mn-lt"/>
                <a:ea typeface="+mn-ea"/>
                <a:cs typeface="+mn-cs"/>
              </a:rPr>
              <a:t> help</a:t>
            </a:r>
            <a:r>
              <a:rPr lang="fr-FR" sz="1200" b="1" i="0" kern="1200" baseline="0" dirty="0">
                <a:solidFill>
                  <a:schemeClr val="tx1"/>
                </a:solidFill>
                <a:effectLst/>
                <a:latin typeface="+mn-lt"/>
                <a:ea typeface="+mn-ea"/>
                <a:cs typeface="+mn-cs"/>
              </a:rPr>
              <a:t> </a:t>
            </a:r>
            <a:r>
              <a:rPr lang="fr-FR" sz="1200" b="0" i="0" kern="1200" baseline="0" dirty="0">
                <a:solidFill>
                  <a:schemeClr val="tx1"/>
                </a:solidFill>
                <a:effectLst/>
                <a:latin typeface="+mn-lt"/>
                <a:ea typeface="+mn-ea"/>
                <a:cs typeface="+mn-cs"/>
              </a:rPr>
              <a:t>to </a:t>
            </a:r>
            <a:r>
              <a:rPr lang="fr-FR" sz="1200" b="0" i="0" kern="1200" baseline="0" dirty="0" err="1">
                <a:solidFill>
                  <a:schemeClr val="tx1"/>
                </a:solidFill>
                <a:effectLst/>
                <a:latin typeface="+mn-lt"/>
                <a:ea typeface="+mn-ea"/>
                <a:cs typeface="+mn-cs"/>
              </a:rPr>
              <a:t>ensure</a:t>
            </a:r>
            <a:r>
              <a:rPr lang="fr-FR" sz="1200" b="0" i="0" kern="1200" baseline="0" dirty="0">
                <a:solidFill>
                  <a:schemeClr val="tx1"/>
                </a:solidFill>
                <a:effectLst/>
                <a:latin typeface="+mn-lt"/>
                <a:ea typeface="+mn-ea"/>
                <a:cs typeface="+mn-cs"/>
              </a:rPr>
              <a:t> </a:t>
            </a:r>
            <a:r>
              <a:rPr lang="fr-FR" sz="1200" b="0" i="0" kern="1200" baseline="0" dirty="0" err="1">
                <a:solidFill>
                  <a:schemeClr val="tx1"/>
                </a:solidFill>
                <a:effectLst/>
                <a:latin typeface="+mn-lt"/>
                <a:ea typeface="+mn-ea"/>
                <a:cs typeface="+mn-cs"/>
              </a:rPr>
              <a:t>that</a:t>
            </a:r>
            <a:r>
              <a:rPr lang="fr-FR" sz="1200" b="0" i="0" kern="1200" baseline="0" dirty="0">
                <a:solidFill>
                  <a:schemeClr val="tx1"/>
                </a:solidFill>
                <a:effectLst/>
                <a:latin typeface="+mn-lt"/>
                <a:ea typeface="+mn-ea"/>
                <a:cs typeface="+mn-cs"/>
              </a:rPr>
              <a:t> </a:t>
            </a:r>
            <a:r>
              <a:rPr lang="fr-FR" sz="1200" b="0" i="0" kern="1200" baseline="0" dirty="0" err="1">
                <a:solidFill>
                  <a:schemeClr val="tx1"/>
                </a:solidFill>
                <a:effectLst/>
                <a:latin typeface="+mn-lt"/>
                <a:ea typeface="+mn-ea"/>
                <a:cs typeface="+mn-cs"/>
              </a:rPr>
              <a:t>partners</a:t>
            </a:r>
            <a:r>
              <a:rPr lang="fr-FR" sz="1200" b="0" i="0" kern="1200" baseline="0" dirty="0">
                <a:solidFill>
                  <a:schemeClr val="tx1"/>
                </a:solidFill>
                <a:effectLst/>
                <a:latin typeface="+mn-lt"/>
                <a:ea typeface="+mn-ea"/>
                <a:cs typeface="+mn-cs"/>
              </a:rPr>
              <a:t> </a:t>
            </a:r>
            <a:r>
              <a:rPr lang="fr-FR" sz="1200" b="0" i="0" kern="1200" baseline="0" dirty="0" err="1">
                <a:solidFill>
                  <a:schemeClr val="tx1"/>
                </a:solidFill>
                <a:effectLst/>
                <a:latin typeface="+mn-lt"/>
                <a:ea typeface="+mn-ea"/>
                <a:cs typeface="+mn-cs"/>
              </a:rPr>
              <a:t>across</a:t>
            </a:r>
            <a:r>
              <a:rPr lang="fr-FR" sz="1200" b="0" i="0" kern="1200" baseline="0" dirty="0">
                <a:solidFill>
                  <a:schemeClr val="tx1"/>
                </a:solidFill>
                <a:effectLst/>
                <a:latin typeface="+mn-lt"/>
                <a:ea typeface="+mn-ea"/>
                <a:cs typeface="+mn-cs"/>
              </a:rPr>
              <a:t> countries, and at the </a:t>
            </a:r>
            <a:r>
              <a:rPr lang="fr-FR" sz="1200" b="0" i="0" kern="1200" baseline="0" dirty="0" err="1">
                <a:solidFill>
                  <a:schemeClr val="tx1"/>
                </a:solidFill>
                <a:effectLst/>
                <a:latin typeface="+mn-lt"/>
                <a:ea typeface="+mn-ea"/>
                <a:cs typeface="+mn-cs"/>
              </a:rPr>
              <a:t>regional</a:t>
            </a:r>
            <a:r>
              <a:rPr lang="fr-FR" sz="1200" b="0" i="0" kern="1200" baseline="0" dirty="0">
                <a:solidFill>
                  <a:schemeClr val="tx1"/>
                </a:solidFill>
                <a:effectLst/>
                <a:latin typeface="+mn-lt"/>
                <a:ea typeface="+mn-ea"/>
                <a:cs typeface="+mn-cs"/>
              </a:rPr>
              <a:t> and global </a:t>
            </a:r>
            <a:r>
              <a:rPr lang="fr-FR" sz="1200" b="0" i="0" kern="1200" baseline="0" dirty="0" err="1">
                <a:solidFill>
                  <a:schemeClr val="tx1"/>
                </a:solidFill>
                <a:effectLst/>
                <a:latin typeface="+mn-lt"/>
                <a:ea typeface="+mn-ea"/>
                <a:cs typeface="+mn-cs"/>
              </a:rPr>
              <a:t>levels</a:t>
            </a:r>
            <a:r>
              <a:rPr lang="fr-FR" sz="1200" b="0" i="0" kern="1200" baseline="0" dirty="0">
                <a:solidFill>
                  <a:schemeClr val="tx1"/>
                </a:solidFill>
                <a:effectLst/>
                <a:latin typeface="+mn-lt"/>
                <a:ea typeface="+mn-ea"/>
                <a:cs typeface="+mn-cs"/>
              </a:rPr>
              <a:t> have an </a:t>
            </a:r>
            <a:r>
              <a:rPr lang="fr-FR" sz="1200" b="0" i="0" kern="1200" baseline="0" dirty="0" err="1">
                <a:solidFill>
                  <a:schemeClr val="tx1"/>
                </a:solidFill>
                <a:effectLst/>
                <a:latin typeface="+mn-lt"/>
                <a:ea typeface="+mn-ea"/>
                <a:cs typeface="+mn-cs"/>
              </a:rPr>
              <a:t>accurate</a:t>
            </a:r>
            <a:r>
              <a:rPr lang="fr-FR" sz="1200" b="0" i="0" kern="1200" baseline="0" dirty="0">
                <a:solidFill>
                  <a:schemeClr val="tx1"/>
                </a:solidFill>
                <a:effectLst/>
                <a:latin typeface="+mn-lt"/>
                <a:ea typeface="+mn-ea"/>
                <a:cs typeface="+mn-cs"/>
              </a:rPr>
              <a:t> </a:t>
            </a:r>
            <a:r>
              <a:rPr lang="fr-FR" sz="1200" b="0" i="0" kern="1200" baseline="0" dirty="0" err="1">
                <a:solidFill>
                  <a:schemeClr val="tx1"/>
                </a:solidFill>
                <a:effectLst/>
                <a:latin typeface="+mn-lt"/>
                <a:ea typeface="+mn-ea"/>
                <a:cs typeface="+mn-cs"/>
              </a:rPr>
              <a:t>picture</a:t>
            </a:r>
            <a:r>
              <a:rPr lang="fr-FR" sz="1200" b="0" i="0" kern="1200" baseline="0" dirty="0">
                <a:solidFill>
                  <a:schemeClr val="tx1"/>
                </a:solidFill>
                <a:effectLst/>
                <a:latin typeface="+mn-lt"/>
                <a:ea typeface="+mn-ea"/>
                <a:cs typeface="+mn-cs"/>
              </a:rPr>
              <a:t> of </a:t>
            </a:r>
            <a:r>
              <a:rPr lang="fr-FR" sz="1200" b="0" i="0" kern="1200" dirty="0">
                <a:solidFill>
                  <a:schemeClr val="tx1"/>
                </a:solidFill>
                <a:effectLst/>
                <a:latin typeface="+mn-lt"/>
                <a:ea typeface="+mn-ea"/>
                <a:cs typeface="+mn-cs"/>
              </a:rPr>
              <a:t>key </a:t>
            </a:r>
            <a:r>
              <a:rPr lang="fr-FR" sz="1200" b="0" i="0" kern="1200" dirty="0" err="1">
                <a:solidFill>
                  <a:schemeClr val="tx1"/>
                </a:solidFill>
                <a:effectLst/>
                <a:latin typeface="+mn-lt"/>
                <a:ea typeface="+mn-ea"/>
                <a:cs typeface="+mn-cs"/>
              </a:rPr>
              <a:t>processes</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results</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roles</a:t>
            </a:r>
            <a:r>
              <a:rPr lang="fr-FR" sz="1200" b="0" i="0" kern="1200" dirty="0">
                <a:solidFill>
                  <a:schemeClr val="tx1"/>
                </a:solidFill>
                <a:effectLst/>
                <a:latin typeface="+mn-lt"/>
                <a:ea typeface="+mn-ea"/>
                <a:cs typeface="+mn-cs"/>
              </a:rPr>
              <a:t>, or </a:t>
            </a:r>
            <a:r>
              <a:rPr lang="fr-FR" sz="1200" b="0" i="0" kern="1200" dirty="0" err="1">
                <a:solidFill>
                  <a:schemeClr val="tx1"/>
                </a:solidFill>
                <a:effectLst/>
                <a:latin typeface="+mn-lt"/>
                <a:ea typeface="+mn-ea"/>
                <a:cs typeface="+mn-cs"/>
              </a:rPr>
              <a:t>needs</a:t>
            </a:r>
            <a:r>
              <a:rPr lang="fr-FR" sz="1200" b="0" i="0" kern="1200" dirty="0">
                <a:solidFill>
                  <a:schemeClr val="tx1"/>
                </a:solidFill>
                <a:effectLst/>
                <a:latin typeface="+mn-lt"/>
                <a:ea typeface="+mn-ea"/>
                <a:cs typeface="+mn-cs"/>
              </a:rPr>
              <a:t> of civil society, </a:t>
            </a:r>
            <a:r>
              <a:rPr lang="fr-FR" sz="1200" b="0" i="0" kern="1200" dirty="0" err="1">
                <a:solidFill>
                  <a:schemeClr val="tx1"/>
                </a:solidFill>
                <a:effectLst/>
                <a:latin typeface="+mn-lt"/>
                <a:ea typeface="+mn-ea"/>
                <a:cs typeface="+mn-cs"/>
              </a:rPr>
              <a:t>related</a:t>
            </a:r>
            <a:r>
              <a:rPr lang="fr-FR" sz="1200" b="0" i="0" kern="1200" dirty="0">
                <a:solidFill>
                  <a:schemeClr val="tx1"/>
                </a:solidFill>
                <a:effectLst/>
                <a:latin typeface="+mn-lt"/>
                <a:ea typeface="+mn-ea"/>
                <a:cs typeface="+mn-cs"/>
              </a:rPr>
              <a:t> to the GFF; and about </a:t>
            </a:r>
            <a:r>
              <a:rPr lang="fr-FR" sz="1200" b="0" i="0" kern="1200" dirty="0" err="1">
                <a:solidFill>
                  <a:schemeClr val="tx1"/>
                </a:solidFill>
                <a:effectLst/>
                <a:latin typeface="+mn-lt"/>
                <a:ea typeface="+mn-ea"/>
                <a:cs typeface="+mn-cs"/>
              </a:rPr>
              <a:t>alignment</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with</a:t>
            </a:r>
            <a:r>
              <a:rPr lang="fr-FR" sz="1200" b="0" i="0" kern="1200" dirty="0">
                <a:solidFill>
                  <a:schemeClr val="tx1"/>
                </a:solidFill>
                <a:effectLst/>
                <a:latin typeface="+mn-lt"/>
                <a:ea typeface="+mn-ea"/>
                <a:cs typeface="+mn-cs"/>
              </a:rPr>
              <a:t> CSO efforts </a:t>
            </a:r>
            <a:r>
              <a:rPr lang="fr-FR" sz="1200" b="0" i="0" kern="1200" dirty="0" err="1">
                <a:solidFill>
                  <a:schemeClr val="tx1"/>
                </a:solidFill>
                <a:effectLst/>
                <a:latin typeface="+mn-lt"/>
                <a:ea typeface="+mn-ea"/>
                <a:cs typeface="+mn-cs"/>
              </a:rPr>
              <a:t>around</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other</a:t>
            </a:r>
            <a:r>
              <a:rPr lang="fr-FR" sz="1200" b="0" i="0" kern="1200" dirty="0">
                <a:solidFill>
                  <a:schemeClr val="tx1"/>
                </a:solidFill>
                <a:effectLst/>
                <a:latin typeface="+mn-lt"/>
                <a:ea typeface="+mn-ea"/>
                <a:cs typeface="+mn-cs"/>
              </a:rPr>
              <a:t> global </a:t>
            </a:r>
            <a:r>
              <a:rPr lang="fr-FR" sz="1200" b="0" i="0" kern="1200" dirty="0" err="1">
                <a:solidFill>
                  <a:schemeClr val="tx1"/>
                </a:solidFill>
                <a:effectLst/>
                <a:latin typeface="+mn-lt"/>
                <a:ea typeface="+mn-ea"/>
                <a:cs typeface="+mn-cs"/>
              </a:rPr>
              <a:t>health</a:t>
            </a:r>
            <a:r>
              <a:rPr lang="fr-FR" sz="1200" b="0" i="0" kern="1200" dirty="0">
                <a:solidFill>
                  <a:schemeClr val="tx1"/>
                </a:solidFill>
                <a:effectLst/>
                <a:latin typeface="+mn-lt"/>
                <a:ea typeface="+mn-ea"/>
                <a:cs typeface="+mn-cs"/>
              </a:rPr>
              <a:t> initiatives (</a:t>
            </a:r>
            <a:r>
              <a:rPr lang="fr-FR" sz="1200" b="0" i="0" kern="1200" dirty="0" err="1">
                <a:solidFill>
                  <a:schemeClr val="tx1"/>
                </a:solidFill>
                <a:effectLst/>
                <a:latin typeface="+mn-lt"/>
                <a:ea typeface="+mn-ea"/>
                <a:cs typeface="+mn-cs"/>
              </a:rPr>
              <a:t>e.g</a:t>
            </a:r>
            <a:r>
              <a:rPr lang="fr-FR" sz="1200" b="0" i="0" kern="1200" dirty="0">
                <a:solidFill>
                  <a:schemeClr val="tx1"/>
                </a:solidFill>
                <a:effectLst/>
                <a:latin typeface="+mn-lt"/>
                <a:ea typeface="+mn-ea"/>
                <a:cs typeface="+mn-cs"/>
              </a:rPr>
              <a:t>. UHC2030, SUN, </a:t>
            </a:r>
            <a:r>
              <a:rPr lang="fr-FR" sz="1200" b="0" i="0" kern="1200" dirty="0" err="1">
                <a:solidFill>
                  <a:schemeClr val="tx1"/>
                </a:solidFill>
                <a:effectLst/>
                <a:latin typeface="+mn-lt"/>
                <a:ea typeface="+mn-ea"/>
                <a:cs typeface="+mn-cs"/>
              </a:rPr>
              <a:t>Gavi</a:t>
            </a:r>
            <a:r>
              <a:rPr lang="fr-FR" sz="1200" b="0" i="0" kern="1200" dirty="0">
                <a:solidFill>
                  <a:schemeClr val="tx1"/>
                </a:solidFill>
                <a:effectLst/>
                <a:latin typeface="+mn-lt"/>
                <a:ea typeface="+mn-ea"/>
                <a:cs typeface="+mn-cs"/>
              </a:rPr>
              <a:t>, Global </a:t>
            </a:r>
            <a:r>
              <a:rPr lang="fr-FR" sz="1200" b="0" i="0" kern="1200" dirty="0" err="1">
                <a:solidFill>
                  <a:schemeClr val="tx1"/>
                </a:solidFill>
                <a:effectLst/>
                <a:latin typeface="+mn-lt"/>
                <a:ea typeface="+mn-ea"/>
                <a:cs typeface="+mn-cs"/>
              </a:rPr>
              <a:t>Fund</a:t>
            </a:r>
            <a:r>
              <a:rPr lang="fr-FR" sz="1200" b="0" i="0" kern="1200" dirty="0">
                <a:solidFill>
                  <a:schemeClr val="tx1"/>
                </a:solidFill>
                <a:effectLst/>
                <a:latin typeface="+mn-lt"/>
                <a:ea typeface="+mn-ea"/>
                <a:cs typeface="+mn-cs"/>
              </a:rPr>
              <a:t>).</a:t>
            </a:r>
          </a:p>
          <a:p>
            <a:endParaRPr lang="fr-FR" sz="1200" b="0" i="0" kern="1200" dirty="0">
              <a:solidFill>
                <a:schemeClr val="tx1"/>
              </a:solidFill>
              <a:effectLst/>
              <a:latin typeface="+mn-lt"/>
              <a:ea typeface="+mn-ea"/>
              <a:cs typeface="+mn-cs"/>
            </a:endParaRPr>
          </a:p>
          <a:p>
            <a:r>
              <a:rPr lang="fr-FR" sz="1200" b="0" i="0" kern="1200" dirty="0" err="1">
                <a:solidFill>
                  <a:schemeClr val="tx1"/>
                </a:solidFill>
                <a:effectLst/>
                <a:latin typeface="+mn-lt"/>
                <a:ea typeface="+mn-ea"/>
                <a:cs typeface="+mn-cs"/>
              </a:rPr>
              <a:t>We</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want</a:t>
            </a:r>
            <a:r>
              <a:rPr lang="fr-FR" sz="1200" b="0" i="0" kern="1200" dirty="0">
                <a:solidFill>
                  <a:schemeClr val="tx1"/>
                </a:solidFill>
                <a:effectLst/>
                <a:latin typeface="+mn-lt"/>
                <a:ea typeface="+mn-ea"/>
                <a:cs typeface="+mn-cs"/>
              </a:rPr>
              <a:t> to know </a:t>
            </a:r>
            <a:r>
              <a:rPr lang="fr-FR" sz="1200" b="0" i="0" kern="1200" dirty="0" err="1">
                <a:solidFill>
                  <a:schemeClr val="tx1"/>
                </a:solidFill>
                <a:effectLst/>
                <a:latin typeface="+mn-lt"/>
                <a:ea typeface="+mn-ea"/>
                <a:cs typeface="+mn-cs"/>
              </a:rPr>
              <a:t>what</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you</a:t>
            </a:r>
            <a:r>
              <a:rPr lang="fr-FR" sz="1200" b="0" i="0" kern="1200" dirty="0">
                <a:solidFill>
                  <a:schemeClr val="tx1"/>
                </a:solidFill>
                <a:effectLst/>
                <a:latin typeface="+mn-lt"/>
                <a:ea typeface="+mn-ea"/>
                <a:cs typeface="+mn-cs"/>
              </a:rPr>
              <a:t> and </a:t>
            </a:r>
            <a:r>
              <a:rPr lang="fr-FR" sz="1200" b="0" i="0" kern="1200" dirty="0" err="1">
                <a:solidFill>
                  <a:schemeClr val="tx1"/>
                </a:solidFill>
                <a:effectLst/>
                <a:latin typeface="+mn-lt"/>
                <a:ea typeface="+mn-ea"/>
                <a:cs typeface="+mn-cs"/>
              </a:rPr>
              <a:t>your</a:t>
            </a:r>
            <a:r>
              <a:rPr lang="fr-FR" sz="1200" b="0" i="0" kern="1200" dirty="0">
                <a:solidFill>
                  <a:schemeClr val="tx1"/>
                </a:solidFill>
                <a:effectLst/>
                <a:latin typeface="+mn-lt"/>
                <a:ea typeface="+mn-ea"/>
                <a:cs typeface="+mn-cs"/>
              </a:rPr>
              <a:t> CSO </a:t>
            </a:r>
            <a:r>
              <a:rPr lang="fr-FR" sz="1200" b="0" i="0" kern="1200" dirty="0" err="1">
                <a:solidFill>
                  <a:schemeClr val="tx1"/>
                </a:solidFill>
                <a:effectLst/>
                <a:latin typeface="+mn-lt"/>
                <a:ea typeface="+mn-ea"/>
                <a:cs typeface="+mn-cs"/>
              </a:rPr>
              <a:t>partners</a:t>
            </a:r>
            <a:r>
              <a:rPr lang="fr-FR" sz="1200" b="0" i="0" kern="1200" dirty="0">
                <a:solidFill>
                  <a:schemeClr val="tx1"/>
                </a:solidFill>
                <a:effectLst/>
                <a:latin typeface="+mn-lt"/>
                <a:ea typeface="+mn-ea"/>
                <a:cs typeface="+mn-cs"/>
              </a:rPr>
              <a:t> are </a:t>
            </a:r>
            <a:r>
              <a:rPr lang="fr-FR" sz="1200" b="0" i="0" kern="1200" dirty="0" err="1">
                <a:solidFill>
                  <a:schemeClr val="tx1"/>
                </a:solidFill>
                <a:effectLst/>
                <a:latin typeface="+mn-lt"/>
                <a:ea typeface="+mn-ea"/>
                <a:cs typeface="+mn-cs"/>
              </a:rPr>
              <a:t>doing</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related</a:t>
            </a:r>
            <a:r>
              <a:rPr lang="fr-FR" sz="1200" b="0" i="0" kern="1200" dirty="0">
                <a:solidFill>
                  <a:schemeClr val="tx1"/>
                </a:solidFill>
                <a:effectLst/>
                <a:latin typeface="+mn-lt"/>
                <a:ea typeface="+mn-ea"/>
                <a:cs typeface="+mn-cs"/>
              </a:rPr>
              <a:t> to the GFF in </a:t>
            </a:r>
            <a:r>
              <a:rPr lang="fr-FR" sz="1200" b="0" i="0" kern="1200" dirty="0" err="1">
                <a:solidFill>
                  <a:schemeClr val="tx1"/>
                </a:solidFill>
                <a:effectLst/>
                <a:latin typeface="+mn-lt"/>
                <a:ea typeface="+mn-ea"/>
                <a:cs typeface="+mn-cs"/>
              </a:rPr>
              <a:t>your</a:t>
            </a:r>
            <a:r>
              <a:rPr lang="fr-FR" sz="1200" b="0" i="0" kern="1200" dirty="0">
                <a:solidFill>
                  <a:schemeClr val="tx1"/>
                </a:solidFill>
                <a:effectLst/>
                <a:latin typeface="+mn-lt"/>
                <a:ea typeface="+mn-ea"/>
                <a:cs typeface="+mn-cs"/>
              </a:rPr>
              <a:t> country, </a:t>
            </a:r>
            <a:r>
              <a:rPr lang="fr-FR" sz="1200" b="0" i="0" kern="1200" dirty="0" err="1">
                <a:solidFill>
                  <a:schemeClr val="tx1"/>
                </a:solidFill>
                <a:effectLst/>
                <a:latin typeface="+mn-lt"/>
                <a:ea typeface="+mn-ea"/>
                <a:cs typeface="+mn-cs"/>
              </a:rPr>
              <a:t>so</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please</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keep</a:t>
            </a:r>
            <a:r>
              <a:rPr lang="fr-FR" sz="1200" b="0" i="0" kern="1200" dirty="0">
                <a:solidFill>
                  <a:schemeClr val="tx1"/>
                </a:solidFill>
                <a:effectLst/>
                <a:latin typeface="+mn-lt"/>
                <a:ea typeface="+mn-ea"/>
                <a:cs typeface="+mn-cs"/>
              </a:rPr>
              <a:t> us </a:t>
            </a:r>
            <a:r>
              <a:rPr lang="fr-FR" sz="1200" b="0" i="0" kern="1200" dirty="0" err="1">
                <a:solidFill>
                  <a:schemeClr val="tx1"/>
                </a:solidFill>
                <a:effectLst/>
                <a:latin typeface="+mn-lt"/>
                <a:ea typeface="+mn-ea"/>
                <a:cs typeface="+mn-cs"/>
              </a:rPr>
              <a:t>informed</a:t>
            </a:r>
            <a:r>
              <a:rPr lang="fr-FR" sz="1200" b="0" i="0" kern="1200" dirty="0">
                <a:solidFill>
                  <a:schemeClr val="tx1"/>
                </a:solidFill>
                <a:effectLst/>
                <a:latin typeface="+mn-lt"/>
                <a:ea typeface="+mn-ea"/>
                <a:cs typeface="+mn-cs"/>
              </a:rPr>
              <a:t> by email or </a:t>
            </a:r>
            <a:r>
              <a:rPr lang="fr-FR" sz="1200" b="0" i="0" kern="1200" dirty="0" err="1">
                <a:solidFill>
                  <a:schemeClr val="tx1"/>
                </a:solidFill>
                <a:effectLst/>
                <a:latin typeface="+mn-lt"/>
                <a:ea typeface="+mn-ea"/>
                <a:cs typeface="+mn-cs"/>
              </a:rPr>
              <a:t>reach</a:t>
            </a:r>
            <a:r>
              <a:rPr lang="fr-FR" sz="1200" b="0" i="0" kern="1200" dirty="0">
                <a:solidFill>
                  <a:schemeClr val="tx1"/>
                </a:solidFill>
                <a:effectLst/>
                <a:latin typeface="+mn-lt"/>
                <a:ea typeface="+mn-ea"/>
                <a:cs typeface="+mn-cs"/>
              </a:rPr>
              <a:t> out to me or one of the </a:t>
            </a:r>
            <a:r>
              <a:rPr lang="fr-FR" sz="1200" b="0" i="0" kern="1200" dirty="0" err="1">
                <a:solidFill>
                  <a:schemeClr val="tx1"/>
                </a:solidFill>
                <a:effectLst/>
                <a:latin typeface="+mn-lt"/>
                <a:ea typeface="+mn-ea"/>
                <a:cs typeface="+mn-cs"/>
              </a:rPr>
              <a:t>other</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Steering</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Committee</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Members</a:t>
            </a:r>
            <a:r>
              <a:rPr lang="fr-FR" sz="1200" b="0" i="0" kern="1200" dirty="0">
                <a:solidFill>
                  <a:schemeClr val="tx1"/>
                </a:solidFill>
                <a:effectLst/>
                <a:latin typeface="+mn-lt"/>
                <a:ea typeface="+mn-ea"/>
                <a:cs typeface="+mn-cs"/>
              </a:rPr>
              <a:t> to tell us. </a:t>
            </a:r>
          </a:p>
          <a:p>
            <a:pPr marL="342900" marR="0" lvl="1" indent="-342900" algn="l" defTabSz="457200" rtl="0" eaLnBrk="1" fontAlgn="auto" latinLnBrk="0" hangingPunct="1">
              <a:lnSpc>
                <a:spcPct val="100000"/>
              </a:lnSpc>
              <a:spcBef>
                <a:spcPts val="0"/>
              </a:spcBef>
              <a:spcAft>
                <a:spcPts val="0"/>
              </a:spcAft>
              <a:buClrTx/>
              <a:buSzTx/>
              <a:buFont typeface="Arial" charset="0"/>
              <a:buChar char="•"/>
              <a:tabLst/>
              <a:defRPr/>
            </a:pPr>
            <a:endParaRPr lang="fr-FR" sz="2200" i="0" dirty="0">
              <a:solidFill>
                <a:srgbClr val="0070C0"/>
              </a:solidFill>
              <a:latin typeface="+mn-lt"/>
            </a:endParaRPr>
          </a:p>
          <a:p>
            <a:endParaRPr lang="en-US" dirty="0"/>
          </a:p>
        </p:txBody>
      </p:sp>
      <p:sp>
        <p:nvSpPr>
          <p:cNvPr id="4" name="Slide Number Placeholder 3"/>
          <p:cNvSpPr>
            <a:spLocks noGrp="1"/>
          </p:cNvSpPr>
          <p:nvPr>
            <p:ph type="sldNum" sz="quarter" idx="10"/>
          </p:nvPr>
        </p:nvSpPr>
        <p:spPr/>
        <p:txBody>
          <a:bodyPr/>
          <a:lstStyle/>
          <a:p>
            <a:fld id="{20822021-2485-7340-A9CF-FA0C6B9CD3E0}" type="slidenum">
              <a:rPr lang="en-US" smtClean="0"/>
              <a:t>16</a:t>
            </a:fld>
            <a:endParaRPr lang="en-US" dirty="0"/>
          </a:p>
        </p:txBody>
      </p:sp>
    </p:spTree>
    <p:extLst>
      <p:ext uri="{BB962C8B-B14F-4D97-AF65-F5344CB8AC3E}">
        <p14:creationId xmlns:p14="http://schemas.microsoft.com/office/powerpoint/2010/main" val="716162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a:t>
            </a:r>
            <a:r>
              <a:rPr lang="en-US" baseline="0" dirty="0"/>
              <a:t> all important tools for civil society, and also tools that other GFF partners should use </a:t>
            </a:r>
            <a:r>
              <a:rPr lang="mr-IN" baseline="0" dirty="0"/>
              <a:t>–</a:t>
            </a:r>
            <a:r>
              <a:rPr lang="en-US" baseline="0" dirty="0"/>
              <a:t> i.e. the Guidance Note, which is for all the partners on the country platform, and the CSES, which includes roles and </a:t>
            </a:r>
            <a:r>
              <a:rPr lang="en-US" baseline="0" dirty="0" err="1"/>
              <a:t>responsbilities</a:t>
            </a:r>
            <a:r>
              <a:rPr lang="en-US" baseline="0" dirty="0"/>
              <a:t> for country governments, global actors etc. </a:t>
            </a:r>
            <a:endParaRPr lang="en-US" dirty="0"/>
          </a:p>
        </p:txBody>
      </p:sp>
      <p:sp>
        <p:nvSpPr>
          <p:cNvPr id="4" name="Slide Number Placeholder 3"/>
          <p:cNvSpPr>
            <a:spLocks noGrp="1"/>
          </p:cNvSpPr>
          <p:nvPr>
            <p:ph type="sldNum" sz="quarter" idx="10"/>
          </p:nvPr>
        </p:nvSpPr>
        <p:spPr/>
        <p:txBody>
          <a:bodyPr/>
          <a:lstStyle/>
          <a:p>
            <a:fld id="{20822021-2485-7340-A9CF-FA0C6B9CD3E0}" type="slidenum">
              <a:rPr lang="en-US" smtClean="0"/>
              <a:t>2</a:t>
            </a:fld>
            <a:endParaRPr lang="en-US" dirty="0"/>
          </a:p>
        </p:txBody>
      </p:sp>
    </p:spTree>
    <p:extLst>
      <p:ext uri="{BB962C8B-B14F-4D97-AF65-F5344CB8AC3E}">
        <p14:creationId xmlns:p14="http://schemas.microsoft.com/office/powerpoint/2010/main" val="1961682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civil society</a:t>
            </a:r>
            <a:r>
              <a:rPr lang="en-US" baseline="0" dirty="0"/>
              <a:t> engagement strategy was developed through a broad consultative process</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b="1" dirty="0">
                <a:solidFill>
                  <a:srgbClr val="0070C0"/>
                </a:solidFill>
              </a:rPr>
              <a:t>Gathering input from nearly 250 partners from 28 countries</a:t>
            </a:r>
            <a:r>
              <a:rPr lang="en-US" b="1" baseline="0" dirty="0">
                <a:solidFill>
                  <a:srgbClr val="0070C0"/>
                </a:solidFill>
              </a:rPr>
              <a:t> from Nov 2016 to March 2017</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solidFill>
                <a:srgbClr val="0070C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0070C0"/>
                </a:solidFill>
              </a:rPr>
              <a:t>GOAL: </a:t>
            </a:r>
            <a:r>
              <a:rPr lang="en-US" dirty="0">
                <a:solidFill>
                  <a:schemeClr val="tx1">
                    <a:lumMod val="65000"/>
                    <a:lumOff val="35000"/>
                  </a:schemeClr>
                </a:solidFill>
              </a:rPr>
              <a:t>Civil society is meaningfully engaged in the GFF, from sub-national to national to global levels, such </a:t>
            </a:r>
            <a:r>
              <a:rPr lang="en-US" dirty="0">
                <a:solidFill>
                  <a:srgbClr val="FF0000"/>
                </a:solidFill>
              </a:rPr>
              <a:t>that the full breadth of their skills and expertise can contribute to determining and achieving mutual goals and targets, including those laid out by the GFF and GFF countries, the Global Strategy for Women’s, Children’s and Adolescents’ Health, and the Sustainable Development Goals.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solidFill>
                <a:srgbClr val="0070C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0070C0"/>
                </a:solidFill>
              </a:rPr>
              <a:t>OBJECTIVE: </a:t>
            </a:r>
            <a:r>
              <a:rPr lang="en-US" dirty="0">
                <a:solidFill>
                  <a:schemeClr val="tx1">
                    <a:lumMod val="65000"/>
                    <a:lumOff val="35000"/>
                  </a:schemeClr>
                </a:solidFill>
              </a:rPr>
              <a:t>GFF stakeholders will agree and act upon a clear set of roles and responsibilities for enhancing civil society engagement in the GFF, that contribute to improved GFF systems and processes at all levels, with particular focus on countries, including development, implementation, and accountability for GFF country investment cases and health financing strategies.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solidFill>
                <a:schemeClr val="tx1">
                  <a:lumMod val="65000"/>
                  <a:lumOff val="35000"/>
                </a:schemeClr>
              </a:solidFill>
            </a:endParaRPr>
          </a:p>
          <a:p>
            <a:pPr marL="0" indent="0">
              <a:buFont typeface="Arial" charset="0"/>
              <a:buNone/>
            </a:pPr>
            <a:r>
              <a:rPr lang="en-US" b="1" dirty="0">
                <a:solidFill>
                  <a:srgbClr val="0070C0"/>
                </a:solidFill>
              </a:rPr>
              <a:t>CROSS-CUTTING PRINCIPLES</a:t>
            </a:r>
          </a:p>
          <a:p>
            <a:pPr marL="171450" indent="-171450">
              <a:buFont typeface="Arial" charset="0"/>
              <a:buChar char="•"/>
            </a:pPr>
            <a:r>
              <a:rPr lang="en-US" b="1" dirty="0">
                <a:solidFill>
                  <a:srgbClr val="0070C0"/>
                </a:solidFill>
              </a:rPr>
              <a:t>Results: </a:t>
            </a:r>
            <a:r>
              <a:rPr lang="en-US" dirty="0"/>
              <a:t>Maintain focus on the achievement of measurable results in support of GFF and country goals. </a:t>
            </a:r>
          </a:p>
          <a:p>
            <a:pPr marL="628650" lvl="1" indent="-171450">
              <a:buFont typeface="Arial" charset="0"/>
              <a:buChar char="•"/>
            </a:pPr>
            <a:r>
              <a:rPr lang="en-US" dirty="0"/>
              <a:t>Though the CSES and Implementation Plan are process-focused, these processes and structures are proposed as critical building blocks to ensure the CSOs are set up to be successful in achieving results.  </a:t>
            </a:r>
          </a:p>
          <a:p>
            <a:pPr marL="171450" indent="-171450">
              <a:buFont typeface="Arial" charset="0"/>
              <a:buChar char="•"/>
            </a:pPr>
            <a:r>
              <a:rPr lang="en-US" b="1" dirty="0">
                <a:solidFill>
                  <a:srgbClr val="0070C0"/>
                </a:solidFill>
              </a:rPr>
              <a:t>Country context specificity leadership: </a:t>
            </a:r>
            <a:r>
              <a:rPr lang="en-US" dirty="0"/>
              <a:t>Ensure that CSOs in GFF countries develop context-specific action plans to guide their work in support of country investment cases.</a:t>
            </a:r>
            <a:r>
              <a:rPr lang="en-US" baseline="0" dirty="0"/>
              <a:t> </a:t>
            </a:r>
          </a:p>
          <a:p>
            <a:pPr marL="628650" lvl="1" indent="-171450">
              <a:buFont typeface="Arial" charset="0"/>
              <a:buChar char="•"/>
            </a:pPr>
            <a:r>
              <a:rPr lang="en-US" baseline="0" dirty="0"/>
              <a:t>The </a:t>
            </a:r>
            <a:r>
              <a:rPr lang="en-US" dirty="0"/>
              <a:t>CSES and Implementation Plan</a:t>
            </a:r>
            <a:r>
              <a:rPr lang="en-US" baseline="0" dirty="0"/>
              <a:t> provide a framework for the structures and processes that should be in place across all GFF countries, but CSOs will determine their own results-oriented action plans to support the achievement of common goals that align with each country’s investment case</a:t>
            </a:r>
            <a:endParaRPr lang="en-US" dirty="0"/>
          </a:p>
          <a:p>
            <a:pPr marL="171450" indent="-171450">
              <a:buFont typeface="Arial" charset="0"/>
              <a:buChar char="•"/>
            </a:pPr>
            <a:r>
              <a:rPr lang="en-US" b="1" dirty="0">
                <a:solidFill>
                  <a:srgbClr val="0070C0"/>
                </a:solidFill>
              </a:rPr>
              <a:t>Inclusiveness, Transparency, and Accountability: </a:t>
            </a:r>
          </a:p>
          <a:p>
            <a:pPr marL="628650" lvl="1" indent="-171450">
              <a:buFont typeface="Arial" charset="0"/>
              <a:buChar char="•"/>
            </a:pPr>
            <a:r>
              <a:rPr lang="en-US" dirty="0"/>
              <a:t>Ensure that these principals from the </a:t>
            </a:r>
            <a:r>
              <a:rPr lang="en-US" i="1" dirty="0"/>
              <a:t>Guidance Note on Inclusive Multi-Stakeholder County Platforms </a:t>
            </a:r>
            <a:r>
              <a:rPr lang="en-US" dirty="0"/>
              <a:t>are also integrated into national CSO platforms</a:t>
            </a:r>
          </a:p>
          <a:p>
            <a:pPr marL="171450" indent="-171450">
              <a:buFont typeface="Arial" charset="0"/>
              <a:buChar char="•"/>
            </a:pPr>
            <a:r>
              <a:rPr lang="en-GB" b="1" dirty="0">
                <a:solidFill>
                  <a:srgbClr val="0070C0"/>
                </a:solidFill>
              </a:rPr>
              <a:t>Engagement of local and grassroots CSOs, youth, and representatives of marginalized and vulnerable populations, including those from fragile contexts: </a:t>
            </a:r>
          </a:p>
          <a:p>
            <a:pPr marL="628650" lvl="1" indent="-171450">
              <a:buFont typeface="Arial" charset="0"/>
              <a:buChar char="•"/>
            </a:pPr>
            <a:r>
              <a:rPr lang="en-GB" dirty="0"/>
              <a:t>Elevate their voices and support their participation in political and decision-making processes</a:t>
            </a:r>
          </a:p>
          <a:p>
            <a:pPr marL="171450" indent="-171450">
              <a:buFont typeface="Arial" charset="0"/>
              <a:buChar char="•"/>
            </a:pPr>
            <a:r>
              <a:rPr lang="en-US" b="1" dirty="0"/>
              <a:t>Alignment with other global health initiatives in-country: </a:t>
            </a:r>
          </a:p>
          <a:p>
            <a:pPr marL="628650" lvl="1" indent="-171450">
              <a:buFont typeface="Arial" charset="0"/>
              <a:buChar char="•"/>
            </a:pPr>
            <a:r>
              <a:rPr lang="en-US" dirty="0"/>
              <a:t>In GFF countries, ensure alignment among civil society supported by other Global Health Initiatives (GHIs) to promote efficient use of resources and time, and achievement of common results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solidFill>
                <a:schemeClr val="tx1">
                  <a:lumMod val="65000"/>
                  <a:lumOff val="35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solidFill>
                <a:schemeClr val="tx1">
                  <a:lumMod val="65000"/>
                  <a:lumOff val="35000"/>
                </a:schemeClr>
              </a:solidFill>
              <a:latin typeface="Cambria"/>
              <a:cs typeface="Cambria"/>
            </a:endParaRPr>
          </a:p>
          <a:p>
            <a:endParaRPr lang="en-US" dirty="0"/>
          </a:p>
        </p:txBody>
      </p:sp>
      <p:sp>
        <p:nvSpPr>
          <p:cNvPr id="4" name="Slide Number Placeholder 3"/>
          <p:cNvSpPr>
            <a:spLocks noGrp="1"/>
          </p:cNvSpPr>
          <p:nvPr>
            <p:ph type="sldNum" sz="quarter" idx="10"/>
          </p:nvPr>
        </p:nvSpPr>
        <p:spPr/>
        <p:txBody>
          <a:bodyPr/>
          <a:lstStyle/>
          <a:p>
            <a:fld id="{20822021-2485-7340-A9CF-FA0C6B9CD3E0}" type="slidenum">
              <a:rPr lang="en-US" smtClean="0"/>
              <a:t>3</a:t>
            </a:fld>
            <a:endParaRPr lang="en-US" dirty="0"/>
          </a:p>
        </p:txBody>
      </p:sp>
    </p:spTree>
    <p:extLst>
      <p:ext uri="{BB962C8B-B14F-4D97-AF65-F5344CB8AC3E}">
        <p14:creationId xmlns:p14="http://schemas.microsoft.com/office/powerpoint/2010/main" val="1881507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b="1" dirty="0">
                <a:solidFill>
                  <a:schemeClr val="tx1">
                    <a:lumMod val="65000"/>
                    <a:lumOff val="35000"/>
                  </a:schemeClr>
                </a:solidFill>
                <a:latin typeface="Cambria"/>
                <a:cs typeface="Cambria"/>
              </a:rPr>
              <a:t>NOTE:</a:t>
            </a:r>
            <a:r>
              <a:rPr lang="en-US" b="1" baseline="0" dirty="0">
                <a:solidFill>
                  <a:schemeClr val="tx1">
                    <a:lumMod val="65000"/>
                    <a:lumOff val="35000"/>
                  </a:schemeClr>
                </a:solidFill>
                <a:latin typeface="Cambria"/>
                <a:cs typeface="Cambria"/>
              </a:rPr>
              <a:t> the systems and processes outlined in the CSES for enhancing CSO engagement in the GFF are </a:t>
            </a:r>
            <a:r>
              <a:rPr lang="en-US" b="1" u="sng" baseline="0" dirty="0">
                <a:solidFill>
                  <a:schemeClr val="tx1">
                    <a:lumMod val="65000"/>
                    <a:lumOff val="35000"/>
                  </a:schemeClr>
                </a:solidFill>
                <a:latin typeface="Cambria"/>
                <a:cs typeface="Cambria"/>
              </a:rPr>
              <a:t>essential building blocks </a:t>
            </a:r>
            <a:r>
              <a:rPr lang="en-US" b="1" baseline="0" dirty="0">
                <a:solidFill>
                  <a:schemeClr val="tx1">
                    <a:lumMod val="65000"/>
                    <a:lumOff val="35000"/>
                  </a:schemeClr>
                </a:solidFill>
                <a:latin typeface="Cambria"/>
                <a:cs typeface="Cambria"/>
              </a:rPr>
              <a:t>so that CSOs can effectively support GFF goals and country investment cases, through a variety of roles, depending on each country’s context and priorities</a:t>
            </a:r>
            <a:endParaRPr lang="en-US" b="1" dirty="0">
              <a:solidFill>
                <a:schemeClr val="tx1">
                  <a:lumMod val="65000"/>
                  <a:lumOff val="35000"/>
                </a:schemeClr>
              </a:solidFill>
              <a:latin typeface="Cambria"/>
              <a:cs typeface="Cambria"/>
            </a:endParaRP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endParaRPr lang="en-US" b="1" baseline="0" dirty="0">
              <a:solidFill>
                <a:srgbClr val="0070C0"/>
              </a:solidFill>
            </a:endParaRPr>
          </a:p>
        </p:txBody>
      </p:sp>
      <p:sp>
        <p:nvSpPr>
          <p:cNvPr id="4" name="Slide Number Placeholder 3"/>
          <p:cNvSpPr>
            <a:spLocks noGrp="1"/>
          </p:cNvSpPr>
          <p:nvPr>
            <p:ph type="sldNum" sz="quarter" idx="10"/>
          </p:nvPr>
        </p:nvSpPr>
        <p:spPr/>
        <p:txBody>
          <a:bodyPr/>
          <a:lstStyle/>
          <a:p>
            <a:fld id="{20822021-2485-7340-A9CF-FA0C6B9CD3E0}" type="slidenum">
              <a:rPr lang="en-US" smtClean="0"/>
              <a:t>4</a:t>
            </a:fld>
            <a:endParaRPr lang="en-US" dirty="0"/>
          </a:p>
        </p:txBody>
      </p:sp>
    </p:spTree>
    <p:extLst>
      <p:ext uri="{BB962C8B-B14F-4D97-AF65-F5344CB8AC3E}">
        <p14:creationId xmlns:p14="http://schemas.microsoft.com/office/powerpoint/2010/main" val="2108555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0822021-2485-7340-A9CF-FA0C6B9CD3E0}" type="slidenum">
              <a:rPr lang="en-US" smtClean="0"/>
              <a:t>5</a:t>
            </a:fld>
            <a:endParaRPr lang="en-US" dirty="0"/>
          </a:p>
        </p:txBody>
      </p:sp>
    </p:spTree>
    <p:extLst>
      <p:ext uri="{BB962C8B-B14F-4D97-AF65-F5344CB8AC3E}">
        <p14:creationId xmlns:p14="http://schemas.microsoft.com/office/powerpoint/2010/main" val="261503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822021-2485-7340-A9CF-FA0C6B9CD3E0}" type="slidenum">
              <a:rPr lang="en-US" smtClean="0"/>
              <a:t>6</a:t>
            </a:fld>
            <a:endParaRPr lang="en-US" dirty="0"/>
          </a:p>
        </p:txBody>
      </p:sp>
    </p:spTree>
    <p:extLst>
      <p:ext uri="{BB962C8B-B14F-4D97-AF65-F5344CB8AC3E}">
        <p14:creationId xmlns:p14="http://schemas.microsoft.com/office/powerpoint/2010/main" val="2118339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1" dirty="0">
                <a:solidFill>
                  <a:srgbClr val="0070C0"/>
                </a:solidFill>
              </a:rPr>
              <a:t>Results: </a:t>
            </a:r>
            <a:r>
              <a:rPr lang="en-US" dirty="0"/>
              <a:t>Maintain focus on the achievement of measurable results in support of GFF and country goals. </a:t>
            </a:r>
          </a:p>
          <a:p>
            <a:pPr marL="628650" lvl="1" indent="-171450">
              <a:buFont typeface="Arial" charset="0"/>
              <a:buChar char="•"/>
            </a:pPr>
            <a:r>
              <a:rPr lang="en-US" dirty="0"/>
              <a:t>Though the CSES and Implementation Plan are process-focused, these processes and structures are proposed as critical building blocks to ensure the CSOs are set up to be successful in achieving results.  </a:t>
            </a:r>
          </a:p>
          <a:p>
            <a:pPr marL="171450" indent="-171450">
              <a:buFont typeface="Arial" charset="0"/>
              <a:buChar char="•"/>
            </a:pPr>
            <a:r>
              <a:rPr lang="en-US" b="1" dirty="0">
                <a:solidFill>
                  <a:srgbClr val="0070C0"/>
                </a:solidFill>
              </a:rPr>
              <a:t>Country context specificity leadership: </a:t>
            </a:r>
            <a:r>
              <a:rPr lang="en-US" dirty="0"/>
              <a:t>Ensure that CSOs in GFF countries develop context-specific action plans to guide their work in support of country investment cases.</a:t>
            </a:r>
            <a:r>
              <a:rPr lang="en-US" baseline="0" dirty="0"/>
              <a:t> </a:t>
            </a:r>
          </a:p>
          <a:p>
            <a:pPr marL="628650" lvl="1" indent="-171450">
              <a:buFont typeface="Arial" charset="0"/>
              <a:buChar char="•"/>
            </a:pPr>
            <a:r>
              <a:rPr lang="en-US" baseline="0" dirty="0"/>
              <a:t>The </a:t>
            </a:r>
            <a:r>
              <a:rPr lang="en-US" dirty="0"/>
              <a:t>CSES and Implementation Plan</a:t>
            </a:r>
            <a:r>
              <a:rPr lang="en-US" baseline="0" dirty="0"/>
              <a:t> provide a framework for the structures and processes that should be in place across all GFF countries, but CSOs will determine their own results-oriented action plans to support the achievement of common goals that align with each country’s investment case</a:t>
            </a:r>
            <a:endParaRPr lang="en-US" dirty="0"/>
          </a:p>
          <a:p>
            <a:pPr marL="171450" indent="-171450">
              <a:buFont typeface="Arial" charset="0"/>
              <a:buChar char="•"/>
            </a:pPr>
            <a:r>
              <a:rPr lang="en-US" b="1" dirty="0">
                <a:solidFill>
                  <a:srgbClr val="0070C0"/>
                </a:solidFill>
              </a:rPr>
              <a:t>Inclusiveness, Transparency, and Accountability: </a:t>
            </a:r>
          </a:p>
          <a:p>
            <a:pPr marL="628650" lvl="1" indent="-171450">
              <a:buFont typeface="Arial" charset="0"/>
              <a:buChar char="•"/>
            </a:pPr>
            <a:r>
              <a:rPr lang="en-US" dirty="0"/>
              <a:t>Ensure that these principals from the </a:t>
            </a:r>
            <a:r>
              <a:rPr lang="en-US" i="1" dirty="0"/>
              <a:t>Guidance Note on Inclusive Multi-Stakeholder County Platforms </a:t>
            </a:r>
            <a:r>
              <a:rPr lang="en-US" dirty="0"/>
              <a:t>are also integrated into national CSO platforms</a:t>
            </a:r>
          </a:p>
          <a:p>
            <a:pPr marL="171450" indent="-171450">
              <a:buFont typeface="Arial" charset="0"/>
              <a:buChar char="•"/>
            </a:pPr>
            <a:r>
              <a:rPr lang="en-GB" b="1" dirty="0">
                <a:solidFill>
                  <a:srgbClr val="0070C0"/>
                </a:solidFill>
              </a:rPr>
              <a:t>Engagement of local and grassroots CSOs, youth, and representatives of marginalized and vulnerable populations, including those from fragile contexts: </a:t>
            </a:r>
          </a:p>
          <a:p>
            <a:pPr marL="628650" lvl="1" indent="-171450">
              <a:buFont typeface="Arial" charset="0"/>
              <a:buChar char="•"/>
            </a:pPr>
            <a:r>
              <a:rPr lang="en-GB" dirty="0"/>
              <a:t>Elevate their voices and support their participation in political and decision-making processes</a:t>
            </a:r>
          </a:p>
          <a:p>
            <a:pPr marL="171450" indent="-171450">
              <a:buFont typeface="Arial" charset="0"/>
              <a:buChar char="•"/>
            </a:pPr>
            <a:r>
              <a:rPr lang="en-US" b="1" dirty="0"/>
              <a:t>Alignment with other global health initiatives in-country: </a:t>
            </a:r>
          </a:p>
          <a:p>
            <a:pPr marL="628650" lvl="1" indent="-171450">
              <a:buFont typeface="Arial" charset="0"/>
              <a:buChar char="•"/>
            </a:pPr>
            <a:r>
              <a:rPr lang="en-US" dirty="0"/>
              <a:t>In GFF countries, ensure alignment among civil society supported by other Global Health Initiatives (GHIs) to promote efficient use of resources and time, and achievement of common results</a:t>
            </a:r>
          </a:p>
          <a:p>
            <a:endParaRPr lang="en-US" dirty="0"/>
          </a:p>
        </p:txBody>
      </p:sp>
      <p:sp>
        <p:nvSpPr>
          <p:cNvPr id="4" name="Slide Number Placeholder 3"/>
          <p:cNvSpPr>
            <a:spLocks noGrp="1"/>
          </p:cNvSpPr>
          <p:nvPr>
            <p:ph type="sldNum" sz="quarter" idx="10"/>
          </p:nvPr>
        </p:nvSpPr>
        <p:spPr/>
        <p:txBody>
          <a:bodyPr/>
          <a:lstStyle/>
          <a:p>
            <a:fld id="{20822021-2485-7340-A9CF-FA0C6B9CD3E0}" type="slidenum">
              <a:rPr lang="en-US" smtClean="0"/>
              <a:t>7</a:t>
            </a:fld>
            <a:endParaRPr lang="en-US" dirty="0"/>
          </a:p>
        </p:txBody>
      </p:sp>
    </p:spTree>
    <p:extLst>
      <p:ext uri="{BB962C8B-B14F-4D97-AF65-F5344CB8AC3E}">
        <p14:creationId xmlns:p14="http://schemas.microsoft.com/office/powerpoint/2010/main" val="2625244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1400"/>
              </a:spcBef>
              <a:buFont typeface="Arial" panose="020B0604020202020204" pitchFamily="34" charset="0"/>
              <a:buChar char="•"/>
            </a:pPr>
            <a:r>
              <a:rPr lang="en-US" b="1" dirty="0"/>
              <a:t>Global representation: </a:t>
            </a:r>
            <a:r>
              <a:rPr lang="en-US" b="0" dirty="0"/>
              <a:t>All youth organizations are invited to joint he GFF Civil Society Coordinating Group, and two youth representatives are part of the Steering Committee (discussed later). In addition there is a designated youth seat and alternate on the GFF Investors Group, in addition to the two civil society seats on the IG (and two alternates). </a:t>
            </a:r>
            <a:endParaRPr lang="en-US" dirty="0"/>
          </a:p>
          <a:p>
            <a:pPr marL="171450" indent="-171450">
              <a:spcBef>
                <a:spcPts val="1400"/>
              </a:spcBef>
              <a:buFont typeface="Arial" panose="020B0604020202020204" pitchFamily="34" charset="0"/>
              <a:buChar char="•"/>
            </a:pPr>
            <a:r>
              <a:rPr lang="en-US" b="1" dirty="0"/>
              <a:t>Knowledge sharing &amp; capacity building: </a:t>
            </a:r>
            <a:r>
              <a:rPr lang="en-US" sz="1200" kern="1200" dirty="0">
                <a:solidFill>
                  <a:schemeClr val="tx1"/>
                </a:solidFill>
                <a:effectLst/>
                <a:latin typeface="+mn-lt"/>
                <a:ea typeface="+mn-ea"/>
                <a:cs typeface="+mn-cs"/>
              </a:rPr>
              <a:t>Young people can obtain further information and capacity strengthening support for participating in the GFF process through knowledge-sharing, webinars, periodic mentoring, and a bi-monthly newsletter</a:t>
            </a:r>
            <a:r>
              <a:rPr lang="en-US" dirty="0">
                <a:effectLst/>
              </a:rPr>
              <a:t> hosted by the CS Coordinating Group and CSCG partners. Opportunities for the youth IG rep and other young people representing youth organizations should be provided via these platforms to promote information sharing and learning. Special efforts will be made to reach out to young people to ensure their awareness of and engagement in these knowledge sharing and capacity building platforms, and to explore additional ways to support engagement and exchange across countries, such as a blog. </a:t>
            </a:r>
            <a:endParaRPr lang="en-US" b="1" dirty="0"/>
          </a:p>
          <a:p>
            <a:pPr marL="171450" indent="-171450">
              <a:spcBef>
                <a:spcPts val="1400"/>
              </a:spcBef>
              <a:buFont typeface="Arial" panose="020B0604020202020204" pitchFamily="34" charset="0"/>
              <a:buChar char="•"/>
            </a:pPr>
            <a:r>
              <a:rPr lang="en-US" b="1" dirty="0"/>
              <a:t>Youth in national CSO action plans: </a:t>
            </a:r>
            <a:r>
              <a:rPr lang="en-US" sz="1200" kern="1200" dirty="0">
                <a:solidFill>
                  <a:schemeClr val="tx1"/>
                </a:solidFill>
                <a:effectLst/>
                <a:latin typeface="+mn-lt"/>
                <a:ea typeface="+mn-ea"/>
                <a:cs typeface="+mn-cs"/>
              </a:rPr>
              <a:t>Explicit recommendations will be made to include youth networks in CSO coalition activities, CSO action plans for the GFF, as well as in country coalition leadership.</a:t>
            </a:r>
            <a:r>
              <a:rPr lang="en-US" dirty="0">
                <a:effectLst/>
              </a:rPr>
              <a:t> </a:t>
            </a:r>
            <a:endParaRPr lang="en-US" b="1" dirty="0"/>
          </a:p>
          <a:p>
            <a:pPr marL="171450" indent="-171450">
              <a:spcBef>
                <a:spcPts val="1400"/>
              </a:spcBef>
              <a:buFont typeface="Arial" panose="020B0604020202020204" pitchFamily="34" charset="0"/>
              <a:buChar char="•"/>
            </a:pPr>
            <a:r>
              <a:rPr lang="en-US" b="1" dirty="0"/>
              <a:t>Multi-stakeholder country platforms: </a:t>
            </a:r>
            <a:r>
              <a:rPr lang="en-US" sz="1200" kern="1200" dirty="0">
                <a:solidFill>
                  <a:schemeClr val="tx1"/>
                </a:solidFill>
                <a:effectLst/>
                <a:latin typeface="+mn-lt"/>
                <a:ea typeface="+mn-ea"/>
                <a:cs typeface="+mn-cs"/>
              </a:rPr>
              <a:t>The Steering Committee will engage GFF stakeholders to ensure that implementation of the </a:t>
            </a:r>
            <a:r>
              <a:rPr lang="en-US" sz="1200" i="1" kern="1200" dirty="0">
                <a:solidFill>
                  <a:schemeClr val="tx1"/>
                </a:solidFill>
                <a:effectLst/>
                <a:latin typeface="+mn-lt"/>
                <a:ea typeface="+mn-ea"/>
                <a:cs typeface="+mn-cs"/>
              </a:rPr>
              <a:t>Guidance Note: Inclusive Multi-stakeholder Country Platforms in Support of Every Woman</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Every Child</a:t>
            </a:r>
            <a:r>
              <a:rPr lang="en-US" sz="1200" kern="1200" dirty="0">
                <a:solidFill>
                  <a:schemeClr val="tx1"/>
                </a:solidFill>
                <a:effectLst/>
                <a:latin typeface="+mn-lt"/>
                <a:ea typeface="+mn-ea"/>
                <a:cs typeface="+mn-cs"/>
              </a:rPr>
              <a:t> emphasizes the minimum standard around inclusion of youth in the country platform, and in the development, implementation, monitoring and review of the country’s Investment Case and Health Financing Strategy.</a:t>
            </a:r>
            <a:endParaRPr lang="en-US" b="1" dirty="0"/>
          </a:p>
          <a:p>
            <a:pPr marL="171450" indent="-171450">
              <a:spcBef>
                <a:spcPts val="1400"/>
              </a:spcBef>
              <a:buFont typeface="Arial" panose="020B0604020202020204" pitchFamily="34" charset="0"/>
              <a:buChar char="•"/>
            </a:pPr>
            <a:r>
              <a:rPr lang="en-US" b="1" dirty="0"/>
              <a:t>Accountability: </a:t>
            </a:r>
            <a:r>
              <a:rPr lang="en-US" sz="1200" kern="1200" dirty="0">
                <a:solidFill>
                  <a:schemeClr val="tx1"/>
                </a:solidFill>
                <a:effectLst/>
                <a:latin typeface="+mn-lt"/>
                <a:ea typeface="+mn-ea"/>
                <a:cs typeface="+mn-cs"/>
              </a:rPr>
              <a:t>An accountability working group of the CSCG will include youth representative(s) with a view to identify youth-led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to develop and implement and/or participate in accountability activities, particularly at the country level. </a:t>
            </a:r>
            <a:endParaRPr lang="en-US" b="1" dirty="0"/>
          </a:p>
          <a:p>
            <a:endParaRPr lang="en-US" dirty="0"/>
          </a:p>
        </p:txBody>
      </p:sp>
      <p:sp>
        <p:nvSpPr>
          <p:cNvPr id="4" name="Slide Number Placeholder 3"/>
          <p:cNvSpPr>
            <a:spLocks noGrp="1"/>
          </p:cNvSpPr>
          <p:nvPr>
            <p:ph type="sldNum" sz="quarter" idx="10"/>
          </p:nvPr>
        </p:nvSpPr>
        <p:spPr/>
        <p:txBody>
          <a:bodyPr/>
          <a:lstStyle/>
          <a:p>
            <a:fld id="{20822021-2485-7340-A9CF-FA0C6B9CD3E0}" type="slidenum">
              <a:rPr lang="en-US" smtClean="0"/>
              <a:t>8</a:t>
            </a:fld>
            <a:endParaRPr lang="en-US" dirty="0"/>
          </a:p>
        </p:txBody>
      </p:sp>
    </p:spTree>
    <p:extLst>
      <p:ext uri="{BB962C8B-B14F-4D97-AF65-F5344CB8AC3E}">
        <p14:creationId xmlns:p14="http://schemas.microsoft.com/office/powerpoint/2010/main" val="3595391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guiding principles of the multi - stakeholder country platform </a:t>
            </a:r>
            <a:r>
              <a:rPr lang="en-US" sz="1200" b="1" kern="1200" dirty="0">
                <a:solidFill>
                  <a:schemeClr val="tx1"/>
                </a:solidFill>
                <a:effectLst/>
                <a:latin typeface="+mn-lt"/>
                <a:ea typeface="+mn-ea"/>
                <a:cs typeface="+mn-cs"/>
              </a:rPr>
              <a:t>are aligned with globally agreed development effectiveness principles </a:t>
            </a:r>
            <a:r>
              <a:rPr lang="en-US" sz="1200" kern="1200" dirty="0">
                <a:solidFill>
                  <a:schemeClr val="tx1"/>
                </a:solidFill>
                <a:effectLst/>
                <a:latin typeface="+mn-lt"/>
                <a:ea typeface="+mn-ea"/>
                <a:cs typeface="+mn-cs"/>
              </a:rPr>
              <a:t>and include:</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Leadership</a:t>
            </a:r>
            <a:r>
              <a:rPr lang="en-US" sz="1200" kern="1200" baseline="0" dirty="0">
                <a:solidFill>
                  <a:schemeClr val="tx1"/>
                </a:solidFill>
                <a:effectLst/>
                <a:latin typeface="+mn-lt"/>
                <a:ea typeface="+mn-ea"/>
                <a:cs typeface="+mn-cs"/>
              </a:rPr>
              <a:t> by the Ministry of Health</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i="1" kern="1200" dirty="0">
                <a:solidFill>
                  <a:schemeClr val="tx1"/>
                </a:solidFill>
                <a:effectLst/>
                <a:latin typeface="+mn-lt"/>
                <a:ea typeface="+mn-ea"/>
                <a:cs typeface="+mn-cs"/>
              </a:rPr>
              <a:t>Inclusive and meaningful participation, engagement and decision making </a:t>
            </a:r>
            <a:r>
              <a:rPr lang="en-US" sz="1200" b="0" kern="1200" dirty="0">
                <a:solidFill>
                  <a:schemeClr val="tx1"/>
                </a:solidFill>
                <a:effectLst/>
                <a:latin typeface="+mn-lt"/>
                <a:ea typeface="+mn-ea"/>
                <a:cs typeface="+mn-cs"/>
              </a:rPr>
              <a:t>with country stakeholders at relevant levels,</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including local, national and international civil society organizations, academia, private sector and other development partners influencing the RMNCAH agenda; </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i="1" kern="1200" dirty="0">
                <a:solidFill>
                  <a:schemeClr val="tx1"/>
                </a:solidFill>
                <a:effectLst/>
                <a:latin typeface="+mn-lt"/>
                <a:ea typeface="+mn-ea"/>
                <a:cs typeface="+mn-cs"/>
              </a:rPr>
              <a:t>Transparency, communication and openness </a:t>
            </a:r>
            <a:r>
              <a:rPr lang="en-US" sz="1200" kern="1200" dirty="0">
                <a:solidFill>
                  <a:schemeClr val="tx1"/>
                </a:solidFill>
                <a:effectLst/>
                <a:latin typeface="+mn-lt"/>
                <a:ea typeface="+mn-ea"/>
                <a:cs typeface="+mn-cs"/>
              </a:rPr>
              <a:t>of the process to ensure mutual accountability amongst all stakeholders , within and outside the multi-stakeholder country platform . This includes timely access to information such as meeting minutes and key reports from the multi-stakeholder country platform that can support understanding of decisions reached including financial information </a:t>
            </a:r>
            <a:endParaRPr lang="en-US" dirty="0"/>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0" kern="1200" dirty="0">
                <a:solidFill>
                  <a:schemeClr val="tx1"/>
                </a:solidFill>
                <a:effectLst/>
                <a:latin typeface="+mn-lt"/>
                <a:ea typeface="+mn-ea"/>
                <a:cs typeface="+mn-cs"/>
              </a:rPr>
              <a:t>Joint monitoring of processes, implementation and results based on </a:t>
            </a:r>
            <a:r>
              <a:rPr lang="en-US" sz="1200" b="1" i="1" kern="1200" dirty="0">
                <a:solidFill>
                  <a:schemeClr val="tx1"/>
                </a:solidFill>
                <a:effectLst/>
                <a:latin typeface="+mn-lt"/>
                <a:ea typeface="+mn-ea"/>
                <a:cs typeface="+mn-cs"/>
              </a:rPr>
              <a:t>harmonized information and accountability </a:t>
            </a:r>
            <a:r>
              <a:rPr lang="en-US" sz="1200" b="0" kern="1200" dirty="0">
                <a:solidFill>
                  <a:schemeClr val="tx1"/>
                </a:solidFill>
                <a:effectLst/>
                <a:latin typeface="+mn-lt"/>
                <a:ea typeface="+mn-ea"/>
                <a:cs typeface="+mn-cs"/>
              </a:rPr>
              <a:t>, including, where appropriate, joint annual reviews and reporting that define actions that are implemented and reinforce mutual accountability.</a:t>
            </a:r>
            <a:r>
              <a:rPr lang="en-US" sz="1200" b="0" kern="1200" baseline="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Mutual accountability </a:t>
            </a:r>
            <a:r>
              <a:rPr lang="en-US" sz="1200" b="0" kern="1200" dirty="0">
                <a:solidFill>
                  <a:schemeClr val="tx1"/>
                </a:solidFill>
                <a:effectLst/>
                <a:latin typeface="+mn-lt"/>
                <a:ea typeface="+mn-ea"/>
                <a:cs typeface="+mn-cs"/>
              </a:rPr>
              <a:t>is needed for the efficient and effective functioning of the multi-stakeholder country platform. </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endParaRPr lang="en-US" b="0" dirty="0"/>
          </a:p>
          <a:p>
            <a:pPr marL="0" marR="0" indent="0" algn="l" defTabSz="457200" rtl="0" eaLnBrk="1" fontAlgn="auto" latinLnBrk="0" hangingPunct="1">
              <a:lnSpc>
                <a:spcPct val="100000"/>
              </a:lnSpc>
              <a:spcBef>
                <a:spcPts val="0"/>
              </a:spcBef>
              <a:spcAft>
                <a:spcPts val="0"/>
              </a:spcAft>
              <a:buClrTx/>
              <a:buSzTx/>
              <a:buFont typeface="Arial" charset="0"/>
              <a:buNone/>
              <a:tabLst/>
              <a:defRPr/>
            </a:pPr>
            <a:r>
              <a:rPr lang="en-US" b="0" dirty="0"/>
              <a:t>Minimum standards for inclusiveness, transparency,</a:t>
            </a:r>
            <a:r>
              <a:rPr lang="en-US" b="0" baseline="0" dirty="0"/>
              <a:t> and accountability are included in Annex 2 of the Guidance Note, and we encourage Civil Society to work the the </a:t>
            </a:r>
            <a:r>
              <a:rPr lang="en-US" b="0" baseline="0" dirty="0" err="1"/>
              <a:t>MoH</a:t>
            </a:r>
            <a:r>
              <a:rPr lang="en-US" b="0" baseline="0" dirty="0"/>
              <a:t> and other Development Partners, to ensure that those minimum standards are implemented.</a:t>
            </a:r>
          </a:p>
          <a:p>
            <a:pPr marL="0" marR="0" indent="0" algn="l" defTabSz="457200" rtl="0" eaLnBrk="1" fontAlgn="auto" latinLnBrk="0" hangingPunct="1">
              <a:lnSpc>
                <a:spcPct val="100000"/>
              </a:lnSpc>
              <a:spcBef>
                <a:spcPts val="0"/>
              </a:spcBef>
              <a:spcAft>
                <a:spcPts val="0"/>
              </a:spcAft>
              <a:buClrTx/>
              <a:buSzTx/>
              <a:buFont typeface="Arial" charset="0"/>
              <a:buNone/>
              <a:tabLst/>
              <a:defRPr/>
            </a:pPr>
            <a:endParaRPr lang="en-US" b="0" baseline="0" dirty="0"/>
          </a:p>
          <a:p>
            <a:pPr marL="0" marR="0" indent="0" algn="l" defTabSz="457200" rtl="0" eaLnBrk="1" fontAlgn="auto" latinLnBrk="0" hangingPunct="1">
              <a:lnSpc>
                <a:spcPct val="100000"/>
              </a:lnSpc>
              <a:spcBef>
                <a:spcPts val="0"/>
              </a:spcBef>
              <a:spcAft>
                <a:spcPts val="0"/>
              </a:spcAft>
              <a:buClrTx/>
              <a:buSzTx/>
              <a:buFont typeface="Arial" charset="0"/>
              <a:buNone/>
              <a:tabLst/>
              <a:defRPr/>
            </a:pPr>
            <a:r>
              <a:rPr lang="en-US" b="0" baseline="0" dirty="0"/>
              <a:t>These same minimum standards should also apply to CSO platforms in countries. </a:t>
            </a:r>
            <a:endParaRPr lang="en-US" b="0" dirty="0"/>
          </a:p>
          <a:p>
            <a:endParaRPr lang="en-US" b="0" dirty="0"/>
          </a:p>
        </p:txBody>
      </p:sp>
      <p:sp>
        <p:nvSpPr>
          <p:cNvPr id="4" name="Slide Number Placeholder 3"/>
          <p:cNvSpPr>
            <a:spLocks noGrp="1"/>
          </p:cNvSpPr>
          <p:nvPr>
            <p:ph type="sldNum" sz="quarter" idx="10"/>
          </p:nvPr>
        </p:nvSpPr>
        <p:spPr/>
        <p:txBody>
          <a:bodyPr/>
          <a:lstStyle/>
          <a:p>
            <a:fld id="{20822021-2485-7340-A9CF-FA0C6B9CD3E0}" type="slidenum">
              <a:rPr lang="en-US" smtClean="0"/>
              <a:t>10</a:t>
            </a:fld>
            <a:endParaRPr lang="en-US" dirty="0"/>
          </a:p>
        </p:txBody>
      </p:sp>
    </p:spTree>
    <p:extLst>
      <p:ext uri="{BB962C8B-B14F-4D97-AF65-F5344CB8AC3E}">
        <p14:creationId xmlns:p14="http://schemas.microsoft.com/office/powerpoint/2010/main" val="666627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pPr/>
              <a:t>July 25,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131F9E-604E-4343-9F29-EF72E8231CAD}" type="datetime4">
              <a:rPr lang="en-US" smtClean="0"/>
              <a:pPr/>
              <a:t>July 25,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A8E1CE-37F8-4102-8DF9-852A0A51F293}" type="datetime4">
              <a:rPr lang="en-US" smtClean="0"/>
              <a:pPr/>
              <a:t>July 25,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718734"/>
            <a:ext cx="8329613" cy="4519084"/>
          </a:xfrm>
        </p:spPr>
        <p:txBody>
          <a:bodyPr/>
          <a:lstStyle>
            <a:lvl1pPr>
              <a:spcBef>
                <a:spcPts val="336"/>
              </a:spcBef>
              <a:defRPr sz="1400" b="0" baseline="0"/>
            </a:lvl1pPr>
            <a:lvl2pPr marL="171450" indent="-171450">
              <a:spcBef>
                <a:spcPts val="336"/>
              </a:spcBef>
              <a:spcAft>
                <a:spcPts val="0"/>
              </a:spcAft>
              <a:buClr>
                <a:schemeClr val="accent3">
                  <a:lumMod val="75000"/>
                </a:schemeClr>
              </a:buClr>
              <a:buFont typeface="Wingdings" panose="05000000000000000000" pitchFamily="2" charset="2"/>
              <a:buChar char="§"/>
              <a:defRPr sz="1300"/>
            </a:lvl2pPr>
            <a:lvl3pPr marL="342900" indent="-171450">
              <a:spcBef>
                <a:spcPts val="336"/>
              </a:spcBef>
              <a:buClr>
                <a:srgbClr val="3086AB"/>
              </a:buClr>
              <a:buFont typeface="Arial" panose="020B0604020202020204" pitchFamily="34" charset="0"/>
              <a:buChar char="•"/>
              <a:tabLst/>
              <a:defRPr baseline="0"/>
            </a:lvl3pPr>
            <a:lvl4pPr marL="515938" indent="-173038">
              <a:spcBef>
                <a:spcPts val="336"/>
              </a:spcBef>
              <a:spcAft>
                <a:spcPts val="0"/>
              </a:spcAft>
              <a:buFont typeface="Arial" panose="020B0604020202020204" pitchFamily="34" charset="0"/>
              <a:buChar char="-"/>
              <a:tabLst/>
              <a:defRPr baseline="0"/>
            </a:lvl4pPr>
            <a:lvl5pPr marL="687388" indent="-171450">
              <a:spcBef>
                <a:spcPts val="336"/>
              </a:spcBef>
              <a:defRPr baseline="0"/>
            </a:lvl5pPr>
          </a:lstStyle>
          <a:p>
            <a:pPr lvl="0"/>
            <a:r>
              <a:rPr lang="en-US" dirty="0"/>
              <a:t>Insert bullet list at full-width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5" name="Footer Placeholder 4"/>
          <p:cNvSpPr>
            <a:spLocks noGrp="1"/>
          </p:cNvSpPr>
          <p:nvPr>
            <p:ph type="ftr" sz="quarter" idx="14"/>
          </p:nvPr>
        </p:nvSpPr>
        <p:spPr/>
        <p:txBody>
          <a:bodyPr/>
          <a:lstStyle/>
          <a:p>
            <a:pPr algn="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365125" y="629573"/>
            <a:ext cx="8329613" cy="862195"/>
          </a:xfrm>
        </p:spPr>
        <p:txBody>
          <a:bodyPr/>
          <a:lstStyle/>
          <a:p>
            <a:r>
              <a:rPr lang="en-US"/>
              <a:t>insert headline here – up to 2 full width lines (all caps)</a:t>
            </a:r>
          </a:p>
        </p:txBody>
      </p:sp>
    </p:spTree>
    <p:extLst>
      <p:ext uri="{BB962C8B-B14F-4D97-AF65-F5344CB8AC3E}">
        <p14:creationId xmlns:p14="http://schemas.microsoft.com/office/powerpoint/2010/main" val="182076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33F43-3E86-47E4-BFBB-2476D384E1C6}" type="datetime4">
              <a:rPr lang="en-US" smtClean="0"/>
              <a:pPr/>
              <a:t>July 25,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663BA-01FC-4367-B6F3-ABB2645D55F1}" type="datetime4">
              <a:rPr lang="en-US" smtClean="0"/>
              <a:pPr/>
              <a:t>July 25,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July 25, 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5CDA29-3CBE-48EA-92AE-A996835462BA}" type="datetime4">
              <a:rPr lang="en-US" smtClean="0"/>
              <a:pPr/>
              <a:t>July 25, 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9EC054-3869-4501-B163-1BBFDE8DCE04}" type="datetime4">
              <a:rPr lang="en-US" smtClean="0"/>
              <a:pPr/>
              <a:t>July 25, 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July 25, 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July 25, 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76EEA923-9BEE-48CE-9F28-5B525F399BAD}" type="datetime4">
              <a:rPr lang="en-US" smtClean="0"/>
              <a:pPr/>
              <a:t>July 25, 2018</a:t>
            </a:fld>
            <a:endParaRPr lang="en-US" dirty="0"/>
          </a:p>
        </p:txBody>
      </p:sp>
      <p:sp>
        <p:nvSpPr>
          <p:cNvPr id="9" name="Slide Number Placeholder 8"/>
          <p:cNvSpPr>
            <a:spLocks noGrp="1"/>
          </p:cNvSpPr>
          <p:nvPr>
            <p:ph type="sldNum" sz="quarter" idx="11"/>
          </p:nvPr>
        </p:nvSpPr>
        <p:spPr/>
        <p:txBody>
          <a:bodyPr/>
          <a:lstStyle/>
          <a:p>
            <a:fld id="{F38DF745-7D3F-47F4-83A3-874385CFAA69}"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38DF745-7D3F-47F4-83A3-874385CFAA69}"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7D0EFEE-2756-4A20-BF2A-63F0A94F99AC}" type="datetime4">
              <a:rPr lang="en-US" smtClean="0"/>
              <a:pPr/>
              <a:t>July 25, 2018</a:t>
            </a:fld>
            <a:endParaRPr lang="en-US" dirty="0"/>
          </a:p>
        </p:txBody>
      </p:sp>
    </p:spTree>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 id="2147484074" r:id="rId12"/>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749" y="441960"/>
            <a:ext cx="4049128" cy="3081837"/>
          </a:xfrm>
        </p:spPr>
        <p:txBody>
          <a:bodyPr/>
          <a:lstStyle/>
          <a:p>
            <a:pPr algn="ctr"/>
            <a:r>
              <a:rPr lang="en-US" sz="3700" dirty="0"/>
              <a:t>Key Tools &amp; Resources for Enhancing Civil Society Engagement in the GFF</a:t>
            </a:r>
          </a:p>
        </p:txBody>
      </p:sp>
      <p:pic>
        <p:nvPicPr>
          <p:cNvPr id="4" name="Picture 3"/>
          <p:cNvPicPr>
            <a:picLocks noChangeAspect="1"/>
          </p:cNvPicPr>
          <p:nvPr/>
        </p:nvPicPr>
        <p:blipFill>
          <a:blip r:embed="rId3"/>
          <a:stretch>
            <a:fillRect/>
          </a:stretch>
        </p:blipFill>
        <p:spPr>
          <a:xfrm>
            <a:off x="4594509" y="0"/>
            <a:ext cx="4571494" cy="6876288"/>
          </a:xfrm>
          <a:prstGeom prst="rect">
            <a:avLst/>
          </a:prstGeom>
        </p:spPr>
      </p:pic>
      <p:sp>
        <p:nvSpPr>
          <p:cNvPr id="5" name="Sous-titre 4"/>
          <p:cNvSpPr>
            <a:spLocks noGrp="1"/>
          </p:cNvSpPr>
          <p:nvPr>
            <p:ph type="subTitle" idx="1"/>
          </p:nvPr>
        </p:nvSpPr>
        <p:spPr>
          <a:xfrm>
            <a:off x="413127" y="4122548"/>
            <a:ext cx="3908709" cy="2493613"/>
          </a:xfrm>
        </p:spPr>
        <p:txBody>
          <a:bodyPr>
            <a:normAutofit lnSpcReduction="10000"/>
          </a:bodyPr>
          <a:lstStyle/>
          <a:p>
            <a:pPr algn="ctr"/>
            <a:r>
              <a:rPr lang="fr-FR" sz="2600" dirty="0"/>
              <a:t>July 23, 2018</a:t>
            </a:r>
          </a:p>
          <a:p>
            <a:pPr algn="ctr"/>
            <a:endParaRPr lang="fr-FR" dirty="0"/>
          </a:p>
          <a:p>
            <a:pPr algn="ctr"/>
            <a:r>
              <a:rPr lang="fr-FR" i="1" dirty="0" err="1"/>
              <a:t>Susannah</a:t>
            </a:r>
            <a:r>
              <a:rPr lang="fr-FR" i="1" dirty="0"/>
              <a:t> </a:t>
            </a:r>
            <a:r>
              <a:rPr lang="fr-FR" i="1" dirty="0" err="1"/>
              <a:t>Hurd</a:t>
            </a:r>
            <a:endParaRPr lang="fr-FR" i="1" dirty="0"/>
          </a:p>
          <a:p>
            <a:pPr algn="ctr"/>
            <a:r>
              <a:rPr lang="fr-FR" i="1" dirty="0"/>
              <a:t>Vice </a:t>
            </a:r>
            <a:r>
              <a:rPr lang="fr-FR" i="1" dirty="0" err="1"/>
              <a:t>President</a:t>
            </a:r>
            <a:r>
              <a:rPr lang="fr-FR" i="1" dirty="0"/>
              <a:t> Global </a:t>
            </a:r>
            <a:r>
              <a:rPr lang="fr-FR" i="1" dirty="0" err="1"/>
              <a:t>Health</a:t>
            </a:r>
            <a:r>
              <a:rPr lang="fr-FR" i="1" dirty="0"/>
              <a:t> Visions</a:t>
            </a:r>
          </a:p>
          <a:p>
            <a:pPr algn="ctr"/>
            <a:r>
              <a:rPr lang="fr-FR" i="1" dirty="0" err="1"/>
              <a:t>Interim</a:t>
            </a:r>
            <a:r>
              <a:rPr lang="fr-FR" i="1" dirty="0"/>
              <a:t> </a:t>
            </a:r>
            <a:r>
              <a:rPr lang="fr-FR" i="1" dirty="0" err="1"/>
              <a:t>Coordinator</a:t>
            </a:r>
            <a:r>
              <a:rPr lang="fr-FR" i="1" dirty="0"/>
              <a:t>, GFF CS </a:t>
            </a:r>
            <a:r>
              <a:rPr lang="fr-FR" i="1" dirty="0" err="1"/>
              <a:t>Coordinating</a:t>
            </a:r>
            <a:r>
              <a:rPr lang="fr-FR" i="1" dirty="0"/>
              <a:t> Group, </a:t>
            </a:r>
            <a:r>
              <a:rPr lang="fr-FR" i="1" dirty="0" err="1"/>
              <a:t>hosted</a:t>
            </a:r>
            <a:r>
              <a:rPr lang="fr-FR" i="1" dirty="0"/>
              <a:t> by PMNCH</a:t>
            </a:r>
          </a:p>
          <a:p>
            <a:endParaRPr lang="fr-FR" dirty="0"/>
          </a:p>
        </p:txBody>
      </p:sp>
    </p:spTree>
    <p:extLst>
      <p:ext uri="{BB962C8B-B14F-4D97-AF65-F5344CB8AC3E}">
        <p14:creationId xmlns:p14="http://schemas.microsoft.com/office/powerpoint/2010/main" val="4017748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Guidance Note: Principals and Minimum Standards</a:t>
            </a:r>
          </a:p>
        </p:txBody>
      </p:sp>
      <p:graphicFrame>
        <p:nvGraphicFramePr>
          <p:cNvPr id="3" name="Diagram 2"/>
          <p:cNvGraphicFramePr/>
          <p:nvPr>
            <p:extLst>
              <p:ext uri="{D42A27DB-BD31-4B8C-83A1-F6EECF244321}">
                <p14:modId xmlns:p14="http://schemas.microsoft.com/office/powerpoint/2010/main" val="674580764"/>
              </p:ext>
            </p:extLst>
          </p:nvPr>
        </p:nvGraphicFramePr>
        <p:xfrm>
          <a:off x="1634836" y="1396999"/>
          <a:ext cx="6567056" cy="5253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955964" y="1773382"/>
            <a:ext cx="997527" cy="4807527"/>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tx1"/>
                </a:solidFill>
              </a:rPr>
              <a:t>Leadership by </a:t>
            </a:r>
            <a:r>
              <a:rPr lang="en-US">
                <a:solidFill>
                  <a:schemeClr val="tx1"/>
                </a:solidFill>
              </a:rPr>
              <a:t>the Ministry of Health</a:t>
            </a:r>
          </a:p>
        </p:txBody>
      </p:sp>
    </p:spTree>
    <p:extLst>
      <p:ext uri="{BB962C8B-B14F-4D97-AF65-F5344CB8AC3E}">
        <p14:creationId xmlns:p14="http://schemas.microsoft.com/office/powerpoint/2010/main" val="1786489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992582" cy="2066780"/>
          </a:xfrm>
        </p:spPr>
        <p:txBody>
          <a:bodyPr/>
          <a:lstStyle/>
          <a:p>
            <a:r>
              <a:rPr lang="en-US" sz="4000" dirty="0">
                <a:solidFill>
                  <a:schemeClr val="accent1"/>
                </a:solidFill>
              </a:rPr>
              <a:t>3. </a:t>
            </a:r>
            <a:r>
              <a:rPr lang="en-US" sz="4000" dirty="0"/>
              <a:t>Civil Society Guide to the GFF</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751" y="0"/>
            <a:ext cx="5606249" cy="6858000"/>
          </a:xfrm>
          <a:prstGeom prst="rect">
            <a:avLst/>
          </a:prstGeom>
        </p:spPr>
      </p:pic>
      <p:sp>
        <p:nvSpPr>
          <p:cNvPr id="4" name="Content Placeholder 2"/>
          <p:cNvSpPr txBox="1">
            <a:spLocks/>
          </p:cNvSpPr>
          <p:nvPr/>
        </p:nvSpPr>
        <p:spPr>
          <a:xfrm>
            <a:off x="369231" y="2341418"/>
            <a:ext cx="2909455" cy="3302637"/>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22238" indent="0">
              <a:spcBef>
                <a:spcPts val="1224"/>
              </a:spcBef>
              <a:buNone/>
            </a:pPr>
            <a:r>
              <a:rPr lang="en-US" i="1" dirty="0">
                <a:solidFill>
                  <a:srgbClr val="0070C0"/>
                </a:solidFill>
              </a:rPr>
              <a:t>Commissioned by the Civil Society Coordinating Group to help CSOs working in GFF countries understand and meaningfully engage in the various stages of the GFF </a:t>
            </a:r>
          </a:p>
          <a:p>
            <a:pPr marL="122238" indent="0">
              <a:spcBef>
                <a:spcPts val="1224"/>
              </a:spcBef>
              <a:buNone/>
            </a:pPr>
            <a:endParaRPr lang="en-US" dirty="0">
              <a:solidFill>
                <a:schemeClr val="accent5">
                  <a:lumMod val="50000"/>
                </a:schemeClr>
              </a:solidFill>
            </a:endParaRPr>
          </a:p>
        </p:txBody>
      </p:sp>
      <p:sp>
        <p:nvSpPr>
          <p:cNvPr id="5" name="TextBox 4">
            <a:extLst>
              <a:ext uri="{FF2B5EF4-FFF2-40B4-BE49-F238E27FC236}">
                <a16:creationId xmlns:a16="http://schemas.microsoft.com/office/drawing/2014/main" id="{9C18844E-CEA9-C74D-83C1-D6EAB92FE0DA}"/>
              </a:ext>
            </a:extLst>
          </p:cNvPr>
          <p:cNvSpPr txBox="1"/>
          <p:nvPr/>
        </p:nvSpPr>
        <p:spPr>
          <a:xfrm>
            <a:off x="0" y="5924341"/>
            <a:ext cx="3689657" cy="307777"/>
          </a:xfrm>
          <a:prstGeom prst="rect">
            <a:avLst/>
          </a:prstGeom>
          <a:noFill/>
        </p:spPr>
        <p:txBody>
          <a:bodyPr wrap="square" rtlCol="0">
            <a:spAutoFit/>
          </a:bodyPr>
          <a:lstStyle/>
          <a:p>
            <a:r>
              <a:rPr lang="en-US" sz="1400" dirty="0"/>
              <a:t>https://</a:t>
            </a:r>
            <a:r>
              <a:rPr lang="en-US" sz="1400" dirty="0" err="1"/>
              <a:t>pai.org</a:t>
            </a:r>
            <a:r>
              <a:rPr lang="en-US" sz="1400" dirty="0"/>
              <a:t>/reports/civil-society-guide-</a:t>
            </a:r>
            <a:r>
              <a:rPr lang="en-US" sz="1400" dirty="0" err="1"/>
              <a:t>gff</a:t>
            </a:r>
            <a:r>
              <a:rPr lang="en-US" sz="1400" dirty="0"/>
              <a:t>/</a:t>
            </a:r>
          </a:p>
        </p:txBody>
      </p:sp>
    </p:spTree>
    <p:extLst>
      <p:ext uri="{BB962C8B-B14F-4D97-AF65-F5344CB8AC3E}">
        <p14:creationId xmlns:p14="http://schemas.microsoft.com/office/powerpoint/2010/main" val="959042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2578"/>
            <a:ext cx="4445001" cy="1143000"/>
          </a:xfrm>
        </p:spPr>
        <p:txBody>
          <a:bodyPr/>
          <a:lstStyle/>
          <a:p>
            <a:r>
              <a:rPr lang="en-US" sz="4000" dirty="0">
                <a:solidFill>
                  <a:schemeClr val="accent1"/>
                </a:solidFill>
              </a:rPr>
              <a:t>4. </a:t>
            </a:r>
            <a:r>
              <a:rPr lang="en-US" sz="4000" dirty="0"/>
              <a:t>GFF CSCG hosted by PMNCH</a:t>
            </a:r>
          </a:p>
        </p:txBody>
      </p:sp>
      <p:sp>
        <p:nvSpPr>
          <p:cNvPr id="3" name="Content Placeholder 2"/>
          <p:cNvSpPr txBox="1">
            <a:spLocks/>
          </p:cNvSpPr>
          <p:nvPr/>
        </p:nvSpPr>
        <p:spPr>
          <a:xfrm>
            <a:off x="1" y="1935480"/>
            <a:ext cx="7841672" cy="1706880"/>
          </a:xfrm>
          <a:prstGeom prst="rect">
            <a:avLst/>
          </a:prstGeom>
          <a:solidFill>
            <a:schemeClr val="accent2">
              <a:alpha val="17000"/>
            </a:schemeClr>
          </a:solidFill>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sz="2400" i="1" dirty="0">
                <a:solidFill>
                  <a:srgbClr val="0070C0"/>
                </a:solidFill>
              </a:rPr>
              <a:t>Civil society from global, regional, national, and sub-national levels that align their resources and actions to ensure meaningful engagement of CS in the GFF at the international level, and provide support to CS working in GFF countries</a:t>
            </a:r>
            <a:r>
              <a:rPr lang="mr-IN" sz="2400" i="1" dirty="0">
                <a:solidFill>
                  <a:srgbClr val="0070C0"/>
                </a:solidFill>
              </a:rPr>
              <a:t>…</a:t>
            </a:r>
            <a:r>
              <a:rPr lang="en-US" sz="2400" i="1" dirty="0">
                <a:solidFill>
                  <a:srgbClr val="0070C0"/>
                </a:solidFill>
              </a:rPr>
              <a:t> </a:t>
            </a:r>
          </a:p>
        </p:txBody>
      </p:sp>
      <p:sp>
        <p:nvSpPr>
          <p:cNvPr id="4" name="Content Placeholder 2"/>
          <p:cNvSpPr txBox="1">
            <a:spLocks/>
          </p:cNvSpPr>
          <p:nvPr/>
        </p:nvSpPr>
        <p:spPr>
          <a:xfrm>
            <a:off x="1191491" y="3900065"/>
            <a:ext cx="7952509" cy="1607117"/>
          </a:xfrm>
          <a:prstGeom prst="rect">
            <a:avLst/>
          </a:prstGeom>
          <a:solidFill>
            <a:schemeClr val="accent2"/>
          </a:solidFill>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r">
              <a:buNone/>
            </a:pPr>
            <a:r>
              <a:rPr lang="mr-IN" sz="2800" dirty="0">
                <a:solidFill>
                  <a:schemeClr val="bg1"/>
                </a:solidFill>
              </a:rPr>
              <a:t>…</a:t>
            </a:r>
            <a:r>
              <a:rPr lang="en-US" sz="2800" dirty="0">
                <a:solidFill>
                  <a:schemeClr val="bg1"/>
                </a:solidFill>
              </a:rPr>
              <a:t>so that the full breadth of CS skills and expertise can be leveraged in support of mutual goals and targets (as laid out by EWEC, GFF, and country plans)</a:t>
            </a:r>
          </a:p>
          <a:p>
            <a:pPr marL="122238" indent="0">
              <a:spcBef>
                <a:spcPts val="1224"/>
              </a:spcBef>
              <a:buNone/>
            </a:pPr>
            <a:endParaRPr lang="en-US" sz="2800" dirty="0">
              <a:solidFill>
                <a:schemeClr val="bg1"/>
              </a:solidFill>
            </a:endParaRPr>
          </a:p>
        </p:txBody>
      </p:sp>
      <p:sp>
        <p:nvSpPr>
          <p:cNvPr id="5" name="TextBox 4">
            <a:extLst>
              <a:ext uri="{FF2B5EF4-FFF2-40B4-BE49-F238E27FC236}">
                <a16:creationId xmlns:a16="http://schemas.microsoft.com/office/drawing/2014/main" id="{A0FCD066-F999-9C4B-9C8D-CC88B9940738}"/>
              </a:ext>
            </a:extLst>
          </p:cNvPr>
          <p:cNvSpPr txBox="1"/>
          <p:nvPr/>
        </p:nvSpPr>
        <p:spPr>
          <a:xfrm>
            <a:off x="1191491" y="5928360"/>
            <a:ext cx="6398029" cy="461665"/>
          </a:xfrm>
          <a:prstGeom prst="rect">
            <a:avLst/>
          </a:prstGeom>
          <a:noFill/>
        </p:spPr>
        <p:txBody>
          <a:bodyPr wrap="square" rtlCol="0">
            <a:spAutoFit/>
          </a:bodyPr>
          <a:lstStyle/>
          <a:p>
            <a:r>
              <a:rPr lang="en-US" sz="2400" b="1" dirty="0"/>
              <a:t>To join, email: </a:t>
            </a:r>
            <a:r>
              <a:rPr lang="en-US" sz="2400" b="1" dirty="0" err="1"/>
              <a:t>susannah.hurd@ghvisions.com</a:t>
            </a:r>
            <a:endParaRPr lang="en-US" sz="2400" b="1" dirty="0"/>
          </a:p>
        </p:txBody>
      </p:sp>
      <p:pic>
        <p:nvPicPr>
          <p:cNvPr id="7" name="Picture 6">
            <a:extLst>
              <a:ext uri="{FF2B5EF4-FFF2-40B4-BE49-F238E27FC236}">
                <a16:creationId xmlns:a16="http://schemas.microsoft.com/office/drawing/2014/main" id="{6842510B-AACD-D648-97FB-C9F562880E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2200" y="0"/>
            <a:ext cx="4241800" cy="1587500"/>
          </a:xfrm>
          <a:prstGeom prst="rect">
            <a:avLst/>
          </a:prstGeom>
        </p:spPr>
      </p:pic>
    </p:spTree>
    <p:extLst>
      <p:ext uri="{BB962C8B-B14F-4D97-AF65-F5344CB8AC3E}">
        <p14:creationId xmlns:p14="http://schemas.microsoft.com/office/powerpoint/2010/main" val="1417695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2578"/>
            <a:ext cx="6659881" cy="1143000"/>
          </a:xfrm>
        </p:spPr>
        <p:txBody>
          <a:bodyPr/>
          <a:lstStyle/>
          <a:p>
            <a:r>
              <a:rPr lang="en-US" sz="4000" dirty="0">
                <a:solidFill>
                  <a:schemeClr val="accent1"/>
                </a:solidFill>
              </a:rPr>
              <a:t>4. </a:t>
            </a:r>
            <a:r>
              <a:rPr lang="en-US" sz="4000" dirty="0"/>
              <a:t>GFF CSCG hosted by PMNCH</a:t>
            </a:r>
          </a:p>
        </p:txBody>
      </p:sp>
      <p:sp>
        <p:nvSpPr>
          <p:cNvPr id="5" name="TextBox 4">
            <a:extLst>
              <a:ext uri="{FF2B5EF4-FFF2-40B4-BE49-F238E27FC236}">
                <a16:creationId xmlns:a16="http://schemas.microsoft.com/office/drawing/2014/main" id="{A0FCD066-F999-9C4B-9C8D-CC88B9940738}"/>
              </a:ext>
            </a:extLst>
          </p:cNvPr>
          <p:cNvSpPr txBox="1"/>
          <p:nvPr/>
        </p:nvSpPr>
        <p:spPr>
          <a:xfrm>
            <a:off x="1191491" y="5928360"/>
            <a:ext cx="6398029" cy="461665"/>
          </a:xfrm>
          <a:prstGeom prst="rect">
            <a:avLst/>
          </a:prstGeom>
          <a:noFill/>
        </p:spPr>
        <p:txBody>
          <a:bodyPr wrap="square" rtlCol="0">
            <a:spAutoFit/>
          </a:bodyPr>
          <a:lstStyle/>
          <a:p>
            <a:r>
              <a:rPr lang="en-US" sz="2400" b="1" dirty="0"/>
              <a:t>To join, email: </a:t>
            </a:r>
            <a:r>
              <a:rPr lang="en-US" sz="2400" b="1" dirty="0" err="1"/>
              <a:t>susannah.hurd@ghvisions.com</a:t>
            </a:r>
            <a:endParaRPr lang="en-US" sz="2400" b="1" dirty="0"/>
          </a:p>
        </p:txBody>
      </p:sp>
      <p:sp>
        <p:nvSpPr>
          <p:cNvPr id="8" name="Content Placeholder 2">
            <a:extLst>
              <a:ext uri="{FF2B5EF4-FFF2-40B4-BE49-F238E27FC236}">
                <a16:creationId xmlns:a16="http://schemas.microsoft.com/office/drawing/2014/main" id="{174B9455-E593-B54A-A1E9-8F257A18560F}"/>
              </a:ext>
            </a:extLst>
          </p:cNvPr>
          <p:cNvSpPr txBox="1">
            <a:spLocks/>
          </p:cNvSpPr>
          <p:nvPr/>
        </p:nvSpPr>
        <p:spPr>
          <a:xfrm>
            <a:off x="457200" y="1752600"/>
            <a:ext cx="7620000" cy="4648200"/>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22238" indent="0">
              <a:spcBef>
                <a:spcPts val="1224"/>
              </a:spcBef>
              <a:buNone/>
            </a:pPr>
            <a:r>
              <a:rPr lang="en-US" sz="2800" b="1" dirty="0">
                <a:solidFill>
                  <a:srgbClr val="0070C0"/>
                </a:solidFill>
              </a:rPr>
              <a:t>Three  CSCG Working Groups:</a:t>
            </a:r>
          </a:p>
          <a:p>
            <a:pPr marL="628650" indent="-514350">
              <a:spcBef>
                <a:spcPts val="1224"/>
              </a:spcBef>
              <a:buFont typeface="+mj-lt"/>
              <a:buAutoNum type="arabicPeriod"/>
            </a:pPr>
            <a:r>
              <a:rPr lang="en-US" sz="2800" dirty="0">
                <a:solidFill>
                  <a:schemeClr val="accent5">
                    <a:lumMod val="50000"/>
                  </a:schemeClr>
                </a:solidFill>
              </a:rPr>
              <a:t>Accountability</a:t>
            </a:r>
          </a:p>
          <a:p>
            <a:pPr marL="628650" indent="-514350">
              <a:spcBef>
                <a:spcPts val="1224"/>
              </a:spcBef>
              <a:buFont typeface="+mj-lt"/>
              <a:buAutoNum type="arabicPeriod"/>
            </a:pPr>
            <a:r>
              <a:rPr lang="en-US" sz="2800" dirty="0">
                <a:solidFill>
                  <a:schemeClr val="accent5">
                    <a:lumMod val="50000"/>
                  </a:schemeClr>
                </a:solidFill>
              </a:rPr>
              <a:t>Health Financing</a:t>
            </a:r>
          </a:p>
          <a:p>
            <a:pPr marL="628650" indent="-514350">
              <a:spcBef>
                <a:spcPts val="1224"/>
              </a:spcBef>
              <a:buFont typeface="+mj-lt"/>
              <a:buAutoNum type="arabicPeriod"/>
            </a:pPr>
            <a:r>
              <a:rPr lang="en-US" sz="2800" dirty="0">
                <a:solidFill>
                  <a:schemeClr val="accent5">
                    <a:lumMod val="50000"/>
                  </a:schemeClr>
                </a:solidFill>
              </a:rPr>
              <a:t>Capacity Building and Country Engagement</a:t>
            </a:r>
          </a:p>
          <a:p>
            <a:pPr marL="628650" indent="-514350">
              <a:spcBef>
                <a:spcPts val="1224"/>
              </a:spcBef>
              <a:buFont typeface="+mj-lt"/>
              <a:buAutoNum type="arabicPeriod"/>
            </a:pPr>
            <a:endParaRPr lang="en-US" sz="2800" b="1" dirty="0">
              <a:solidFill>
                <a:srgbClr val="0070C0"/>
              </a:solidFill>
            </a:endParaRPr>
          </a:p>
        </p:txBody>
      </p:sp>
    </p:spTree>
    <p:extLst>
      <p:ext uri="{BB962C8B-B14F-4D97-AF65-F5344CB8AC3E}">
        <p14:creationId xmlns:p14="http://schemas.microsoft.com/office/powerpoint/2010/main" val="827680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59E6A-C807-884E-9640-403FDE0DA1FB}"/>
              </a:ext>
            </a:extLst>
          </p:cNvPr>
          <p:cNvSpPr>
            <a:spLocks noGrp="1"/>
          </p:cNvSpPr>
          <p:nvPr>
            <p:ph type="title"/>
          </p:nvPr>
        </p:nvSpPr>
        <p:spPr/>
        <p:txBody>
          <a:bodyPr/>
          <a:lstStyle/>
          <a:p>
            <a:r>
              <a:rPr lang="en-US" sz="4000" dirty="0"/>
              <a:t>CSCG Communication &amp; Information Sharing</a:t>
            </a:r>
          </a:p>
        </p:txBody>
      </p:sp>
      <p:sp>
        <p:nvSpPr>
          <p:cNvPr id="3" name="Content Placeholder 2">
            <a:extLst>
              <a:ext uri="{FF2B5EF4-FFF2-40B4-BE49-F238E27FC236}">
                <a16:creationId xmlns:a16="http://schemas.microsoft.com/office/drawing/2014/main" id="{B881D9B2-3DE9-3D4C-A55E-3F8C99495B91}"/>
              </a:ext>
            </a:extLst>
          </p:cNvPr>
          <p:cNvSpPr txBox="1">
            <a:spLocks/>
          </p:cNvSpPr>
          <p:nvPr/>
        </p:nvSpPr>
        <p:spPr>
          <a:xfrm>
            <a:off x="457199" y="1570892"/>
            <a:ext cx="7784757" cy="5049826"/>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endParaRPr lang="en-US" sz="1100" dirty="0"/>
          </a:p>
          <a:p>
            <a:pPr marL="571500" indent="-457200">
              <a:spcBef>
                <a:spcPts val="1400"/>
              </a:spcBef>
              <a:buFont typeface="+mj-lt"/>
              <a:buAutoNum type="arabicPeriod"/>
            </a:pPr>
            <a:r>
              <a:rPr lang="en-US" b="1" dirty="0">
                <a:solidFill>
                  <a:srgbClr val="0070C0"/>
                </a:solidFill>
              </a:rPr>
              <a:t>Google Group: </a:t>
            </a:r>
            <a:r>
              <a:rPr lang="en-US" dirty="0">
                <a:solidFill>
                  <a:schemeClr val="tx1">
                    <a:lumMod val="65000"/>
                    <a:lumOff val="35000"/>
                  </a:schemeClr>
                </a:solidFill>
              </a:rPr>
              <a:t>This is our main source of communication. At minimum, there will be quarterly updates provided to the google group, and it is a space for partners to provide updates and share tools &amp; resources</a:t>
            </a:r>
          </a:p>
          <a:p>
            <a:pPr marL="571500" indent="-457200">
              <a:spcBef>
                <a:spcPts val="1400"/>
              </a:spcBef>
              <a:buFont typeface="+mj-lt"/>
              <a:buAutoNum type="arabicPeriod"/>
            </a:pPr>
            <a:r>
              <a:rPr lang="en-US" b="1" dirty="0">
                <a:solidFill>
                  <a:srgbClr val="0070C0"/>
                </a:solidFill>
              </a:rPr>
              <a:t>Webinars: </a:t>
            </a:r>
            <a:r>
              <a:rPr lang="en-US" dirty="0">
                <a:solidFill>
                  <a:schemeClr val="tx1">
                    <a:lumMod val="65000"/>
                    <a:lumOff val="35000"/>
                  </a:schemeClr>
                </a:solidFill>
              </a:rPr>
              <a:t>These occur at least 4 times a year, before and after each Investors Group meeting in April and November. Additional webinars are sometimes scheduled on particular topics.</a:t>
            </a:r>
          </a:p>
          <a:p>
            <a:pPr marL="571500" indent="-457200">
              <a:spcBef>
                <a:spcPts val="1400"/>
              </a:spcBef>
              <a:buFont typeface="+mj-lt"/>
              <a:buAutoNum type="arabicPeriod"/>
            </a:pPr>
            <a:r>
              <a:rPr lang="en-US" b="1" dirty="0">
                <a:solidFill>
                  <a:srgbClr val="0070C0"/>
                </a:solidFill>
              </a:rPr>
              <a:t>AHBN bi-monthly newsletter: </a:t>
            </a:r>
            <a:r>
              <a:rPr lang="en-US" dirty="0">
                <a:solidFill>
                  <a:schemeClr val="tx1">
                    <a:lumMod val="65000"/>
                    <a:lumOff val="35000"/>
                  </a:schemeClr>
                </a:solidFill>
              </a:rPr>
              <a:t>Sign up for the Africa Health Budget Network list-serve and you will also get this bi-monthly newsletter with global, regional, and country updates on the GFF</a:t>
            </a:r>
          </a:p>
        </p:txBody>
      </p:sp>
    </p:spTree>
    <p:extLst>
      <p:ext uri="{BB962C8B-B14F-4D97-AF65-F5344CB8AC3E}">
        <p14:creationId xmlns:p14="http://schemas.microsoft.com/office/powerpoint/2010/main" val="1584761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54494" y="990765"/>
            <a:ext cx="7460438" cy="5612054"/>
          </a:xfrm>
        </p:spPr>
        <p:txBody>
          <a:bodyPr>
            <a:noAutofit/>
          </a:bodyPr>
          <a:lstStyle/>
          <a:p>
            <a:pPr marL="114300" indent="0">
              <a:buNone/>
            </a:pPr>
            <a:r>
              <a:rPr lang="en-US" i="1" dirty="0">
                <a:latin typeface="Helvetica Neue" charset="0"/>
                <a:ea typeface="Helvetica Neue" charset="0"/>
                <a:cs typeface="Helvetica Neue" charset="0"/>
              </a:rPr>
              <a:t>Country CSO Representatives </a:t>
            </a:r>
          </a:p>
          <a:p>
            <a:r>
              <a:rPr lang="en-US" dirty="0">
                <a:latin typeface="Helvetica Neue" charset="0"/>
                <a:ea typeface="Helvetica Neue" charset="0"/>
                <a:cs typeface="Helvetica Neue" charset="0"/>
              </a:rPr>
              <a:t>Johnpaul </a:t>
            </a:r>
            <a:r>
              <a:rPr lang="en-US" dirty="0" err="1">
                <a:latin typeface="Helvetica Neue" charset="0"/>
                <a:ea typeface="Helvetica Neue" charset="0"/>
                <a:cs typeface="Helvetica Neue" charset="0"/>
              </a:rPr>
              <a:t>Omollo</a:t>
            </a:r>
            <a:r>
              <a:rPr lang="en-US" dirty="0">
                <a:latin typeface="Helvetica Neue" charset="0"/>
                <a:ea typeface="Helvetica Neue" charset="0"/>
                <a:cs typeface="Helvetica Neue" charset="0"/>
              </a:rPr>
              <a:t>, HENNET, Kenya</a:t>
            </a:r>
          </a:p>
          <a:p>
            <a:r>
              <a:rPr lang="en-US" dirty="0" err="1">
                <a:latin typeface="Helvetica Neue" charset="0"/>
                <a:ea typeface="Helvetica Neue" charset="0"/>
                <a:cs typeface="Helvetica Neue" charset="0"/>
              </a:rPr>
              <a:t>Fogue</a:t>
            </a:r>
            <a:r>
              <a:rPr lang="en-US" dirty="0">
                <a:latin typeface="Helvetica Neue" charset="0"/>
                <a:ea typeface="Helvetica Neue" charset="0"/>
                <a:cs typeface="Helvetica Neue" charset="0"/>
              </a:rPr>
              <a:t> </a:t>
            </a:r>
            <a:r>
              <a:rPr lang="en-US" dirty="0" err="1">
                <a:latin typeface="Helvetica Neue" charset="0"/>
                <a:ea typeface="Helvetica Neue" charset="0"/>
                <a:cs typeface="Helvetica Neue" charset="0"/>
              </a:rPr>
              <a:t>Foguito</a:t>
            </a:r>
            <a:r>
              <a:rPr lang="en-US" dirty="0">
                <a:latin typeface="Helvetica Neue" charset="0"/>
                <a:ea typeface="Helvetica Neue" charset="0"/>
                <a:cs typeface="Helvetica Neue" charset="0"/>
              </a:rPr>
              <a:t>, Positive Generation, Cameroon</a:t>
            </a:r>
          </a:p>
          <a:p>
            <a:r>
              <a:rPr lang="en-US" dirty="0">
                <a:latin typeface="Helvetica Neue" charset="0"/>
                <a:ea typeface="Helvetica Neue" charset="0"/>
                <a:cs typeface="Helvetica Neue" charset="0"/>
              </a:rPr>
              <a:t>Moussa Mane, ASBEF, Senegal</a:t>
            </a:r>
          </a:p>
          <a:p>
            <a:r>
              <a:rPr lang="en-US" dirty="0">
                <a:latin typeface="Helvetica Neue" charset="0"/>
                <a:ea typeface="Helvetica Neue" charset="0"/>
                <a:cs typeface="Helvetica Neue" charset="0"/>
              </a:rPr>
              <a:t>Victor </a:t>
            </a:r>
            <a:r>
              <a:rPr lang="en-US" dirty="0" err="1">
                <a:latin typeface="Helvetica Neue" charset="0"/>
                <a:ea typeface="Helvetica Neue" charset="0"/>
                <a:cs typeface="Helvetica Neue" charset="0"/>
              </a:rPr>
              <a:t>Koroma</a:t>
            </a:r>
            <a:r>
              <a:rPr lang="en-US" dirty="0">
                <a:latin typeface="Helvetica Neue" charset="0"/>
                <a:ea typeface="Helvetica Neue" charset="0"/>
                <a:cs typeface="Helvetica Neue" charset="0"/>
              </a:rPr>
              <a:t>, Health Alert, Sierra Leone</a:t>
            </a:r>
          </a:p>
          <a:p>
            <a:pPr lvl="0"/>
            <a:r>
              <a:rPr lang="en-US" dirty="0">
                <a:latin typeface="Helvetica Neue" charset="0"/>
                <a:ea typeface="Helvetica Neue" charset="0"/>
                <a:cs typeface="Helvetica Neue" charset="0"/>
              </a:rPr>
              <a:t>Emmanuel </a:t>
            </a:r>
            <a:r>
              <a:rPr lang="en-US" dirty="0" err="1">
                <a:latin typeface="Helvetica Neue" charset="0"/>
                <a:ea typeface="Helvetica Neue" charset="0"/>
                <a:cs typeface="Helvetica Neue" charset="0"/>
              </a:rPr>
              <a:t>Diavisi</a:t>
            </a:r>
            <a:r>
              <a:rPr lang="en-US" dirty="0">
                <a:latin typeface="Helvetica Neue" charset="0"/>
                <a:ea typeface="Helvetica Neue" charset="0"/>
                <a:cs typeface="Helvetica Neue" charset="0"/>
              </a:rPr>
              <a:t>, National Council of Health NGOs, DRC</a:t>
            </a:r>
          </a:p>
          <a:p>
            <a:pPr lvl="0"/>
            <a:endParaRPr lang="en-US" sz="600" dirty="0">
              <a:latin typeface="Helvetica Neue" charset="0"/>
              <a:ea typeface="Helvetica Neue" charset="0"/>
              <a:cs typeface="Helvetica Neue" charset="0"/>
            </a:endParaRPr>
          </a:p>
          <a:p>
            <a:pPr marL="114300" lvl="0" indent="0">
              <a:buNone/>
            </a:pPr>
            <a:r>
              <a:rPr lang="en-US" i="1" dirty="0">
                <a:latin typeface="Helvetica Neue" charset="0"/>
                <a:ea typeface="Helvetica Neue" charset="0"/>
                <a:cs typeface="Helvetica Neue" charset="0"/>
              </a:rPr>
              <a:t>Global / Regional Representatives</a:t>
            </a:r>
          </a:p>
          <a:p>
            <a:r>
              <a:rPr lang="en-US" dirty="0" err="1">
                <a:latin typeface="Helvetica Neue" charset="0"/>
                <a:ea typeface="Helvetica Neue" charset="0"/>
                <a:cs typeface="Helvetica Neue" charset="0"/>
              </a:rPr>
              <a:t>Aminu</a:t>
            </a:r>
            <a:r>
              <a:rPr lang="en-US" dirty="0">
                <a:latin typeface="Helvetica Neue" charset="0"/>
                <a:ea typeface="Helvetica Neue" charset="0"/>
                <a:cs typeface="Helvetica Neue" charset="0"/>
              </a:rPr>
              <a:t> </a:t>
            </a:r>
            <a:r>
              <a:rPr lang="en-US" dirty="0" err="1">
                <a:latin typeface="Helvetica Neue" charset="0"/>
                <a:ea typeface="Helvetica Neue" charset="0"/>
                <a:cs typeface="Helvetica Neue" charset="0"/>
              </a:rPr>
              <a:t>Garba</a:t>
            </a:r>
            <a:r>
              <a:rPr lang="en-US" dirty="0">
                <a:latin typeface="Helvetica Neue" charset="0"/>
                <a:ea typeface="Helvetica Neue" charset="0"/>
                <a:cs typeface="Helvetica Neue" charset="0"/>
              </a:rPr>
              <a:t>, AHBN, Nigeria </a:t>
            </a:r>
            <a:r>
              <a:rPr lang="mr-IN" dirty="0">
                <a:latin typeface="Helvetica Neue" charset="0"/>
                <a:ea typeface="Helvetica Neue" charset="0"/>
                <a:cs typeface="Helvetica Neue" charset="0"/>
              </a:rPr>
              <a:t>–</a:t>
            </a:r>
            <a:r>
              <a:rPr lang="en-US" dirty="0">
                <a:latin typeface="Helvetica Neue" charset="0"/>
                <a:ea typeface="Helvetica Neue" charset="0"/>
                <a:cs typeface="Helvetica Neue" charset="0"/>
              </a:rPr>
              <a:t> IG representative</a:t>
            </a:r>
          </a:p>
          <a:p>
            <a:r>
              <a:rPr lang="en-US" dirty="0">
                <a:latin typeface="Helvetica Neue" charset="0"/>
                <a:ea typeface="Helvetica Neue" charset="0"/>
                <a:cs typeface="Helvetica Neue" charset="0"/>
              </a:rPr>
              <a:t>Angela </a:t>
            </a:r>
            <a:r>
              <a:rPr lang="en-US" dirty="0" err="1">
                <a:latin typeface="Helvetica Neue" charset="0"/>
                <a:ea typeface="Helvetica Neue" charset="0"/>
                <a:cs typeface="Helvetica Neue" charset="0"/>
              </a:rPr>
              <a:t>Mutunga</a:t>
            </a:r>
            <a:r>
              <a:rPr lang="en-US" dirty="0">
                <a:latin typeface="Helvetica Neue" charset="0"/>
                <a:ea typeface="Helvetica Neue" charset="0"/>
                <a:cs typeface="Helvetica Neue" charset="0"/>
              </a:rPr>
              <a:t>, AFP-</a:t>
            </a:r>
            <a:r>
              <a:rPr lang="en-US" dirty="0" err="1">
                <a:latin typeface="Helvetica Neue" charset="0"/>
                <a:ea typeface="Helvetica Neue" charset="0"/>
                <a:cs typeface="Helvetica Neue" charset="0"/>
              </a:rPr>
              <a:t>Jhpiego</a:t>
            </a:r>
            <a:r>
              <a:rPr lang="en-US" dirty="0">
                <a:latin typeface="Helvetica Neue" charset="0"/>
                <a:ea typeface="Helvetica Neue" charset="0"/>
                <a:cs typeface="Helvetica Neue" charset="0"/>
              </a:rPr>
              <a:t>, Kenya </a:t>
            </a:r>
            <a:r>
              <a:rPr lang="mr-IN" dirty="0">
                <a:latin typeface="Helvetica Neue" charset="0"/>
                <a:ea typeface="Helvetica Neue" charset="0"/>
                <a:cs typeface="Helvetica Neue" charset="0"/>
              </a:rPr>
              <a:t>–</a:t>
            </a:r>
            <a:r>
              <a:rPr lang="en-US" dirty="0">
                <a:latin typeface="Helvetica Neue" charset="0"/>
                <a:ea typeface="Helvetica Neue" charset="0"/>
                <a:cs typeface="Helvetica Neue" charset="0"/>
              </a:rPr>
              <a:t> IG representative</a:t>
            </a:r>
          </a:p>
          <a:p>
            <a:r>
              <a:rPr lang="en-US" dirty="0">
                <a:latin typeface="Helvetica Neue" charset="0"/>
                <a:ea typeface="Helvetica Neue" charset="0"/>
                <a:cs typeface="Helvetica Neue" charset="0"/>
              </a:rPr>
              <a:t>Chris Armstrong, PLAN Canada </a:t>
            </a:r>
            <a:r>
              <a:rPr lang="mr-IN" dirty="0">
                <a:latin typeface="Helvetica Neue" charset="0"/>
                <a:ea typeface="Helvetica Neue" charset="0"/>
                <a:cs typeface="Helvetica Neue" charset="0"/>
              </a:rPr>
              <a:t>–</a:t>
            </a:r>
            <a:r>
              <a:rPr lang="en-US" dirty="0">
                <a:latin typeface="Helvetica Neue" charset="0"/>
                <a:ea typeface="Helvetica Neue" charset="0"/>
                <a:cs typeface="Helvetica Neue" charset="0"/>
              </a:rPr>
              <a:t> IG rep alternate</a:t>
            </a:r>
          </a:p>
          <a:p>
            <a:r>
              <a:rPr lang="en-US" dirty="0">
                <a:latin typeface="Helvetica Neue" charset="0"/>
                <a:ea typeface="Helvetica Neue" charset="0"/>
                <a:cs typeface="Helvetica Neue" charset="0"/>
              </a:rPr>
              <a:t>John Townsend, Population Council, USA </a:t>
            </a:r>
            <a:r>
              <a:rPr lang="mr-IN" dirty="0">
                <a:latin typeface="Helvetica Neue" charset="0"/>
                <a:ea typeface="Helvetica Neue" charset="0"/>
                <a:cs typeface="Helvetica Neue" charset="0"/>
              </a:rPr>
              <a:t>–</a:t>
            </a:r>
            <a:r>
              <a:rPr lang="en-US" dirty="0">
                <a:latin typeface="Helvetica Neue" charset="0"/>
                <a:ea typeface="Helvetica Neue" charset="0"/>
                <a:cs typeface="Helvetica Neue" charset="0"/>
              </a:rPr>
              <a:t> former IG rep alternate</a:t>
            </a:r>
          </a:p>
          <a:p>
            <a:r>
              <a:rPr lang="en-US" dirty="0">
                <a:latin typeface="Helvetica Neue" charset="0"/>
                <a:ea typeface="Helvetica Neue" charset="0"/>
                <a:cs typeface="Helvetica Neue" charset="0"/>
              </a:rPr>
              <a:t>Joanne Carter, RESULTS, USA </a:t>
            </a:r>
            <a:r>
              <a:rPr lang="mr-IN" dirty="0">
                <a:latin typeface="Helvetica Neue" charset="0"/>
                <a:ea typeface="Helvetica Neue" charset="0"/>
                <a:cs typeface="Helvetica Neue" charset="0"/>
              </a:rPr>
              <a:t>–</a:t>
            </a:r>
            <a:r>
              <a:rPr lang="en-US" dirty="0">
                <a:latin typeface="Helvetica Neue" charset="0"/>
                <a:ea typeface="Helvetica Neue" charset="0"/>
                <a:cs typeface="Helvetica Neue" charset="0"/>
              </a:rPr>
              <a:t> former IG rep</a:t>
            </a:r>
          </a:p>
          <a:p>
            <a:r>
              <a:rPr lang="en-US" dirty="0" err="1">
                <a:latin typeface="Helvetica Neue" charset="0"/>
                <a:ea typeface="Helvetica Neue" charset="0"/>
                <a:cs typeface="Helvetica Neue" charset="0"/>
              </a:rPr>
              <a:t>Mefin</a:t>
            </a:r>
            <a:r>
              <a:rPr lang="en-US" dirty="0">
                <a:latin typeface="Helvetica Neue" charset="0"/>
                <a:ea typeface="Helvetica Neue" charset="0"/>
                <a:cs typeface="Helvetica Neue" charset="0"/>
              </a:rPr>
              <a:t> </a:t>
            </a:r>
            <a:r>
              <a:rPr lang="en-US" dirty="0" err="1">
                <a:latin typeface="Helvetica Neue" charset="0"/>
                <a:ea typeface="Helvetica Neue" charset="0"/>
                <a:cs typeface="Helvetica Neue" charset="0"/>
              </a:rPr>
              <a:t>Teklu</a:t>
            </a:r>
            <a:r>
              <a:rPr lang="en-US" dirty="0">
                <a:latin typeface="Helvetica Neue" charset="0"/>
                <a:ea typeface="Helvetica Neue" charset="0"/>
                <a:cs typeface="Helvetica Neue" charset="0"/>
              </a:rPr>
              <a:t>, IRC, Ethiopia </a:t>
            </a:r>
            <a:r>
              <a:rPr lang="mr-IN" dirty="0">
                <a:latin typeface="Helvetica Neue" charset="0"/>
                <a:ea typeface="Helvetica Neue" charset="0"/>
                <a:cs typeface="Helvetica Neue" charset="0"/>
              </a:rPr>
              <a:t>–</a:t>
            </a:r>
            <a:r>
              <a:rPr lang="en-US" dirty="0">
                <a:latin typeface="Helvetica Neue" charset="0"/>
                <a:ea typeface="Helvetica Neue" charset="0"/>
                <a:cs typeface="Helvetica Neue" charset="0"/>
              </a:rPr>
              <a:t> former IG rep</a:t>
            </a:r>
          </a:p>
          <a:p>
            <a:r>
              <a:rPr lang="en-US" dirty="0" err="1">
                <a:latin typeface="Helvetica Neue" charset="0"/>
                <a:ea typeface="Helvetica Neue" charset="0"/>
                <a:cs typeface="Helvetica Neue" charset="0"/>
              </a:rPr>
              <a:t>Patson</a:t>
            </a:r>
            <a:r>
              <a:rPr lang="en-US" dirty="0">
                <a:latin typeface="Helvetica Neue" charset="0"/>
                <a:ea typeface="Helvetica Neue" charset="0"/>
                <a:cs typeface="Helvetica Neue" charset="0"/>
              </a:rPr>
              <a:t> Malia – Youth rep to the IG</a:t>
            </a:r>
          </a:p>
          <a:p>
            <a:r>
              <a:rPr lang="en-US" dirty="0">
                <a:latin typeface="Helvetica Neue" charset="0"/>
                <a:ea typeface="Helvetica Neue" charset="0"/>
                <a:cs typeface="Helvetica Neue" charset="0"/>
              </a:rPr>
              <a:t>Joannie </a:t>
            </a:r>
            <a:r>
              <a:rPr lang="en-US" dirty="0" err="1">
                <a:latin typeface="Helvetica Neue" charset="0"/>
                <a:ea typeface="Helvetica Neue" charset="0"/>
                <a:cs typeface="Helvetica Neue" charset="0"/>
              </a:rPr>
              <a:t>Bewa</a:t>
            </a:r>
            <a:r>
              <a:rPr lang="en-US" dirty="0">
                <a:latin typeface="Helvetica Neue" charset="0"/>
                <a:ea typeface="Helvetica Neue" charset="0"/>
                <a:cs typeface="Helvetica Neue" charset="0"/>
              </a:rPr>
              <a:t> – Youth rep</a:t>
            </a:r>
          </a:p>
          <a:p>
            <a:r>
              <a:rPr lang="en-US" dirty="0" err="1">
                <a:latin typeface="Helvetica Neue" charset="0"/>
                <a:ea typeface="Helvetica Neue" charset="0"/>
                <a:cs typeface="Helvetica Neue" charset="0"/>
              </a:rPr>
              <a:t>Kadi</a:t>
            </a:r>
            <a:r>
              <a:rPr lang="en-US" dirty="0">
                <a:latin typeface="Helvetica Neue" charset="0"/>
                <a:ea typeface="Helvetica Neue" charset="0"/>
                <a:cs typeface="Helvetica Neue" charset="0"/>
              </a:rPr>
              <a:t> </a:t>
            </a:r>
            <a:r>
              <a:rPr lang="en-US" dirty="0" err="1">
                <a:latin typeface="Helvetica Neue" charset="0"/>
                <a:ea typeface="Helvetica Neue" charset="0"/>
                <a:cs typeface="Helvetica Neue" charset="0"/>
              </a:rPr>
              <a:t>Toure</a:t>
            </a:r>
            <a:r>
              <a:rPr lang="en-US" dirty="0">
                <a:latin typeface="Helvetica Neue" charset="0"/>
                <a:ea typeface="Helvetica Neue" charset="0"/>
                <a:cs typeface="Helvetica Neue" charset="0"/>
              </a:rPr>
              <a:t>, PMNCH, Senegal</a:t>
            </a:r>
          </a:p>
          <a:p>
            <a:r>
              <a:rPr lang="en-US" dirty="0">
                <a:latin typeface="Helvetica Neue" charset="0"/>
                <a:ea typeface="Helvetica Neue" charset="0"/>
                <a:cs typeface="Helvetica Neue" charset="0"/>
              </a:rPr>
              <a:t>Suzanna Dennis, PAI, USA</a:t>
            </a:r>
          </a:p>
          <a:p>
            <a:r>
              <a:rPr lang="en-US" dirty="0">
                <a:latin typeface="Helvetica Neue" charset="0"/>
                <a:ea typeface="Helvetica Neue" charset="0"/>
                <a:cs typeface="Helvetica Neue" charset="0"/>
              </a:rPr>
              <a:t>Betsy </a:t>
            </a:r>
            <a:r>
              <a:rPr lang="en-US" dirty="0" err="1">
                <a:latin typeface="Helvetica Neue" charset="0"/>
                <a:ea typeface="Helvetica Neue" charset="0"/>
                <a:cs typeface="Helvetica Neue" charset="0"/>
              </a:rPr>
              <a:t>McCallon</a:t>
            </a:r>
            <a:r>
              <a:rPr lang="en-US" dirty="0">
                <a:latin typeface="Helvetica Neue" charset="0"/>
                <a:ea typeface="Helvetica Neue" charset="0"/>
                <a:cs typeface="Helvetica Neue" charset="0"/>
              </a:rPr>
              <a:t>, White Ribbon Alliance, USA</a:t>
            </a:r>
          </a:p>
          <a:p>
            <a:endParaRPr lang="en-US" sz="600" dirty="0">
              <a:latin typeface="Helvetica Neue" charset="0"/>
              <a:ea typeface="Helvetica Neue" charset="0"/>
              <a:cs typeface="Helvetica Neue" charset="0"/>
            </a:endParaRPr>
          </a:p>
          <a:p>
            <a:pPr marL="114300" indent="0">
              <a:buNone/>
            </a:pPr>
            <a:r>
              <a:rPr lang="en-US" i="1" dirty="0">
                <a:latin typeface="Helvetica Neue" charset="0"/>
                <a:ea typeface="Helvetica Neue" charset="0"/>
                <a:cs typeface="Helvetica Neue" charset="0"/>
              </a:rPr>
              <a:t>Supporting Consultants</a:t>
            </a:r>
          </a:p>
          <a:p>
            <a:r>
              <a:rPr lang="en-US" dirty="0">
                <a:latin typeface="Helvetica Neue" charset="0"/>
                <a:ea typeface="Helvetica Neue" charset="0"/>
                <a:cs typeface="Helvetica Neue" charset="0"/>
              </a:rPr>
              <a:t>Susannah Hurd, Global Health Visions, USA</a:t>
            </a:r>
          </a:p>
          <a:p>
            <a:r>
              <a:rPr lang="en-US" dirty="0" err="1">
                <a:latin typeface="Helvetica Neue" charset="0"/>
                <a:ea typeface="Helvetica Neue" charset="0"/>
                <a:cs typeface="Helvetica Neue" charset="0"/>
              </a:rPr>
              <a:t>Maty</a:t>
            </a:r>
            <a:r>
              <a:rPr lang="en-US" dirty="0">
                <a:latin typeface="Helvetica Neue" charset="0"/>
                <a:ea typeface="Helvetica Neue" charset="0"/>
                <a:cs typeface="Helvetica Neue" charset="0"/>
              </a:rPr>
              <a:t> </a:t>
            </a:r>
            <a:r>
              <a:rPr lang="en-US" dirty="0" err="1">
                <a:latin typeface="Helvetica Neue" charset="0"/>
                <a:ea typeface="Helvetica Neue" charset="0"/>
                <a:cs typeface="Helvetica Neue" charset="0"/>
              </a:rPr>
              <a:t>Dia</a:t>
            </a:r>
            <a:r>
              <a:rPr lang="en-US" dirty="0">
                <a:latin typeface="Helvetica Neue" charset="0"/>
                <a:ea typeface="Helvetica Neue" charset="0"/>
                <a:cs typeface="Helvetica Neue" charset="0"/>
              </a:rPr>
              <a:t>, Independent Consultant, Senegal</a:t>
            </a:r>
          </a:p>
        </p:txBody>
      </p:sp>
      <p:sp>
        <p:nvSpPr>
          <p:cNvPr id="3" name="Title 2"/>
          <p:cNvSpPr>
            <a:spLocks noGrp="1"/>
          </p:cNvSpPr>
          <p:nvPr>
            <p:ph type="title"/>
          </p:nvPr>
        </p:nvSpPr>
        <p:spPr>
          <a:xfrm>
            <a:off x="233559" y="0"/>
            <a:ext cx="8298229" cy="990764"/>
          </a:xfrm>
        </p:spPr>
        <p:txBody>
          <a:bodyPr/>
          <a:lstStyle/>
          <a:p>
            <a:r>
              <a:rPr lang="en-US" sz="3600" dirty="0"/>
              <a:t>CSCG Steering Committee</a:t>
            </a:r>
          </a:p>
        </p:txBody>
      </p:sp>
      <p:sp>
        <p:nvSpPr>
          <p:cNvPr id="4" name="Slide Number Placeholder 3"/>
          <p:cNvSpPr>
            <a:spLocks noGrp="1"/>
          </p:cNvSpPr>
          <p:nvPr>
            <p:ph type="sldNum" sz="quarter" idx="15"/>
          </p:nvPr>
        </p:nvSpPr>
        <p:spPr/>
        <p:txBody>
          <a:bodyPr/>
          <a:lstStyle/>
          <a:p>
            <a:fld id="{D3F7C509-FEEF-45D3-B896-7C07814C0C13}" type="slidenum">
              <a:rPr lang="en-US" smtClean="0">
                <a:solidFill>
                  <a:srgbClr val="000000"/>
                </a:solidFill>
              </a:rPr>
              <a:pPr/>
              <a:t>15</a:t>
            </a:fld>
            <a:endParaRPr lang="en-US" dirty="0">
              <a:solidFill>
                <a:srgbClr val="000000"/>
              </a:solidFill>
            </a:endParaRPr>
          </a:p>
        </p:txBody>
      </p:sp>
    </p:spTree>
    <p:extLst>
      <p:ext uri="{BB962C8B-B14F-4D97-AF65-F5344CB8AC3E}">
        <p14:creationId xmlns:p14="http://schemas.microsoft.com/office/powerpoint/2010/main" val="209690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9469"/>
            <a:ext cx="7620000" cy="674931"/>
          </a:xfrm>
        </p:spPr>
        <p:txBody>
          <a:bodyPr/>
          <a:lstStyle/>
          <a:p>
            <a:r>
              <a:rPr lang="en-US" sz="3600" dirty="0">
                <a:solidFill>
                  <a:schemeClr val="accent1"/>
                </a:solidFill>
              </a:rPr>
              <a:t>5. </a:t>
            </a:r>
            <a:r>
              <a:rPr lang="en-US" sz="3600" dirty="0"/>
              <a:t>GFF Country CSO Partner Mapping</a:t>
            </a:r>
          </a:p>
        </p:txBody>
      </p:sp>
      <p:pic>
        <p:nvPicPr>
          <p:cNvPr id="4" name="Picture 3">
            <a:extLst>
              <a:ext uri="{FF2B5EF4-FFF2-40B4-BE49-F238E27FC236}">
                <a16:creationId xmlns:a16="http://schemas.microsoft.com/office/drawing/2014/main" id="{560962BC-F5EF-D043-B72E-E2D59A9A1C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219" y="842008"/>
            <a:ext cx="7496981" cy="6015992"/>
          </a:xfrm>
          <a:prstGeom prst="rect">
            <a:avLst/>
          </a:prstGeom>
        </p:spPr>
      </p:pic>
    </p:spTree>
    <p:extLst>
      <p:ext uri="{BB962C8B-B14F-4D97-AF65-F5344CB8AC3E}">
        <p14:creationId xmlns:p14="http://schemas.microsoft.com/office/powerpoint/2010/main" val="1313742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Key Tools </a:t>
            </a:r>
            <a:r>
              <a:rPr lang="en-US" sz="4000" dirty="0"/>
              <a:t>for CSOs and Other GFF Stakeholders</a:t>
            </a:r>
          </a:p>
        </p:txBody>
      </p:sp>
      <p:sp>
        <p:nvSpPr>
          <p:cNvPr id="3" name="Content Placeholder 2"/>
          <p:cNvSpPr>
            <a:spLocks noGrp="1"/>
          </p:cNvSpPr>
          <p:nvPr>
            <p:ph idx="1"/>
          </p:nvPr>
        </p:nvSpPr>
        <p:spPr>
          <a:xfrm>
            <a:off x="457200" y="1842654"/>
            <a:ext cx="7620000" cy="4558145"/>
          </a:xfrm>
        </p:spPr>
        <p:txBody>
          <a:bodyPr>
            <a:normAutofit lnSpcReduction="10000"/>
          </a:bodyPr>
          <a:lstStyle/>
          <a:p>
            <a:pPr marL="636588" indent="-514350">
              <a:buFont typeface="+mj-lt"/>
              <a:buAutoNum type="arabicPeriod"/>
            </a:pPr>
            <a:r>
              <a:rPr lang="en-US" sz="2800" dirty="0">
                <a:solidFill>
                  <a:schemeClr val="accent5">
                    <a:lumMod val="50000"/>
                  </a:schemeClr>
                </a:solidFill>
              </a:rPr>
              <a:t>Civil Society Engagement Strategy (CSES)</a:t>
            </a:r>
          </a:p>
          <a:p>
            <a:pPr marL="919163" lvl="1" indent="-360363"/>
            <a:r>
              <a:rPr lang="en-US" sz="2600" dirty="0">
                <a:solidFill>
                  <a:schemeClr val="accent5">
                    <a:lumMod val="50000"/>
                  </a:schemeClr>
                </a:solidFill>
              </a:rPr>
              <a:t>CSES Implementation Plan</a:t>
            </a:r>
          </a:p>
          <a:p>
            <a:pPr marL="919163" lvl="1" indent="-360363"/>
            <a:r>
              <a:rPr lang="en-US" sz="2600" dirty="0">
                <a:solidFill>
                  <a:schemeClr val="accent5">
                    <a:lumMod val="50000"/>
                  </a:schemeClr>
                </a:solidFill>
              </a:rPr>
              <a:t>Youth Addendum</a:t>
            </a:r>
          </a:p>
          <a:p>
            <a:pPr marL="636588" indent="-514350">
              <a:buFont typeface="+mj-lt"/>
              <a:buAutoNum type="arabicPeriod"/>
            </a:pPr>
            <a:r>
              <a:rPr lang="en-US" sz="2800" dirty="0">
                <a:solidFill>
                  <a:schemeClr val="accent5">
                    <a:lumMod val="50000"/>
                  </a:schemeClr>
                </a:solidFill>
              </a:rPr>
              <a:t>Guidance Note on Inclusive Multi-stakeholder Country Platforms in Support of Every Woman Every Child</a:t>
            </a:r>
          </a:p>
          <a:p>
            <a:pPr marL="636588" indent="-514350">
              <a:buFont typeface="+mj-lt"/>
              <a:buAutoNum type="arabicPeriod"/>
            </a:pPr>
            <a:r>
              <a:rPr lang="en-US" sz="2800" dirty="0">
                <a:solidFill>
                  <a:schemeClr val="accent5">
                    <a:lumMod val="50000"/>
                  </a:schemeClr>
                </a:solidFill>
              </a:rPr>
              <a:t>Civil Society Guide to the GFF</a:t>
            </a:r>
          </a:p>
          <a:p>
            <a:pPr marL="636588" indent="-514350">
              <a:buFont typeface="+mj-lt"/>
              <a:buAutoNum type="arabicPeriod"/>
            </a:pPr>
            <a:r>
              <a:rPr lang="en-US" sz="2800" dirty="0">
                <a:solidFill>
                  <a:schemeClr val="accent5">
                    <a:lumMod val="50000"/>
                  </a:schemeClr>
                </a:solidFill>
              </a:rPr>
              <a:t>CSO Coordinating Group &amp; Steering Committee</a:t>
            </a:r>
          </a:p>
          <a:p>
            <a:pPr marL="919163" lvl="1" indent="-314325"/>
            <a:r>
              <a:rPr lang="en-US" sz="2600" dirty="0">
                <a:solidFill>
                  <a:schemeClr val="accent5">
                    <a:lumMod val="50000"/>
                  </a:schemeClr>
                </a:solidFill>
              </a:rPr>
              <a:t>Google group, webinars, AHBN newsletter</a:t>
            </a:r>
          </a:p>
          <a:p>
            <a:pPr marL="636588" indent="-514350">
              <a:buFont typeface="+mj-lt"/>
              <a:buAutoNum type="arabicPeriod"/>
            </a:pPr>
            <a:r>
              <a:rPr lang="en-US" sz="2800" dirty="0">
                <a:solidFill>
                  <a:schemeClr val="accent5">
                    <a:lumMod val="50000"/>
                  </a:schemeClr>
                </a:solidFill>
              </a:rPr>
              <a:t>GFF Country CSO Partner Mapping</a:t>
            </a:r>
          </a:p>
        </p:txBody>
      </p:sp>
    </p:spTree>
    <p:extLst>
      <p:ext uri="{BB962C8B-B14F-4D97-AF65-F5344CB8AC3E}">
        <p14:creationId xmlns:p14="http://schemas.microsoft.com/office/powerpoint/2010/main" val="123615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7701"/>
            <a:ext cx="7620000" cy="1078205"/>
          </a:xfrm>
        </p:spPr>
        <p:txBody>
          <a:bodyPr/>
          <a:lstStyle/>
          <a:p>
            <a:pPr marL="114300" indent="0"/>
            <a:r>
              <a:rPr lang="en-US" sz="4000" dirty="0">
                <a:solidFill>
                  <a:schemeClr val="accent1"/>
                </a:solidFill>
                <a:cs typeface="Cambria"/>
              </a:rPr>
              <a:t>1. </a:t>
            </a:r>
            <a:r>
              <a:rPr lang="en-US" sz="4000" dirty="0">
                <a:cs typeface="Cambria"/>
              </a:rPr>
              <a:t>Civil Society Engagement Strategy (CSES)</a:t>
            </a:r>
          </a:p>
        </p:txBody>
      </p:sp>
      <p:sp>
        <p:nvSpPr>
          <p:cNvPr id="3" name="Content Placeholder 2"/>
          <p:cNvSpPr>
            <a:spLocks noGrp="1"/>
          </p:cNvSpPr>
          <p:nvPr>
            <p:ph idx="1"/>
          </p:nvPr>
        </p:nvSpPr>
        <p:spPr>
          <a:xfrm>
            <a:off x="457200" y="2400300"/>
            <a:ext cx="7620000" cy="3648918"/>
          </a:xfrm>
        </p:spPr>
        <p:txBody>
          <a:bodyPr>
            <a:normAutofit/>
          </a:bodyPr>
          <a:lstStyle/>
          <a:p>
            <a:pPr marL="114300" indent="0">
              <a:buNone/>
            </a:pPr>
            <a:r>
              <a:rPr lang="en-US" b="1" dirty="0">
                <a:solidFill>
                  <a:srgbClr val="0070C0"/>
                </a:solidFill>
              </a:rPr>
              <a:t>GOAL: </a:t>
            </a:r>
            <a:r>
              <a:rPr lang="en-US" dirty="0">
                <a:solidFill>
                  <a:schemeClr val="tx1">
                    <a:lumMod val="65000"/>
                    <a:lumOff val="35000"/>
                  </a:schemeClr>
                </a:solidFill>
              </a:rPr>
              <a:t>Civil society is meaningfully engaged in the GFF, from sub-national to national to global levels, such </a:t>
            </a:r>
            <a:r>
              <a:rPr lang="en-US" dirty="0">
                <a:solidFill>
                  <a:srgbClr val="FF0000"/>
                </a:solidFill>
              </a:rPr>
              <a:t>that the full breadth of their skills and expertise can contribute to determining and achieving mutual goals and targets, including those laid out by the GFF and GFF countries, the Global Strategy for Women’s, Children’s and Adolescents’ Health, and the Sustainable Development Goals. </a:t>
            </a:r>
          </a:p>
          <a:p>
            <a:pPr marL="114300" indent="0">
              <a:buNone/>
            </a:pPr>
            <a:endParaRPr lang="en-US" dirty="0"/>
          </a:p>
        </p:txBody>
      </p:sp>
    </p:spTree>
    <p:extLst>
      <p:ext uri="{BB962C8B-B14F-4D97-AF65-F5344CB8AC3E}">
        <p14:creationId xmlns:p14="http://schemas.microsoft.com/office/powerpoint/2010/main" val="1735679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078205"/>
          </a:xfrm>
        </p:spPr>
        <p:txBody>
          <a:bodyPr/>
          <a:lstStyle/>
          <a:p>
            <a:pPr marL="114300" indent="0"/>
            <a:r>
              <a:rPr lang="en-US" sz="4000" dirty="0">
                <a:cs typeface="Cambria"/>
              </a:rPr>
              <a:t>CSES Strategic Approach</a:t>
            </a:r>
          </a:p>
        </p:txBody>
      </p:sp>
      <p:sp>
        <p:nvSpPr>
          <p:cNvPr id="3" name="Content Placeholder 2"/>
          <p:cNvSpPr>
            <a:spLocks noGrp="1"/>
          </p:cNvSpPr>
          <p:nvPr>
            <p:ph idx="1"/>
          </p:nvPr>
        </p:nvSpPr>
        <p:spPr>
          <a:xfrm>
            <a:off x="457199" y="1230923"/>
            <a:ext cx="7784757" cy="5389795"/>
          </a:xfrm>
        </p:spPr>
        <p:txBody>
          <a:bodyPr>
            <a:normAutofit/>
          </a:bodyPr>
          <a:lstStyle/>
          <a:p>
            <a:pPr marL="114300" indent="0">
              <a:buNone/>
            </a:pPr>
            <a:r>
              <a:rPr lang="en-US" dirty="0"/>
              <a:t>The strategic approach is grounded in three objectives: </a:t>
            </a:r>
          </a:p>
          <a:p>
            <a:pPr marL="114300" indent="0">
              <a:buNone/>
            </a:pPr>
            <a:endParaRPr lang="en-US" sz="1100" dirty="0"/>
          </a:p>
          <a:p>
            <a:pPr marL="571500" indent="-457200">
              <a:spcBef>
                <a:spcPts val="1400"/>
              </a:spcBef>
              <a:buFont typeface="+mj-lt"/>
              <a:buAutoNum type="arabicPeriod"/>
            </a:pPr>
            <a:r>
              <a:rPr lang="en-US" b="1" dirty="0">
                <a:solidFill>
                  <a:srgbClr val="0070C0"/>
                </a:solidFill>
              </a:rPr>
              <a:t>COUNTRY PLATFORMS </a:t>
            </a:r>
            <a:r>
              <a:rPr lang="en-US" dirty="0">
                <a:solidFill>
                  <a:schemeClr val="tx1">
                    <a:lumMod val="65000"/>
                    <a:lumOff val="35000"/>
                  </a:schemeClr>
                </a:solidFill>
              </a:rPr>
              <a:t>are supported to meaningfully engage civil society in support of common goals, through use of the </a:t>
            </a:r>
            <a:r>
              <a:rPr lang="en-US" i="1" dirty="0">
                <a:solidFill>
                  <a:schemeClr val="tx1">
                    <a:lumMod val="65000"/>
                    <a:lumOff val="35000"/>
                  </a:schemeClr>
                </a:solidFill>
              </a:rPr>
              <a:t>Guidance Note: Inclusive Multi-stakeholder Country Platforms in Support of Every Woman Every Child </a:t>
            </a:r>
            <a:endParaRPr lang="en-US" dirty="0">
              <a:solidFill>
                <a:schemeClr val="tx1">
                  <a:lumMod val="65000"/>
                  <a:lumOff val="35000"/>
                </a:schemeClr>
              </a:solidFill>
            </a:endParaRPr>
          </a:p>
          <a:p>
            <a:pPr marL="571500" indent="-457200">
              <a:spcBef>
                <a:spcPts val="1400"/>
              </a:spcBef>
              <a:buFont typeface="+mj-lt"/>
              <a:buAutoNum type="arabicPeriod"/>
            </a:pPr>
            <a:r>
              <a:rPr lang="en-US" b="1" dirty="0">
                <a:solidFill>
                  <a:srgbClr val="0070C0"/>
                </a:solidFill>
              </a:rPr>
              <a:t>CSO COALITIONS AT NATIONAL AND GLOBAL LEVELS </a:t>
            </a:r>
            <a:r>
              <a:rPr lang="en-US" dirty="0">
                <a:solidFill>
                  <a:schemeClr val="tx1">
                    <a:lumMod val="65000"/>
                    <a:lumOff val="35000"/>
                  </a:schemeClr>
                </a:solidFill>
              </a:rPr>
              <a:t>are strengthened to enhance civil society alignment and capacity, and to streamline communications and technical assistance </a:t>
            </a:r>
          </a:p>
          <a:p>
            <a:pPr marL="571500" indent="-457200">
              <a:spcBef>
                <a:spcPts val="1400"/>
              </a:spcBef>
              <a:buFont typeface="+mj-lt"/>
              <a:buAutoNum type="arabicPeriod"/>
            </a:pPr>
            <a:r>
              <a:rPr lang="en-US" b="1" dirty="0">
                <a:solidFill>
                  <a:srgbClr val="0070C0"/>
                </a:solidFill>
              </a:rPr>
              <a:t>GFF ACCOUNTABILITY</a:t>
            </a:r>
            <a:r>
              <a:rPr lang="en-US" b="1" dirty="0">
                <a:solidFill>
                  <a:schemeClr val="tx1">
                    <a:lumMod val="65000"/>
                    <a:lumOff val="35000"/>
                  </a:schemeClr>
                </a:solidFill>
              </a:rPr>
              <a:t> </a:t>
            </a:r>
            <a:r>
              <a:rPr lang="en-US" dirty="0">
                <a:solidFill>
                  <a:schemeClr val="tx1">
                    <a:lumMod val="65000"/>
                    <a:lumOff val="35000"/>
                  </a:schemeClr>
                </a:solidFill>
              </a:rPr>
              <a:t>is strengthened through support for civil society’s role in accountability, and increased transparency and space for accountability in GFF processes </a:t>
            </a:r>
          </a:p>
        </p:txBody>
      </p:sp>
    </p:spTree>
    <p:extLst>
      <p:ext uri="{BB962C8B-B14F-4D97-AF65-F5344CB8AC3E}">
        <p14:creationId xmlns:p14="http://schemas.microsoft.com/office/powerpoint/2010/main" val="1441151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2" y="339969"/>
            <a:ext cx="7971694" cy="832340"/>
          </a:xfrm>
        </p:spPr>
        <p:txBody>
          <a:bodyPr/>
          <a:lstStyle/>
          <a:p>
            <a:pPr marL="114300" indent="0"/>
            <a:r>
              <a:rPr lang="en-US" sz="3600" dirty="0">
                <a:cs typeface="Cambria"/>
              </a:rPr>
              <a:t>The Value of Civil Society to RMNCAH+N</a:t>
            </a:r>
          </a:p>
        </p:txBody>
      </p:sp>
      <p:sp>
        <p:nvSpPr>
          <p:cNvPr id="3" name="Content Placeholder 2"/>
          <p:cNvSpPr>
            <a:spLocks noGrp="1"/>
          </p:cNvSpPr>
          <p:nvPr>
            <p:ph idx="1"/>
          </p:nvPr>
        </p:nvSpPr>
        <p:spPr>
          <a:xfrm>
            <a:off x="457198" y="2508738"/>
            <a:ext cx="3739662" cy="4031603"/>
          </a:xfrm>
        </p:spPr>
        <p:txBody>
          <a:bodyPr>
            <a:normAutofit fontScale="92500"/>
          </a:bodyPr>
          <a:lstStyle/>
          <a:p>
            <a:pPr>
              <a:spcAft>
                <a:spcPts val="600"/>
              </a:spcAft>
            </a:pPr>
            <a:r>
              <a:rPr lang="en-US" sz="2600" dirty="0">
                <a:solidFill>
                  <a:schemeClr val="tx1">
                    <a:lumMod val="65000"/>
                    <a:lumOff val="35000"/>
                  </a:schemeClr>
                </a:solidFill>
                <a:latin typeface="Calibri" charset="0"/>
                <a:ea typeface="Calibri" charset="0"/>
                <a:cs typeface="Calibri" charset="0"/>
              </a:rPr>
              <a:t>Advocacy</a:t>
            </a:r>
          </a:p>
          <a:p>
            <a:pPr>
              <a:spcAft>
                <a:spcPts val="600"/>
              </a:spcAft>
            </a:pPr>
            <a:r>
              <a:rPr lang="en-US" sz="2600" dirty="0">
                <a:solidFill>
                  <a:schemeClr val="tx1">
                    <a:lumMod val="65000"/>
                    <a:lumOff val="35000"/>
                  </a:schemeClr>
                </a:solidFill>
                <a:latin typeface="Calibri" charset="0"/>
                <a:ea typeface="Calibri" charset="0"/>
                <a:cs typeface="Calibri" charset="0"/>
              </a:rPr>
              <a:t>Monitoring and Accountability</a:t>
            </a:r>
          </a:p>
          <a:p>
            <a:pPr>
              <a:spcAft>
                <a:spcPts val="600"/>
              </a:spcAft>
            </a:pPr>
            <a:r>
              <a:rPr lang="en-US" sz="2600" dirty="0">
                <a:solidFill>
                  <a:schemeClr val="tx1">
                    <a:lumMod val="65000"/>
                    <a:lumOff val="35000"/>
                  </a:schemeClr>
                </a:solidFill>
                <a:latin typeface="Calibri" charset="0"/>
                <a:ea typeface="Calibri" charset="0"/>
                <a:cs typeface="Calibri" charset="0"/>
              </a:rPr>
              <a:t>Elevating Voices of Affected Populations</a:t>
            </a:r>
          </a:p>
          <a:p>
            <a:pPr>
              <a:spcAft>
                <a:spcPts val="600"/>
              </a:spcAft>
            </a:pPr>
            <a:r>
              <a:rPr lang="en-US" sz="2600" dirty="0">
                <a:solidFill>
                  <a:schemeClr val="tx1">
                    <a:lumMod val="65000"/>
                    <a:lumOff val="35000"/>
                  </a:schemeClr>
                </a:solidFill>
                <a:latin typeface="Calibri" charset="0"/>
                <a:ea typeface="Calibri" charset="0"/>
                <a:cs typeface="Calibri" charset="0"/>
              </a:rPr>
              <a:t>Implementation</a:t>
            </a:r>
          </a:p>
          <a:p>
            <a:pPr>
              <a:spcAft>
                <a:spcPts val="600"/>
              </a:spcAft>
            </a:pPr>
            <a:r>
              <a:rPr lang="en-US" sz="2600" dirty="0">
                <a:solidFill>
                  <a:schemeClr val="tx1">
                    <a:lumMod val="65000"/>
                    <a:lumOff val="35000"/>
                  </a:schemeClr>
                </a:solidFill>
                <a:latin typeface="Calibri" charset="0"/>
                <a:ea typeface="Calibri" charset="0"/>
                <a:cs typeface="Calibri" charset="0"/>
              </a:rPr>
              <a:t>Research &amp; Data Analysis</a:t>
            </a:r>
          </a:p>
          <a:p>
            <a:pPr>
              <a:spcAft>
                <a:spcPts val="600"/>
              </a:spcAft>
            </a:pPr>
            <a:r>
              <a:rPr lang="en-US" sz="2600" dirty="0">
                <a:solidFill>
                  <a:schemeClr val="tx1">
                    <a:lumMod val="65000"/>
                    <a:lumOff val="35000"/>
                  </a:schemeClr>
                </a:solidFill>
                <a:latin typeface="Calibri" charset="0"/>
                <a:ea typeface="Calibri" charset="0"/>
                <a:cs typeface="Calibri" charset="0"/>
              </a:rPr>
              <a:t>Technical Assistance</a:t>
            </a:r>
          </a:p>
        </p:txBody>
      </p:sp>
      <p:pic>
        <p:nvPicPr>
          <p:cNvPr id="4" name="Content Placeholder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17292" y="2770144"/>
            <a:ext cx="4626708" cy="3470031"/>
          </a:xfrm>
          <a:prstGeom prst="rect">
            <a:avLst/>
          </a:prstGeom>
        </p:spPr>
      </p:pic>
      <p:sp>
        <p:nvSpPr>
          <p:cNvPr id="5" name="Content Placeholder 2"/>
          <p:cNvSpPr txBox="1">
            <a:spLocks/>
          </p:cNvSpPr>
          <p:nvPr/>
        </p:nvSpPr>
        <p:spPr>
          <a:xfrm>
            <a:off x="457198" y="1259048"/>
            <a:ext cx="7831017" cy="142435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spcAft>
                <a:spcPts val="600"/>
              </a:spcAft>
              <a:buFont typeface="Arial" pitchFamily="34" charset="0"/>
              <a:buNone/>
            </a:pPr>
            <a:r>
              <a:rPr lang="en-US" sz="2000" i="1" dirty="0">
                <a:solidFill>
                  <a:srgbClr val="0070C0"/>
                </a:solidFill>
              </a:rPr>
              <a:t>CSOs contribute to tangible outcomes and results for RMNCAH. Each of these </a:t>
            </a:r>
            <a:r>
              <a:rPr lang="en-US" sz="2000" b="1" i="1" dirty="0">
                <a:solidFill>
                  <a:srgbClr val="FF0000"/>
                </a:solidFill>
              </a:rPr>
              <a:t>“functions” can be leveraged in support of National Investment Cases, GFF goals, and the Global Strategy</a:t>
            </a:r>
            <a:r>
              <a:rPr lang="en-US" sz="2000" i="1" dirty="0">
                <a:solidFill>
                  <a:srgbClr val="0070C0"/>
                </a:solidFill>
              </a:rPr>
              <a:t>: </a:t>
            </a:r>
            <a:endParaRPr lang="en-US" sz="2600" dirty="0">
              <a:solidFill>
                <a:srgbClr val="0070C0"/>
              </a:solidFill>
              <a:latin typeface="Calibri" charset="0"/>
              <a:ea typeface="Calibri" charset="0"/>
              <a:cs typeface="Calibri" charset="0"/>
            </a:endParaRPr>
          </a:p>
        </p:txBody>
      </p:sp>
    </p:spTree>
    <p:extLst>
      <p:ext uri="{BB962C8B-B14F-4D97-AF65-F5344CB8AC3E}">
        <p14:creationId xmlns:p14="http://schemas.microsoft.com/office/powerpoint/2010/main" val="3881021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alpha val="43000"/>
              </a:schemeClr>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grpSp>
        <p:nvGrpSpPr>
          <p:cNvPr id="16" name="Grouper 15"/>
          <p:cNvGrpSpPr/>
          <p:nvPr/>
        </p:nvGrpSpPr>
        <p:grpSpPr>
          <a:xfrm>
            <a:off x="117067" y="2156058"/>
            <a:ext cx="8185117" cy="4539144"/>
            <a:chOff x="9728" y="1050764"/>
            <a:chExt cx="10130994" cy="4352559"/>
          </a:xfrm>
          <a:solidFill>
            <a:srgbClr val="DCEACB"/>
          </a:solidFill>
        </p:grpSpPr>
        <p:sp>
          <p:nvSpPr>
            <p:cNvPr id="17" name="Zone de texte 1"/>
            <p:cNvSpPr txBox="1"/>
            <p:nvPr/>
          </p:nvSpPr>
          <p:spPr>
            <a:xfrm>
              <a:off x="141336" y="1050764"/>
              <a:ext cx="2799985" cy="1103605"/>
            </a:xfrm>
            <a:prstGeom prst="roundRect">
              <a:avLst/>
            </a:prstGeom>
            <a:grp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ctr">
                <a:spcAft>
                  <a:spcPts val="0"/>
                </a:spcAft>
                <a:defRPr sz="900" b="1">
                  <a:solidFill>
                    <a:srgbClr val="0070C0"/>
                  </a:solidFill>
                  <a:effectLst/>
                  <a:ea typeface="Times New Roman" charset="0"/>
                  <a:cs typeface="Times New Roman" charset="0"/>
                </a:defRPr>
              </a:lvl1pPr>
            </a:lstStyle>
            <a:p>
              <a:r>
                <a:rPr lang="fr-CH" sz="1050" dirty="0"/>
                <a:t>Objective 1</a:t>
              </a:r>
              <a:endParaRPr lang="fr-FR" sz="1050" dirty="0"/>
            </a:p>
            <a:p>
              <a:pPr algn="just"/>
              <a:r>
                <a:rPr lang="fr-FR" sz="1050" b="0" dirty="0">
                  <a:solidFill>
                    <a:srgbClr val="595959"/>
                  </a:solidFill>
                </a:rPr>
                <a:t>Country </a:t>
              </a:r>
              <a:r>
                <a:rPr lang="fr-FR" sz="1050" b="0" dirty="0" err="1">
                  <a:solidFill>
                    <a:srgbClr val="595959"/>
                  </a:solidFill>
                </a:rPr>
                <a:t>Platforms</a:t>
              </a:r>
              <a:r>
                <a:rPr lang="fr-FR" sz="1050" b="0" dirty="0">
                  <a:solidFill>
                    <a:srgbClr val="595959"/>
                  </a:solidFill>
                </a:rPr>
                <a:t> are </a:t>
              </a:r>
              <a:r>
                <a:rPr lang="fr-FR" sz="1050" b="0" dirty="0" err="1">
                  <a:solidFill>
                    <a:srgbClr val="595959"/>
                  </a:solidFill>
                </a:rPr>
                <a:t>supported</a:t>
              </a:r>
              <a:r>
                <a:rPr lang="fr-FR" sz="1050" b="0" dirty="0">
                  <a:solidFill>
                    <a:srgbClr val="595959"/>
                  </a:solidFill>
                </a:rPr>
                <a:t> to </a:t>
              </a:r>
              <a:r>
                <a:rPr lang="fr-FR" sz="1050" b="0" dirty="0" err="1">
                  <a:solidFill>
                    <a:srgbClr val="595959"/>
                  </a:solidFill>
                </a:rPr>
                <a:t>meaningfully</a:t>
              </a:r>
              <a:r>
                <a:rPr lang="fr-FR" sz="1050" b="0" dirty="0">
                  <a:solidFill>
                    <a:srgbClr val="595959"/>
                  </a:solidFill>
                </a:rPr>
                <a:t> engage civil society, in support of </a:t>
              </a:r>
              <a:r>
                <a:rPr lang="fr-FR" sz="1050" b="0" dirty="0" err="1">
                  <a:solidFill>
                    <a:srgbClr val="595959"/>
                  </a:solidFill>
                </a:rPr>
                <a:t>common</a:t>
              </a:r>
              <a:r>
                <a:rPr lang="fr-FR" sz="1050" b="0" dirty="0">
                  <a:solidFill>
                    <a:srgbClr val="595959"/>
                  </a:solidFill>
                </a:rPr>
                <a:t> goals, </a:t>
              </a:r>
              <a:r>
                <a:rPr lang="fr-FR" sz="1050" b="0" dirty="0" err="1">
                  <a:solidFill>
                    <a:srgbClr val="595959"/>
                  </a:solidFill>
                </a:rPr>
                <a:t>through</a:t>
              </a:r>
              <a:r>
                <a:rPr lang="fr-FR" sz="1050" b="0" dirty="0">
                  <a:solidFill>
                    <a:srgbClr val="595959"/>
                  </a:solidFill>
                </a:rPr>
                <a:t> </a:t>
              </a:r>
              <a:r>
                <a:rPr lang="fr-FR" sz="1050" b="0" dirty="0" err="1">
                  <a:solidFill>
                    <a:srgbClr val="595959"/>
                  </a:solidFill>
                </a:rPr>
                <a:t>implementation</a:t>
              </a:r>
              <a:r>
                <a:rPr lang="fr-FR" sz="1050" b="0" dirty="0">
                  <a:solidFill>
                    <a:srgbClr val="595959"/>
                  </a:solidFill>
                </a:rPr>
                <a:t> of the Guidance Note </a:t>
              </a:r>
            </a:p>
            <a:p>
              <a:r>
                <a:rPr lang="fr-CH" sz="1050" dirty="0"/>
                <a:t> </a:t>
              </a:r>
              <a:endParaRPr lang="fr-FR" sz="1050" dirty="0"/>
            </a:p>
          </p:txBody>
        </p:sp>
        <p:sp>
          <p:nvSpPr>
            <p:cNvPr id="19" name="Zone de texte 1"/>
            <p:cNvSpPr txBox="1"/>
            <p:nvPr/>
          </p:nvSpPr>
          <p:spPr>
            <a:xfrm>
              <a:off x="3073304" y="1060490"/>
              <a:ext cx="3546315" cy="1093878"/>
            </a:xfrm>
            <a:prstGeom prst="roundRect">
              <a:avLst/>
            </a:prstGeom>
            <a:grp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ctr">
                <a:spcAft>
                  <a:spcPts val="0"/>
                </a:spcAft>
                <a:defRPr sz="900" b="1">
                  <a:solidFill>
                    <a:srgbClr val="0070C0"/>
                  </a:solidFill>
                  <a:effectLst/>
                  <a:ea typeface="Times New Roman" charset="0"/>
                  <a:cs typeface="Times New Roman" charset="0"/>
                </a:defRPr>
              </a:lvl1pPr>
            </a:lstStyle>
            <a:p>
              <a:r>
                <a:rPr lang="fr-CH" sz="1050" dirty="0"/>
                <a:t>Objective 2 </a:t>
              </a:r>
              <a:endParaRPr lang="fr-FR" sz="1050" dirty="0"/>
            </a:p>
            <a:p>
              <a:pPr algn="just"/>
              <a:r>
                <a:rPr lang="fr-FR" sz="1050" b="0" dirty="0">
                  <a:solidFill>
                    <a:srgbClr val="595959"/>
                  </a:solidFill>
                </a:rPr>
                <a:t>CSO Coalitions at national and global </a:t>
              </a:r>
              <a:r>
                <a:rPr lang="fr-FR" sz="1050" b="0" dirty="0" err="1">
                  <a:solidFill>
                    <a:srgbClr val="595959"/>
                  </a:solidFill>
                </a:rPr>
                <a:t>levels</a:t>
              </a:r>
              <a:r>
                <a:rPr lang="fr-FR" sz="1050" b="0" dirty="0">
                  <a:solidFill>
                    <a:srgbClr val="595959"/>
                  </a:solidFill>
                </a:rPr>
                <a:t> are </a:t>
              </a:r>
              <a:r>
                <a:rPr lang="fr-FR" sz="1050" b="0" dirty="0" err="1">
                  <a:solidFill>
                    <a:srgbClr val="595959"/>
                  </a:solidFill>
                </a:rPr>
                <a:t>strenghtened</a:t>
              </a:r>
              <a:r>
                <a:rPr lang="fr-FR" sz="1050" b="0" dirty="0">
                  <a:solidFill>
                    <a:srgbClr val="595959"/>
                  </a:solidFill>
                </a:rPr>
                <a:t> to </a:t>
              </a:r>
              <a:r>
                <a:rPr lang="fr-FR" sz="1050" b="0" dirty="0" err="1">
                  <a:solidFill>
                    <a:srgbClr val="595959"/>
                  </a:solidFill>
                </a:rPr>
                <a:t>enhance</a:t>
              </a:r>
              <a:r>
                <a:rPr lang="fr-FR" sz="1050" b="0" dirty="0">
                  <a:solidFill>
                    <a:srgbClr val="595959"/>
                  </a:solidFill>
                </a:rPr>
                <a:t> civil society </a:t>
              </a:r>
              <a:r>
                <a:rPr lang="fr-FR" sz="1050" b="0" dirty="0" err="1">
                  <a:solidFill>
                    <a:srgbClr val="595959"/>
                  </a:solidFill>
                </a:rPr>
                <a:t>alignment</a:t>
              </a:r>
              <a:r>
                <a:rPr lang="fr-FR" sz="1050" b="0" dirty="0">
                  <a:solidFill>
                    <a:srgbClr val="595959"/>
                  </a:solidFill>
                </a:rPr>
                <a:t> and </a:t>
              </a:r>
              <a:r>
                <a:rPr lang="fr-FR" sz="1050" b="0" dirty="0" err="1">
                  <a:solidFill>
                    <a:srgbClr val="595959"/>
                  </a:solidFill>
                </a:rPr>
                <a:t>capacity</a:t>
              </a:r>
              <a:r>
                <a:rPr lang="fr-FR" sz="1050" b="0" dirty="0">
                  <a:solidFill>
                    <a:srgbClr val="595959"/>
                  </a:solidFill>
                </a:rPr>
                <a:t>, and to </a:t>
              </a:r>
              <a:r>
                <a:rPr lang="fr-FR" sz="1050" b="0" dirty="0" err="1">
                  <a:solidFill>
                    <a:srgbClr val="595959"/>
                  </a:solidFill>
                </a:rPr>
                <a:t>streamline</a:t>
              </a:r>
              <a:r>
                <a:rPr lang="fr-FR" sz="1050" b="0" dirty="0">
                  <a:solidFill>
                    <a:srgbClr val="595959"/>
                  </a:solidFill>
                </a:rPr>
                <a:t> communication and </a:t>
              </a:r>
              <a:r>
                <a:rPr lang="fr-FR" sz="1050" b="0" dirty="0" err="1">
                  <a:solidFill>
                    <a:srgbClr val="595959"/>
                  </a:solidFill>
                </a:rPr>
                <a:t>technical</a:t>
              </a:r>
              <a:r>
                <a:rPr lang="fr-FR" sz="1050" b="0" dirty="0">
                  <a:solidFill>
                    <a:srgbClr val="595959"/>
                  </a:solidFill>
                </a:rPr>
                <a:t> assistance</a:t>
              </a:r>
            </a:p>
            <a:p>
              <a:r>
                <a:rPr lang="fr-CH" sz="1050" dirty="0"/>
                <a:t> </a:t>
              </a:r>
              <a:endParaRPr lang="fr-FR" sz="1050" dirty="0"/>
            </a:p>
          </p:txBody>
        </p:sp>
        <p:sp>
          <p:nvSpPr>
            <p:cNvPr id="20" name="Zone de texte 1"/>
            <p:cNvSpPr txBox="1"/>
            <p:nvPr/>
          </p:nvSpPr>
          <p:spPr>
            <a:xfrm>
              <a:off x="6745373" y="1050764"/>
              <a:ext cx="3323188" cy="1103604"/>
            </a:xfrm>
            <a:prstGeom prst="roundRect">
              <a:avLst/>
            </a:prstGeom>
            <a:grp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ctr">
                <a:spcAft>
                  <a:spcPts val="0"/>
                </a:spcAft>
                <a:defRPr sz="900" b="1">
                  <a:solidFill>
                    <a:srgbClr val="0070C0"/>
                  </a:solidFill>
                  <a:effectLst/>
                  <a:ea typeface="Times New Roman" charset="0"/>
                  <a:cs typeface="Times New Roman" charset="0"/>
                </a:defRPr>
              </a:lvl1pPr>
            </a:lstStyle>
            <a:p>
              <a:r>
                <a:rPr lang="fr-CH" sz="1050" dirty="0"/>
                <a:t>Objective 3</a:t>
              </a:r>
              <a:endParaRPr lang="fr-FR" sz="1050" dirty="0"/>
            </a:p>
            <a:p>
              <a:pPr algn="just"/>
              <a:r>
                <a:rPr lang="fr-FR" sz="1050" b="0" dirty="0">
                  <a:solidFill>
                    <a:srgbClr val="595959"/>
                  </a:solidFill>
                </a:rPr>
                <a:t>GFF </a:t>
              </a:r>
              <a:r>
                <a:rPr lang="fr-FR" sz="1050" b="0" dirty="0" err="1">
                  <a:solidFill>
                    <a:srgbClr val="595959"/>
                  </a:solidFill>
                </a:rPr>
                <a:t>accountability</a:t>
              </a:r>
              <a:r>
                <a:rPr lang="fr-FR" sz="1050" b="0" dirty="0">
                  <a:solidFill>
                    <a:srgbClr val="595959"/>
                  </a:solidFill>
                </a:rPr>
                <a:t> </a:t>
              </a:r>
              <a:r>
                <a:rPr lang="fr-FR" sz="1050" b="0" dirty="0" err="1">
                  <a:solidFill>
                    <a:srgbClr val="595959"/>
                  </a:solidFill>
                </a:rPr>
                <a:t>is</a:t>
              </a:r>
              <a:r>
                <a:rPr lang="fr-FR" sz="1050" b="0" dirty="0">
                  <a:solidFill>
                    <a:srgbClr val="595959"/>
                  </a:solidFill>
                </a:rPr>
                <a:t> </a:t>
              </a:r>
              <a:r>
                <a:rPr lang="fr-FR" sz="1050" b="0" dirty="0" err="1">
                  <a:solidFill>
                    <a:srgbClr val="595959"/>
                  </a:solidFill>
                </a:rPr>
                <a:t>strengthened</a:t>
              </a:r>
              <a:r>
                <a:rPr lang="fr-FR" sz="1050" b="0" dirty="0">
                  <a:solidFill>
                    <a:srgbClr val="595959"/>
                  </a:solidFill>
                </a:rPr>
                <a:t> </a:t>
              </a:r>
              <a:r>
                <a:rPr lang="fr-FR" sz="1050" b="0" dirty="0" err="1">
                  <a:solidFill>
                    <a:srgbClr val="595959"/>
                  </a:solidFill>
                </a:rPr>
                <a:t>through</a:t>
              </a:r>
              <a:r>
                <a:rPr lang="fr-FR" sz="1050" b="0" dirty="0">
                  <a:solidFill>
                    <a:srgbClr val="595959"/>
                  </a:solidFill>
                </a:rPr>
                <a:t> </a:t>
              </a:r>
              <a:r>
                <a:rPr lang="fr-FR" sz="1050" b="0" dirty="0" err="1">
                  <a:solidFill>
                    <a:srgbClr val="595959"/>
                  </a:solidFill>
                </a:rPr>
                <a:t>capacity</a:t>
              </a:r>
              <a:r>
                <a:rPr lang="fr-FR" sz="1050" b="0" dirty="0">
                  <a:solidFill>
                    <a:srgbClr val="595959"/>
                  </a:solidFill>
                </a:rPr>
                <a:t> </a:t>
              </a:r>
              <a:r>
                <a:rPr lang="fr-FR" sz="1050" b="0" dirty="0" err="1">
                  <a:solidFill>
                    <a:srgbClr val="595959"/>
                  </a:solidFill>
                </a:rPr>
                <a:t>strengthening</a:t>
              </a:r>
              <a:r>
                <a:rPr lang="fr-FR" sz="1050" b="0" dirty="0">
                  <a:solidFill>
                    <a:srgbClr val="595959"/>
                  </a:solidFill>
                </a:rPr>
                <a:t> and support for civil </a:t>
              </a:r>
              <a:r>
                <a:rPr lang="fr-FR" sz="1050" b="0" dirty="0" err="1">
                  <a:solidFill>
                    <a:srgbClr val="595959"/>
                  </a:solidFill>
                </a:rPr>
                <a:t>society’s</a:t>
              </a:r>
              <a:r>
                <a:rPr lang="fr-FR" sz="1050" b="0" dirty="0">
                  <a:solidFill>
                    <a:srgbClr val="595959"/>
                  </a:solidFill>
                </a:rPr>
                <a:t> </a:t>
              </a:r>
              <a:r>
                <a:rPr lang="fr-FR" sz="1050" b="0" dirty="0" err="1">
                  <a:solidFill>
                    <a:srgbClr val="595959"/>
                  </a:solidFill>
                </a:rPr>
                <a:t>role</a:t>
              </a:r>
              <a:r>
                <a:rPr lang="fr-FR" sz="1050" b="0" dirty="0">
                  <a:solidFill>
                    <a:srgbClr val="595959"/>
                  </a:solidFill>
                </a:rPr>
                <a:t> in </a:t>
              </a:r>
              <a:r>
                <a:rPr lang="fr-FR" sz="1050" b="0" dirty="0" err="1">
                  <a:solidFill>
                    <a:srgbClr val="595959"/>
                  </a:solidFill>
                </a:rPr>
                <a:t>accountability</a:t>
              </a:r>
              <a:r>
                <a:rPr lang="fr-FR" sz="1050" b="0" dirty="0">
                  <a:solidFill>
                    <a:srgbClr val="595959"/>
                  </a:solidFill>
                </a:rPr>
                <a:t>, and </a:t>
              </a:r>
              <a:r>
                <a:rPr lang="fr-FR" sz="1050" b="0" dirty="0" err="1">
                  <a:solidFill>
                    <a:srgbClr val="595959"/>
                  </a:solidFill>
                </a:rPr>
                <a:t>increased</a:t>
              </a:r>
              <a:r>
                <a:rPr lang="fr-FR" sz="1050" b="0" dirty="0">
                  <a:solidFill>
                    <a:srgbClr val="595959"/>
                  </a:solidFill>
                </a:rPr>
                <a:t> </a:t>
              </a:r>
              <a:r>
                <a:rPr lang="fr-FR" sz="1050" b="0" dirty="0" err="1">
                  <a:solidFill>
                    <a:srgbClr val="595959"/>
                  </a:solidFill>
                </a:rPr>
                <a:t>transparency</a:t>
              </a:r>
              <a:r>
                <a:rPr lang="fr-FR" sz="1050" b="0" dirty="0">
                  <a:solidFill>
                    <a:srgbClr val="595959"/>
                  </a:solidFill>
                </a:rPr>
                <a:t> and </a:t>
              </a:r>
              <a:r>
                <a:rPr lang="fr-FR" sz="1050" b="0" dirty="0" err="1">
                  <a:solidFill>
                    <a:srgbClr val="595959"/>
                  </a:solidFill>
                </a:rPr>
                <a:t>space</a:t>
              </a:r>
              <a:r>
                <a:rPr lang="fr-FR" sz="1050" b="0" dirty="0">
                  <a:solidFill>
                    <a:srgbClr val="595959"/>
                  </a:solidFill>
                </a:rPr>
                <a:t> for </a:t>
              </a:r>
              <a:r>
                <a:rPr lang="fr-FR" sz="1050" b="0" dirty="0" err="1">
                  <a:solidFill>
                    <a:srgbClr val="595959"/>
                  </a:solidFill>
                </a:rPr>
                <a:t>accountability</a:t>
              </a:r>
              <a:r>
                <a:rPr lang="fr-FR" sz="1050" b="0" dirty="0">
                  <a:solidFill>
                    <a:srgbClr val="595959"/>
                  </a:solidFill>
                </a:rPr>
                <a:t> in GFF </a:t>
              </a:r>
              <a:r>
                <a:rPr lang="fr-FR" sz="1050" b="0" dirty="0" err="1">
                  <a:solidFill>
                    <a:srgbClr val="595959"/>
                  </a:solidFill>
                </a:rPr>
                <a:t>processes</a:t>
              </a:r>
              <a:r>
                <a:rPr lang="fr-FR" sz="1050" b="0" dirty="0">
                  <a:solidFill>
                    <a:srgbClr val="595959"/>
                  </a:solidFill>
                </a:rPr>
                <a:t>. </a:t>
              </a:r>
            </a:p>
            <a:p>
              <a:pPr algn="just"/>
              <a:r>
                <a:rPr lang="fr-CH" sz="1050" b="0" dirty="0">
                  <a:solidFill>
                    <a:srgbClr val="595959"/>
                  </a:solidFill>
                </a:rPr>
                <a:t> </a:t>
              </a:r>
              <a:endParaRPr lang="fr-FR" sz="1050" b="0" dirty="0">
                <a:solidFill>
                  <a:srgbClr val="595959"/>
                </a:solidFill>
              </a:endParaRPr>
            </a:p>
          </p:txBody>
        </p:sp>
        <p:sp>
          <p:nvSpPr>
            <p:cNvPr id="21" name="Zone de texte 1"/>
            <p:cNvSpPr txBox="1"/>
            <p:nvPr/>
          </p:nvSpPr>
          <p:spPr>
            <a:xfrm>
              <a:off x="9728" y="2198451"/>
              <a:ext cx="1375391" cy="3197860"/>
            </a:xfrm>
            <a:prstGeom prst="roundRect">
              <a:avLst/>
            </a:prstGeom>
            <a:grp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050" b="1" kern="1200" dirty="0" err="1">
                  <a:solidFill>
                    <a:srgbClr val="0070C0"/>
                  </a:solidFill>
                  <a:effectLst/>
                  <a:ea typeface="Times New Roman" charset="0"/>
                  <a:cs typeface="Times New Roman" charset="0"/>
                </a:rPr>
                <a:t>Outcome</a:t>
              </a:r>
              <a:r>
                <a:rPr lang="fr-FR" sz="1050" b="1" kern="1200" dirty="0">
                  <a:solidFill>
                    <a:srgbClr val="0070C0"/>
                  </a:solidFill>
                  <a:effectLst/>
                  <a:ea typeface="Times New Roman" charset="0"/>
                  <a:cs typeface="Times New Roman" charset="0"/>
                </a:rPr>
                <a:t> 1.1</a:t>
              </a:r>
              <a:endParaRPr lang="fr-FR" sz="1050" dirty="0">
                <a:effectLst/>
                <a:ea typeface="Times New Roman" charset="0"/>
              </a:endParaRPr>
            </a:p>
            <a:p>
              <a:pPr>
                <a:spcAft>
                  <a:spcPts val="0"/>
                </a:spcAft>
              </a:pPr>
              <a:r>
                <a:rPr lang="fr-FR" sz="1050" dirty="0">
                  <a:effectLst/>
                  <a:ea typeface="Times New Roman" charset="0"/>
                </a:rPr>
                <a:t> </a:t>
              </a:r>
            </a:p>
            <a:p>
              <a:pPr>
                <a:spcAft>
                  <a:spcPts val="0"/>
                </a:spcAft>
              </a:pPr>
              <a:r>
                <a:rPr lang="fr-FR" sz="1050" kern="1200" dirty="0" err="1">
                  <a:solidFill>
                    <a:srgbClr val="595959"/>
                  </a:solidFill>
                  <a:effectLst/>
                  <a:ea typeface="Times New Roman" charset="0"/>
                  <a:cs typeface="Times New Roman" charset="0"/>
                </a:rPr>
                <a:t>Government</a:t>
              </a:r>
              <a:r>
                <a:rPr lang="fr-FR" sz="1050" kern="1200" dirty="0">
                  <a:solidFill>
                    <a:srgbClr val="595959"/>
                  </a:solidFill>
                  <a:effectLst/>
                  <a:ea typeface="Times New Roman" charset="0"/>
                  <a:cs typeface="Times New Roman" charset="0"/>
                </a:rPr>
                <a:t> and </a:t>
              </a:r>
              <a:r>
                <a:rPr lang="fr-FR" sz="1050" kern="1200" dirty="0" err="1">
                  <a:solidFill>
                    <a:srgbClr val="595959"/>
                  </a:solidFill>
                  <a:effectLst/>
                  <a:ea typeface="Times New Roman" charset="0"/>
                  <a:cs typeface="Times New Roman" charset="0"/>
                </a:rPr>
                <a:t>other</a:t>
              </a:r>
              <a:r>
                <a:rPr lang="fr-FR" sz="1050" kern="1200" dirty="0">
                  <a:solidFill>
                    <a:srgbClr val="595959"/>
                  </a:solidFill>
                  <a:effectLst/>
                  <a:ea typeface="Times New Roman" charset="0"/>
                  <a:cs typeface="Times New Roman" charset="0"/>
                </a:rPr>
                <a:t> Country Platform </a:t>
              </a:r>
              <a:r>
                <a:rPr lang="fr-FR" sz="1050" kern="1200" dirty="0" err="1">
                  <a:solidFill>
                    <a:srgbClr val="595959"/>
                  </a:solidFill>
                  <a:effectLst/>
                  <a:ea typeface="Times New Roman" charset="0"/>
                  <a:cs typeface="Times New Roman" charset="0"/>
                </a:rPr>
                <a:t>members</a:t>
              </a:r>
              <a:r>
                <a:rPr lang="fr-FR" sz="1050" kern="1200" dirty="0">
                  <a:solidFill>
                    <a:srgbClr val="595959"/>
                  </a:solidFill>
                  <a:effectLst/>
                  <a:ea typeface="Times New Roman" charset="0"/>
                  <a:cs typeface="Times New Roman" charset="0"/>
                </a:rPr>
                <a:t> </a:t>
              </a:r>
              <a:r>
                <a:rPr lang="fr-FR" sz="1050" kern="1200" dirty="0" err="1">
                  <a:solidFill>
                    <a:srgbClr val="595959"/>
                  </a:solidFill>
                  <a:effectLst/>
                  <a:ea typeface="Times New Roman" charset="0"/>
                  <a:cs typeface="Times New Roman" charset="0"/>
                </a:rPr>
                <a:t>recognize</a:t>
              </a:r>
              <a:r>
                <a:rPr lang="fr-FR" sz="1050" kern="1200" dirty="0">
                  <a:solidFill>
                    <a:srgbClr val="595959"/>
                  </a:solidFill>
                  <a:effectLst/>
                  <a:ea typeface="Times New Roman" charset="0"/>
                  <a:cs typeface="Times New Roman" charset="0"/>
                </a:rPr>
                <a:t> civil </a:t>
              </a:r>
              <a:r>
                <a:rPr lang="fr-FR" sz="1050" kern="1200" dirty="0" err="1">
                  <a:solidFill>
                    <a:srgbClr val="595959"/>
                  </a:solidFill>
                  <a:effectLst/>
                  <a:ea typeface="Times New Roman" charset="0"/>
                  <a:cs typeface="Times New Roman" charset="0"/>
                </a:rPr>
                <a:t>society’s</a:t>
              </a:r>
              <a:r>
                <a:rPr lang="fr-FR" sz="1050" kern="1200" dirty="0">
                  <a:solidFill>
                    <a:srgbClr val="595959"/>
                  </a:solidFill>
                  <a:effectLst/>
                  <a:ea typeface="Times New Roman" charset="0"/>
                  <a:cs typeface="Times New Roman" charset="0"/>
                </a:rPr>
                <a:t> </a:t>
              </a:r>
              <a:r>
                <a:rPr lang="fr-FR" sz="1050" kern="1200" dirty="0" err="1">
                  <a:solidFill>
                    <a:srgbClr val="595959"/>
                  </a:solidFill>
                  <a:effectLst/>
                  <a:ea typeface="Times New Roman" charset="0"/>
                  <a:cs typeface="Times New Roman" charset="0"/>
                </a:rPr>
                <a:t>role</a:t>
              </a:r>
              <a:r>
                <a:rPr lang="fr-FR" sz="1050" kern="1200" dirty="0">
                  <a:solidFill>
                    <a:srgbClr val="595959"/>
                  </a:solidFill>
                  <a:effectLst/>
                  <a:ea typeface="Times New Roman" charset="0"/>
                  <a:cs typeface="Times New Roman" charset="0"/>
                </a:rPr>
                <a:t> in </a:t>
              </a:r>
              <a:r>
                <a:rPr lang="fr-FR" sz="1050" kern="1200" dirty="0" err="1">
                  <a:solidFill>
                    <a:srgbClr val="595959"/>
                  </a:solidFill>
                  <a:effectLst/>
                  <a:ea typeface="Times New Roman" charset="0"/>
                  <a:cs typeface="Times New Roman" charset="0"/>
                </a:rPr>
                <a:t>influencing</a:t>
              </a:r>
              <a:r>
                <a:rPr lang="fr-FR" sz="1050" kern="1200" dirty="0">
                  <a:solidFill>
                    <a:srgbClr val="595959"/>
                  </a:solidFill>
                  <a:effectLst/>
                  <a:ea typeface="Times New Roman" charset="0"/>
                  <a:cs typeface="Times New Roman" charset="0"/>
                </a:rPr>
                <a:t> </a:t>
              </a:r>
              <a:r>
                <a:rPr lang="fr-FR" sz="1050" kern="1200" dirty="0" err="1">
                  <a:solidFill>
                    <a:srgbClr val="595959"/>
                  </a:solidFill>
                  <a:effectLst/>
                  <a:ea typeface="Times New Roman" charset="0"/>
                  <a:cs typeface="Times New Roman" charset="0"/>
                </a:rPr>
                <a:t>policy</a:t>
              </a:r>
              <a:r>
                <a:rPr lang="fr-FR" sz="1050" kern="1200" dirty="0">
                  <a:solidFill>
                    <a:srgbClr val="595959"/>
                  </a:solidFill>
                  <a:effectLst/>
                  <a:ea typeface="Times New Roman" charset="0"/>
                  <a:cs typeface="Times New Roman" charset="0"/>
                </a:rPr>
                <a:t>, planning and </a:t>
              </a:r>
              <a:r>
                <a:rPr lang="fr-FR" sz="1050" kern="1200" dirty="0" err="1">
                  <a:solidFill>
                    <a:srgbClr val="595959"/>
                  </a:solidFill>
                  <a:effectLst/>
                  <a:ea typeface="Times New Roman" charset="0"/>
                  <a:cs typeface="Times New Roman" charset="0"/>
                </a:rPr>
                <a:t>implementation</a:t>
              </a:r>
              <a:r>
                <a:rPr lang="fr-FR" sz="1050" kern="1200" dirty="0">
                  <a:solidFill>
                    <a:srgbClr val="595959"/>
                  </a:solidFill>
                  <a:effectLst/>
                  <a:ea typeface="Times New Roman" charset="0"/>
                  <a:cs typeface="Times New Roman" charset="0"/>
                </a:rPr>
                <a:t> of GFF </a:t>
              </a:r>
              <a:r>
                <a:rPr lang="fr-FR" sz="1050" kern="1200" dirty="0" err="1">
                  <a:solidFill>
                    <a:srgbClr val="595959"/>
                  </a:solidFill>
                  <a:effectLst/>
                  <a:ea typeface="Times New Roman" charset="0"/>
                  <a:cs typeface="Times New Roman" charset="0"/>
                </a:rPr>
                <a:t>investment</a:t>
              </a:r>
              <a:r>
                <a:rPr lang="fr-FR" sz="1050" kern="1200" dirty="0">
                  <a:solidFill>
                    <a:srgbClr val="595959"/>
                  </a:solidFill>
                  <a:effectLst/>
                  <a:ea typeface="Times New Roman" charset="0"/>
                  <a:cs typeface="Times New Roman" charset="0"/>
                </a:rPr>
                <a:t> cases</a:t>
              </a:r>
              <a:endParaRPr lang="fr-FR" sz="1050" dirty="0">
                <a:effectLst/>
                <a:ea typeface="Times New Roman" charset="0"/>
              </a:endParaRPr>
            </a:p>
            <a:p>
              <a:pPr>
                <a:spcAft>
                  <a:spcPts val="0"/>
                </a:spcAft>
              </a:pPr>
              <a:r>
                <a:rPr lang="fr-FR" sz="1050" dirty="0">
                  <a:effectLst/>
                  <a:ea typeface="Times New Roman" charset="0"/>
                </a:rPr>
                <a:t> </a:t>
              </a:r>
            </a:p>
          </p:txBody>
        </p:sp>
        <p:sp>
          <p:nvSpPr>
            <p:cNvPr id="22" name="Zone de texte 1"/>
            <p:cNvSpPr txBox="1"/>
            <p:nvPr/>
          </p:nvSpPr>
          <p:spPr>
            <a:xfrm>
              <a:off x="1486921" y="2198451"/>
              <a:ext cx="1391523" cy="3197860"/>
            </a:xfrm>
            <a:prstGeom prst="roundRect">
              <a:avLst/>
            </a:prstGeom>
            <a:grp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050" b="1" kern="1200" dirty="0" err="1">
                  <a:solidFill>
                    <a:srgbClr val="0070C0"/>
                  </a:solidFill>
                  <a:effectLst/>
                  <a:ea typeface="Times New Roman" charset="0"/>
                  <a:cs typeface="Times New Roman" charset="0"/>
                </a:rPr>
                <a:t>Outcome</a:t>
              </a:r>
              <a:r>
                <a:rPr lang="fr-FR" sz="1050" b="1" kern="1200" dirty="0">
                  <a:solidFill>
                    <a:srgbClr val="0070C0"/>
                  </a:solidFill>
                  <a:effectLst/>
                  <a:ea typeface="Times New Roman" charset="0"/>
                  <a:cs typeface="Times New Roman" charset="0"/>
                </a:rPr>
                <a:t> 1.2</a:t>
              </a:r>
              <a:endParaRPr lang="fr-FR" sz="1050" dirty="0">
                <a:effectLst/>
                <a:ea typeface="Times New Roman" charset="0"/>
              </a:endParaRPr>
            </a:p>
            <a:p>
              <a:pPr>
                <a:spcAft>
                  <a:spcPts val="0"/>
                </a:spcAft>
              </a:pPr>
              <a:r>
                <a:rPr lang="fr-FR" sz="1050" dirty="0">
                  <a:effectLst/>
                  <a:ea typeface="Times New Roman" charset="0"/>
                </a:rPr>
                <a:t> </a:t>
              </a:r>
            </a:p>
            <a:p>
              <a:pPr>
                <a:spcAft>
                  <a:spcPts val="0"/>
                </a:spcAft>
              </a:pPr>
              <a:r>
                <a:rPr lang="fr-FR" sz="1050" kern="1200" dirty="0" err="1">
                  <a:solidFill>
                    <a:srgbClr val="595959"/>
                  </a:solidFill>
                  <a:effectLst/>
                  <a:ea typeface="Times New Roman" charset="0"/>
                  <a:cs typeface="Times New Roman" charset="0"/>
                </a:rPr>
                <a:t>CSOs</a:t>
              </a:r>
              <a:r>
                <a:rPr lang="fr-FR" sz="1050" kern="1200" dirty="0">
                  <a:solidFill>
                    <a:srgbClr val="595959"/>
                  </a:solidFill>
                  <a:effectLst/>
                  <a:ea typeface="Times New Roman" charset="0"/>
                  <a:cs typeface="Times New Roman" charset="0"/>
                </a:rPr>
                <a:t> </a:t>
              </a:r>
              <a:r>
                <a:rPr lang="fr-FR" sz="1050" kern="1200" dirty="0" err="1">
                  <a:solidFill>
                    <a:srgbClr val="595959"/>
                  </a:solidFill>
                  <a:effectLst/>
                  <a:ea typeface="Times New Roman" charset="0"/>
                  <a:cs typeface="Times New Roman" charset="0"/>
                </a:rPr>
                <a:t>meaningfully</a:t>
              </a:r>
              <a:r>
                <a:rPr lang="fr-FR" sz="1050" kern="1200" dirty="0">
                  <a:solidFill>
                    <a:srgbClr val="595959"/>
                  </a:solidFill>
                  <a:effectLst/>
                  <a:ea typeface="Times New Roman" charset="0"/>
                  <a:cs typeface="Times New Roman" charset="0"/>
                </a:rPr>
                <a:t> </a:t>
              </a:r>
              <a:r>
                <a:rPr lang="fr-FR" sz="1050" kern="1200" dirty="0" err="1">
                  <a:solidFill>
                    <a:srgbClr val="595959"/>
                  </a:solidFill>
                  <a:effectLst/>
                  <a:ea typeface="Times New Roman" charset="0"/>
                  <a:cs typeface="Times New Roman" charset="0"/>
                </a:rPr>
                <a:t>participate</a:t>
              </a:r>
              <a:r>
                <a:rPr lang="fr-FR" sz="1050" kern="1200" dirty="0">
                  <a:solidFill>
                    <a:srgbClr val="595959"/>
                  </a:solidFill>
                  <a:effectLst/>
                  <a:ea typeface="Times New Roman" charset="0"/>
                  <a:cs typeface="Times New Roman" charset="0"/>
                </a:rPr>
                <a:t> in and influence </a:t>
              </a:r>
              <a:r>
                <a:rPr lang="fr-FR" sz="1050" kern="1200" dirty="0" err="1">
                  <a:solidFill>
                    <a:srgbClr val="595959"/>
                  </a:solidFill>
                  <a:effectLst/>
                  <a:ea typeface="Times New Roman" charset="0"/>
                  <a:cs typeface="Times New Roman" charset="0"/>
                </a:rPr>
                <a:t>policy</a:t>
              </a:r>
              <a:r>
                <a:rPr lang="fr-FR" sz="1050" kern="1200" dirty="0">
                  <a:solidFill>
                    <a:srgbClr val="595959"/>
                  </a:solidFill>
                  <a:effectLst/>
                  <a:ea typeface="Times New Roman" charset="0"/>
                  <a:cs typeface="Times New Roman" charset="0"/>
                </a:rPr>
                <a:t>, planning, </a:t>
              </a:r>
              <a:r>
                <a:rPr lang="fr-FR" sz="1050" kern="1200" dirty="0" err="1">
                  <a:solidFill>
                    <a:srgbClr val="595959"/>
                  </a:solidFill>
                  <a:effectLst/>
                  <a:ea typeface="Times New Roman" charset="0"/>
                  <a:cs typeface="Times New Roman" charset="0"/>
                </a:rPr>
                <a:t>resource</a:t>
              </a:r>
              <a:r>
                <a:rPr lang="fr-FR" sz="1050" kern="1200" dirty="0">
                  <a:solidFill>
                    <a:srgbClr val="595959"/>
                  </a:solidFill>
                  <a:effectLst/>
                  <a:ea typeface="Times New Roman" charset="0"/>
                  <a:cs typeface="Times New Roman" charset="0"/>
                </a:rPr>
                <a:t> </a:t>
              </a:r>
              <a:r>
                <a:rPr lang="fr-FR" sz="1050" kern="1200" dirty="0" err="1">
                  <a:solidFill>
                    <a:srgbClr val="595959"/>
                  </a:solidFill>
                  <a:effectLst/>
                  <a:ea typeface="Times New Roman" charset="0"/>
                  <a:cs typeface="Times New Roman" charset="0"/>
                </a:rPr>
                <a:t>mobilization</a:t>
              </a:r>
              <a:r>
                <a:rPr lang="fr-FR" sz="1050" kern="1200" dirty="0">
                  <a:solidFill>
                    <a:srgbClr val="595959"/>
                  </a:solidFill>
                  <a:effectLst/>
                  <a:ea typeface="Times New Roman" charset="0"/>
                  <a:cs typeface="Times New Roman" charset="0"/>
                </a:rPr>
                <a:t>, and </a:t>
              </a:r>
              <a:r>
                <a:rPr lang="fr-FR" sz="1050" kern="1200" dirty="0" err="1">
                  <a:solidFill>
                    <a:srgbClr val="595959"/>
                  </a:solidFill>
                  <a:effectLst/>
                  <a:ea typeface="Times New Roman" charset="0"/>
                  <a:cs typeface="Times New Roman" charset="0"/>
                </a:rPr>
                <a:t>implementation</a:t>
              </a:r>
              <a:r>
                <a:rPr lang="fr-FR" sz="1050" kern="1200" dirty="0">
                  <a:solidFill>
                    <a:srgbClr val="595959"/>
                  </a:solidFill>
                  <a:effectLst/>
                  <a:ea typeface="Times New Roman" charset="0"/>
                  <a:cs typeface="Times New Roman" charset="0"/>
                </a:rPr>
                <a:t> of GFF </a:t>
              </a:r>
              <a:r>
                <a:rPr lang="fr-FR" sz="1050" kern="1200" dirty="0" err="1">
                  <a:solidFill>
                    <a:srgbClr val="595959"/>
                  </a:solidFill>
                  <a:effectLst/>
                  <a:ea typeface="Times New Roman" charset="0"/>
                  <a:cs typeface="Times New Roman" charset="0"/>
                </a:rPr>
                <a:t>investment</a:t>
              </a:r>
              <a:r>
                <a:rPr lang="fr-FR" sz="1050" kern="1200" dirty="0">
                  <a:solidFill>
                    <a:srgbClr val="595959"/>
                  </a:solidFill>
                  <a:effectLst/>
                  <a:ea typeface="Times New Roman" charset="0"/>
                  <a:cs typeface="Times New Roman" charset="0"/>
                </a:rPr>
                <a:t> cases at national and </a:t>
              </a:r>
              <a:r>
                <a:rPr lang="fr-FR" sz="1050" kern="1200" dirty="0" err="1">
                  <a:solidFill>
                    <a:srgbClr val="595959"/>
                  </a:solidFill>
                  <a:effectLst/>
                  <a:ea typeface="Times New Roman" charset="0"/>
                  <a:cs typeface="Times New Roman" charset="0"/>
                </a:rPr>
                <a:t>sub</a:t>
              </a:r>
              <a:r>
                <a:rPr lang="fr-FR" sz="1050" kern="1200" dirty="0">
                  <a:solidFill>
                    <a:srgbClr val="595959"/>
                  </a:solidFill>
                  <a:effectLst/>
                  <a:ea typeface="Times New Roman" charset="0"/>
                  <a:cs typeface="Times New Roman" charset="0"/>
                </a:rPr>
                <a:t>-national </a:t>
              </a:r>
              <a:r>
                <a:rPr lang="fr-FR" sz="1050" kern="1200" dirty="0" err="1">
                  <a:solidFill>
                    <a:srgbClr val="595959"/>
                  </a:solidFill>
                  <a:effectLst/>
                  <a:ea typeface="Times New Roman" charset="0"/>
                  <a:cs typeface="Times New Roman" charset="0"/>
                </a:rPr>
                <a:t>levels</a:t>
              </a:r>
              <a:r>
                <a:rPr lang="fr-FR" sz="1050" kern="1200" dirty="0">
                  <a:solidFill>
                    <a:srgbClr val="595959"/>
                  </a:solidFill>
                  <a:effectLst/>
                  <a:ea typeface="Times New Roman" charset="0"/>
                  <a:cs typeface="Times New Roman" charset="0"/>
                </a:rPr>
                <a:t>.</a:t>
              </a:r>
              <a:endParaRPr lang="fr-FR" sz="1050" dirty="0">
                <a:effectLst/>
                <a:ea typeface="Times New Roman" charset="0"/>
              </a:endParaRPr>
            </a:p>
            <a:p>
              <a:pPr>
                <a:spcAft>
                  <a:spcPts val="0"/>
                </a:spcAft>
              </a:pPr>
              <a:r>
                <a:rPr lang="fr-CH" sz="1050" kern="1200" dirty="0">
                  <a:solidFill>
                    <a:srgbClr val="000000"/>
                  </a:solidFill>
                  <a:effectLst/>
                  <a:ea typeface="Calibri" charset="0"/>
                </a:rPr>
                <a:t> </a:t>
              </a:r>
              <a:endParaRPr lang="fr-FR" sz="1050" dirty="0">
                <a:effectLst/>
                <a:ea typeface="Times New Roman" charset="0"/>
              </a:endParaRPr>
            </a:p>
          </p:txBody>
        </p:sp>
        <p:sp>
          <p:nvSpPr>
            <p:cNvPr id="23" name="Zone de texte 1"/>
            <p:cNvSpPr txBox="1"/>
            <p:nvPr/>
          </p:nvSpPr>
          <p:spPr>
            <a:xfrm>
              <a:off x="2972759" y="2191187"/>
              <a:ext cx="1835092" cy="3212136"/>
            </a:xfrm>
            <a:prstGeom prst="roundRect">
              <a:avLst/>
            </a:prstGeom>
            <a:grp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tabLst>
                  <a:tab pos="139700" algn="l"/>
                  <a:tab pos="457200" algn="l"/>
                </a:tabLst>
              </a:pPr>
              <a:r>
                <a:rPr lang="fr-FR" sz="1050" b="1" dirty="0">
                  <a:effectLst/>
                  <a:ea typeface="Times New Roman" charset="0"/>
                </a:rPr>
                <a:t>	</a:t>
              </a:r>
              <a:r>
                <a:rPr lang="fr-FR" sz="1050" b="1" kern="1200" dirty="0" err="1">
                  <a:solidFill>
                    <a:srgbClr val="0070C0"/>
                  </a:solidFill>
                  <a:effectLst/>
                  <a:ea typeface="Times New Roman" charset="0"/>
                </a:rPr>
                <a:t>Outcome</a:t>
              </a:r>
              <a:r>
                <a:rPr lang="fr-FR" sz="1050" b="1" kern="1200" dirty="0">
                  <a:solidFill>
                    <a:srgbClr val="0070C0"/>
                  </a:solidFill>
                  <a:effectLst/>
                  <a:ea typeface="Times New Roman" charset="0"/>
                </a:rPr>
                <a:t> 2.1</a:t>
              </a:r>
              <a:endParaRPr lang="fr-FR" sz="1050" dirty="0">
                <a:effectLst/>
                <a:ea typeface="Times New Roman" charset="0"/>
              </a:endParaRPr>
            </a:p>
            <a:p>
              <a:pPr>
                <a:tabLst>
                  <a:tab pos="139700" algn="l"/>
                  <a:tab pos="457200" algn="l"/>
                </a:tabLst>
              </a:pPr>
              <a:r>
                <a:rPr lang="fr-FR" sz="1050" kern="1200" dirty="0">
                  <a:solidFill>
                    <a:srgbClr val="0070C0"/>
                  </a:solidFill>
                  <a:effectLst/>
                  <a:ea typeface="Times New Roman" charset="0"/>
                </a:rPr>
                <a:t> </a:t>
              </a:r>
              <a:endParaRPr lang="fr-FR" sz="1050" dirty="0">
                <a:effectLst/>
                <a:ea typeface="Times New Roman" charset="0"/>
              </a:endParaRPr>
            </a:p>
            <a:p>
              <a:pPr>
                <a:tabLst>
                  <a:tab pos="139700" algn="l"/>
                  <a:tab pos="457200" algn="l"/>
                </a:tabLst>
              </a:pPr>
              <a:r>
                <a:rPr lang="fr-FR" sz="1050" kern="1200" dirty="0">
                  <a:solidFill>
                    <a:srgbClr val="595959"/>
                  </a:solidFill>
                  <a:effectLst/>
                  <a:ea typeface="Times New Roman" charset="0"/>
                </a:rPr>
                <a:t>National RMNCAH coordination </a:t>
              </a:r>
              <a:r>
                <a:rPr lang="fr-FR" sz="1050" kern="1200" dirty="0" err="1">
                  <a:solidFill>
                    <a:srgbClr val="595959"/>
                  </a:solidFill>
                  <a:effectLst/>
                  <a:ea typeface="Times New Roman" charset="0"/>
                </a:rPr>
                <a:t>mechanisms</a:t>
              </a:r>
              <a:r>
                <a:rPr lang="fr-FR" sz="1050" kern="1200" dirty="0">
                  <a:solidFill>
                    <a:srgbClr val="595959"/>
                  </a:solidFill>
                  <a:effectLst/>
                  <a:ea typeface="Times New Roman" charset="0"/>
                </a:rPr>
                <a:t> for CS are </a:t>
              </a:r>
              <a:r>
                <a:rPr lang="fr-FR" sz="1050" kern="1200" dirty="0" err="1">
                  <a:solidFill>
                    <a:srgbClr val="595959"/>
                  </a:solidFill>
                  <a:effectLst/>
                  <a:ea typeface="Times New Roman" charset="0"/>
                </a:rPr>
                <a:t>established</a:t>
              </a:r>
              <a:r>
                <a:rPr lang="fr-FR" sz="1050" kern="1200" dirty="0">
                  <a:solidFill>
                    <a:srgbClr val="595959"/>
                  </a:solidFill>
                  <a:effectLst/>
                  <a:ea typeface="Times New Roman" charset="0"/>
                </a:rPr>
                <a:t> and/or </a:t>
              </a:r>
              <a:r>
                <a:rPr lang="fr-FR" sz="1050" kern="1200" dirty="0" err="1">
                  <a:solidFill>
                    <a:srgbClr val="595959"/>
                  </a:solidFill>
                  <a:effectLst/>
                  <a:ea typeface="Times New Roman" charset="0"/>
                </a:rPr>
                <a:t>strengthened</a:t>
              </a:r>
              <a:r>
                <a:rPr lang="fr-FR" sz="1050" kern="1200" dirty="0">
                  <a:solidFill>
                    <a:srgbClr val="595959"/>
                  </a:solidFill>
                  <a:effectLst/>
                  <a:ea typeface="Times New Roman" charset="0"/>
                </a:rPr>
                <a:t>, in support of the GFF, </a:t>
              </a:r>
              <a:r>
                <a:rPr lang="fr-FR" sz="1050" kern="1200" dirty="0" err="1">
                  <a:solidFill>
                    <a:srgbClr val="595959"/>
                  </a:solidFill>
                  <a:effectLst/>
                  <a:ea typeface="Times New Roman" charset="0"/>
                </a:rPr>
                <a:t>with</a:t>
              </a:r>
              <a:r>
                <a:rPr lang="fr-FR" sz="1050" kern="1200" dirty="0">
                  <a:solidFill>
                    <a:srgbClr val="595959"/>
                  </a:solidFill>
                  <a:effectLst/>
                  <a:ea typeface="Times New Roman" charset="0"/>
                </a:rPr>
                <a:t> </a:t>
              </a:r>
              <a:r>
                <a:rPr lang="fr-FR" sz="1050" kern="1200" dirty="0" err="1">
                  <a:solidFill>
                    <a:srgbClr val="595959"/>
                  </a:solidFill>
                  <a:effectLst/>
                  <a:ea typeface="Times New Roman" charset="0"/>
                </a:rPr>
                <a:t>strong</a:t>
              </a:r>
              <a:r>
                <a:rPr lang="fr-FR" sz="1050" kern="1200" dirty="0">
                  <a:solidFill>
                    <a:srgbClr val="595959"/>
                  </a:solidFill>
                  <a:effectLst/>
                  <a:ea typeface="Times New Roman" charset="0"/>
                </a:rPr>
                <a:t> </a:t>
              </a:r>
              <a:r>
                <a:rPr lang="fr-FR" sz="1050" kern="1200" dirty="0" err="1">
                  <a:solidFill>
                    <a:srgbClr val="595959"/>
                  </a:solidFill>
                  <a:effectLst/>
                  <a:ea typeface="Times New Roman" charset="0"/>
                </a:rPr>
                <a:t>alignment</a:t>
              </a:r>
              <a:r>
                <a:rPr lang="fr-FR" sz="1050" kern="1200" dirty="0">
                  <a:solidFill>
                    <a:srgbClr val="595959"/>
                  </a:solidFill>
                  <a:effectLst/>
                  <a:ea typeface="Times New Roman" charset="0"/>
                </a:rPr>
                <a:t> </a:t>
              </a:r>
              <a:r>
                <a:rPr lang="fr-FR" sz="1050" dirty="0">
                  <a:solidFill>
                    <a:srgbClr val="595959"/>
                  </a:solidFill>
                  <a:ea typeface="Times New Roman" charset="0"/>
                </a:rPr>
                <a:t>&amp; </a:t>
              </a:r>
              <a:r>
                <a:rPr lang="fr-FR" sz="1050" kern="1200" dirty="0">
                  <a:solidFill>
                    <a:srgbClr val="595959"/>
                  </a:solidFill>
                  <a:effectLst/>
                  <a:ea typeface="Times New Roman" charset="0"/>
                </a:rPr>
                <a:t>coordination w/ </a:t>
              </a:r>
              <a:r>
                <a:rPr lang="fr-FR" sz="1050" kern="1200" dirty="0" err="1">
                  <a:solidFill>
                    <a:srgbClr val="595959"/>
                  </a:solidFill>
                  <a:effectLst/>
                  <a:ea typeface="Times New Roman" charset="0"/>
                </a:rPr>
                <a:t>other</a:t>
              </a:r>
              <a:r>
                <a:rPr lang="fr-FR" sz="1050" kern="1200" dirty="0">
                  <a:solidFill>
                    <a:srgbClr val="595959"/>
                  </a:solidFill>
                  <a:effectLst/>
                  <a:ea typeface="Times New Roman" charset="0"/>
                </a:rPr>
                <a:t> CSO </a:t>
              </a:r>
              <a:r>
                <a:rPr lang="fr-FR" sz="1050" kern="1200" dirty="0" err="1">
                  <a:solidFill>
                    <a:srgbClr val="595959"/>
                  </a:solidFill>
                  <a:effectLst/>
                  <a:ea typeface="Times New Roman" charset="0"/>
                </a:rPr>
                <a:t>platforms</a:t>
              </a:r>
              <a:r>
                <a:rPr lang="fr-FR" sz="1050" kern="1200" dirty="0">
                  <a:solidFill>
                    <a:srgbClr val="595959"/>
                  </a:solidFill>
                  <a:effectLst/>
                  <a:ea typeface="Times New Roman" charset="0"/>
                </a:rPr>
                <a:t> (</a:t>
              </a:r>
              <a:r>
                <a:rPr lang="fr-FR" sz="1050" kern="1200" dirty="0" err="1">
                  <a:solidFill>
                    <a:srgbClr val="595959"/>
                  </a:solidFill>
                  <a:effectLst/>
                  <a:ea typeface="Times New Roman" charset="0"/>
                </a:rPr>
                <a:t>e.g</a:t>
              </a:r>
              <a:r>
                <a:rPr lang="fr-FR" sz="1050" kern="1200" dirty="0">
                  <a:solidFill>
                    <a:srgbClr val="595959"/>
                  </a:solidFill>
                  <a:effectLst/>
                  <a:ea typeface="Times New Roman" charset="0"/>
                </a:rPr>
                <a:t>. GAVI, Global </a:t>
              </a:r>
              <a:r>
                <a:rPr lang="fr-FR" sz="1050" kern="1200" dirty="0" err="1">
                  <a:solidFill>
                    <a:srgbClr val="595959"/>
                  </a:solidFill>
                  <a:effectLst/>
                  <a:ea typeface="Times New Roman" charset="0"/>
                </a:rPr>
                <a:t>Fund</a:t>
              </a:r>
              <a:r>
                <a:rPr lang="fr-FR" sz="1050" kern="1200" dirty="0">
                  <a:solidFill>
                    <a:srgbClr val="595959"/>
                  </a:solidFill>
                  <a:effectLst/>
                  <a:ea typeface="Times New Roman" charset="0"/>
                </a:rPr>
                <a:t>, SUN, UHC2030); actions plans are put in place to </a:t>
              </a:r>
              <a:r>
                <a:rPr lang="fr-FR" sz="1050" kern="1200" dirty="0" err="1">
                  <a:solidFill>
                    <a:srgbClr val="595959"/>
                  </a:solidFill>
                  <a:effectLst/>
                  <a:ea typeface="Times New Roman" charset="0"/>
                </a:rPr>
                <a:t>increase</a:t>
              </a:r>
              <a:r>
                <a:rPr lang="fr-FR" sz="1050" kern="1200" dirty="0">
                  <a:solidFill>
                    <a:srgbClr val="595959"/>
                  </a:solidFill>
                  <a:effectLst/>
                  <a:ea typeface="Times New Roman" charset="0"/>
                </a:rPr>
                <a:t> impact of </a:t>
              </a:r>
              <a:r>
                <a:rPr lang="fr-FR" sz="1050" kern="1200" dirty="0" err="1">
                  <a:solidFill>
                    <a:srgbClr val="595959"/>
                  </a:solidFill>
                  <a:effectLst/>
                  <a:ea typeface="Times New Roman" charset="0"/>
                </a:rPr>
                <a:t>their</a:t>
              </a:r>
              <a:r>
                <a:rPr lang="fr-FR" sz="1050" kern="1200" dirty="0">
                  <a:solidFill>
                    <a:srgbClr val="595959"/>
                  </a:solidFill>
                  <a:effectLst/>
                  <a:ea typeface="Times New Roman" charset="0"/>
                </a:rPr>
                <a:t> </a:t>
              </a:r>
              <a:r>
                <a:rPr lang="fr-FR" sz="1050" kern="1200" dirty="0" err="1">
                  <a:solidFill>
                    <a:srgbClr val="595959"/>
                  </a:solidFill>
                  <a:effectLst/>
                  <a:ea typeface="Times New Roman" charset="0"/>
                </a:rPr>
                <a:t>work</a:t>
              </a:r>
              <a:endParaRPr lang="fr-FR" sz="1050" dirty="0">
                <a:effectLst/>
                <a:ea typeface="Times New Roman" charset="0"/>
              </a:endParaRPr>
            </a:p>
          </p:txBody>
        </p:sp>
        <p:sp>
          <p:nvSpPr>
            <p:cNvPr id="24" name="Zone de texte 11"/>
            <p:cNvSpPr txBox="1"/>
            <p:nvPr/>
          </p:nvSpPr>
          <p:spPr>
            <a:xfrm>
              <a:off x="4900761" y="2191187"/>
              <a:ext cx="1798393" cy="3202408"/>
            </a:xfrm>
            <a:prstGeom prst="roundRect">
              <a:avLst/>
            </a:prstGeom>
            <a:grp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tabLst>
                  <a:tab pos="139700" algn="l"/>
                  <a:tab pos="457200" algn="l"/>
                </a:tabLst>
              </a:pPr>
              <a:r>
                <a:rPr lang="fr-FR" sz="1050" b="1" dirty="0">
                  <a:effectLst/>
                  <a:ea typeface="Times New Roman" charset="0"/>
                </a:rPr>
                <a:t>	</a:t>
              </a:r>
              <a:r>
                <a:rPr lang="fr-FR" sz="1050" b="1" kern="1200" dirty="0" err="1">
                  <a:solidFill>
                    <a:srgbClr val="0070C0"/>
                  </a:solidFill>
                  <a:effectLst/>
                  <a:ea typeface="Times New Roman" charset="0"/>
                </a:rPr>
                <a:t>Outcome</a:t>
              </a:r>
              <a:r>
                <a:rPr lang="fr-FR" sz="1050" b="1" kern="1200" dirty="0">
                  <a:solidFill>
                    <a:srgbClr val="0070C0"/>
                  </a:solidFill>
                  <a:effectLst/>
                  <a:ea typeface="Times New Roman" charset="0"/>
                </a:rPr>
                <a:t> 2.2</a:t>
              </a:r>
              <a:endParaRPr lang="fr-FR" sz="1050" dirty="0">
                <a:effectLst/>
                <a:ea typeface="Times New Roman" charset="0"/>
              </a:endParaRPr>
            </a:p>
            <a:p>
              <a:pPr>
                <a:tabLst>
                  <a:tab pos="139700" algn="l"/>
                  <a:tab pos="457200" algn="l"/>
                </a:tabLst>
              </a:pPr>
              <a:r>
                <a:rPr lang="fr-FR" sz="1050" b="1" kern="1200" dirty="0">
                  <a:solidFill>
                    <a:srgbClr val="0070C0"/>
                  </a:solidFill>
                  <a:effectLst/>
                  <a:ea typeface="Times New Roman" charset="0"/>
                </a:rPr>
                <a:t> </a:t>
              </a:r>
              <a:endParaRPr lang="fr-FR" sz="1050" dirty="0">
                <a:effectLst/>
                <a:ea typeface="Times New Roman" charset="0"/>
              </a:endParaRPr>
            </a:p>
            <a:p>
              <a:pPr>
                <a:spcAft>
                  <a:spcPts val="1200"/>
                </a:spcAft>
                <a:tabLst>
                  <a:tab pos="139700" algn="l"/>
                  <a:tab pos="457200" algn="l"/>
                </a:tabLst>
              </a:pPr>
              <a:r>
                <a:rPr lang="fr-FR" sz="1050" kern="1200" dirty="0" err="1">
                  <a:solidFill>
                    <a:srgbClr val="595959"/>
                  </a:solidFill>
                  <a:effectLst/>
                  <a:ea typeface="Times New Roman" charset="0"/>
                </a:rPr>
                <a:t>Outcome</a:t>
              </a:r>
              <a:r>
                <a:rPr lang="fr-FR" sz="1050" kern="1200" dirty="0">
                  <a:solidFill>
                    <a:srgbClr val="595959"/>
                  </a:solidFill>
                  <a:effectLst/>
                  <a:ea typeface="Times New Roman" charset="0"/>
                </a:rPr>
                <a:t> 2.2: </a:t>
              </a:r>
              <a:r>
                <a:rPr lang="fr-FR" sz="1050" kern="1200" dirty="0" err="1">
                  <a:solidFill>
                    <a:srgbClr val="595959"/>
                  </a:solidFill>
                  <a:effectLst/>
                  <a:ea typeface="Times New Roman" charset="0"/>
                </a:rPr>
                <a:t>CSOs</a:t>
              </a:r>
              <a:r>
                <a:rPr lang="fr-FR" sz="1050" kern="1200" dirty="0">
                  <a:solidFill>
                    <a:srgbClr val="595959"/>
                  </a:solidFill>
                  <a:effectLst/>
                  <a:ea typeface="Times New Roman" charset="0"/>
                </a:rPr>
                <a:t> engagement in the GFF at all </a:t>
              </a:r>
              <a:r>
                <a:rPr lang="fr-FR" sz="1050" kern="1200" dirty="0" err="1">
                  <a:solidFill>
                    <a:srgbClr val="595959"/>
                  </a:solidFill>
                  <a:effectLst/>
                  <a:ea typeface="Times New Roman" charset="0"/>
                </a:rPr>
                <a:t>levels</a:t>
              </a:r>
              <a:r>
                <a:rPr lang="fr-FR" sz="1050" kern="1200" dirty="0">
                  <a:solidFill>
                    <a:srgbClr val="595959"/>
                  </a:solidFill>
                  <a:effectLst/>
                  <a:ea typeface="Times New Roman" charset="0"/>
                </a:rPr>
                <a:t> </a:t>
              </a:r>
              <a:r>
                <a:rPr lang="fr-FR" sz="1050" kern="1200" dirty="0" err="1">
                  <a:solidFill>
                    <a:srgbClr val="595959"/>
                  </a:solidFill>
                  <a:effectLst/>
                  <a:ea typeface="Times New Roman" charset="0"/>
                </a:rPr>
                <a:t>is</a:t>
              </a:r>
              <a:r>
                <a:rPr lang="fr-FR" sz="1050" kern="1200" dirty="0">
                  <a:solidFill>
                    <a:srgbClr val="595959"/>
                  </a:solidFill>
                  <a:effectLst/>
                  <a:ea typeface="Times New Roman" charset="0"/>
                </a:rPr>
                <a:t> </a:t>
              </a:r>
              <a:r>
                <a:rPr lang="fr-FR" sz="1050" kern="1200" dirty="0" err="1">
                  <a:solidFill>
                    <a:srgbClr val="595959"/>
                  </a:solidFill>
                  <a:effectLst/>
                  <a:ea typeface="Times New Roman" charset="0"/>
                </a:rPr>
                <a:t>supported</a:t>
              </a:r>
              <a:r>
                <a:rPr lang="fr-FR" sz="1050" kern="1200" dirty="0">
                  <a:solidFill>
                    <a:srgbClr val="595959"/>
                  </a:solidFill>
                  <a:effectLst/>
                  <a:ea typeface="Times New Roman" charset="0"/>
                </a:rPr>
                <a:t> by the global GFF CSO </a:t>
              </a:r>
              <a:r>
                <a:rPr lang="fr-FR" sz="1050" kern="1200" dirty="0" err="1">
                  <a:solidFill>
                    <a:srgbClr val="595959"/>
                  </a:solidFill>
                  <a:effectLst/>
                  <a:ea typeface="Times New Roman" charset="0"/>
                </a:rPr>
                <a:t>Coordinating</a:t>
              </a:r>
              <a:r>
                <a:rPr lang="fr-FR" sz="1050" kern="1200" dirty="0">
                  <a:solidFill>
                    <a:srgbClr val="595959"/>
                  </a:solidFill>
                  <a:effectLst/>
                  <a:ea typeface="Times New Roman" charset="0"/>
                </a:rPr>
                <a:t> group, and </a:t>
              </a:r>
              <a:r>
                <a:rPr lang="fr-FR" sz="1050" kern="1200" dirty="0" err="1">
                  <a:solidFill>
                    <a:srgbClr val="595959"/>
                  </a:solidFill>
                  <a:effectLst/>
                  <a:ea typeface="Times New Roman" charset="0"/>
                </a:rPr>
                <a:t>is</a:t>
              </a:r>
              <a:r>
                <a:rPr lang="fr-FR" sz="1050" kern="1200" dirty="0">
                  <a:solidFill>
                    <a:srgbClr val="595959"/>
                  </a:solidFill>
                  <a:effectLst/>
                  <a:ea typeface="Times New Roman" charset="0"/>
                </a:rPr>
                <a:t> </a:t>
              </a:r>
              <a:r>
                <a:rPr lang="fr-FR" sz="1050" kern="1200" dirty="0" err="1">
                  <a:solidFill>
                    <a:srgbClr val="595959"/>
                  </a:solidFill>
                  <a:effectLst/>
                  <a:ea typeface="Times New Roman" charset="0"/>
                </a:rPr>
                <a:t>aligned</a:t>
              </a:r>
              <a:r>
                <a:rPr lang="fr-FR" sz="1050" kern="1200" dirty="0">
                  <a:solidFill>
                    <a:srgbClr val="595959"/>
                  </a:solidFill>
                  <a:effectLst/>
                  <a:ea typeface="Times New Roman" charset="0"/>
                </a:rPr>
                <a:t> </a:t>
              </a:r>
              <a:r>
                <a:rPr lang="fr-FR" sz="1050" kern="1200" dirty="0" err="1">
                  <a:solidFill>
                    <a:srgbClr val="595959"/>
                  </a:solidFill>
                  <a:effectLst/>
                  <a:ea typeface="Times New Roman" charset="0"/>
                </a:rPr>
                <a:t>with</a:t>
              </a:r>
              <a:r>
                <a:rPr lang="fr-FR" sz="1050" kern="1200" dirty="0">
                  <a:solidFill>
                    <a:srgbClr val="595959"/>
                  </a:solidFill>
                  <a:effectLst/>
                  <a:ea typeface="Times New Roman" charset="0"/>
                </a:rPr>
                <a:t> civil society engagement efforts in </a:t>
              </a:r>
              <a:r>
                <a:rPr lang="fr-FR" sz="1050" kern="1200" dirty="0" err="1">
                  <a:solidFill>
                    <a:srgbClr val="595959"/>
                  </a:solidFill>
                  <a:effectLst/>
                  <a:ea typeface="Times New Roman" charset="0"/>
                </a:rPr>
                <a:t>other</a:t>
              </a:r>
              <a:r>
                <a:rPr lang="fr-FR" sz="1050" kern="1200" dirty="0">
                  <a:solidFill>
                    <a:srgbClr val="595959"/>
                  </a:solidFill>
                  <a:effectLst/>
                  <a:ea typeface="Times New Roman" charset="0"/>
                </a:rPr>
                <a:t> relevant global initiatives and </a:t>
              </a:r>
              <a:r>
                <a:rPr lang="fr-FR" sz="1050" kern="1200" dirty="0" err="1">
                  <a:solidFill>
                    <a:srgbClr val="595959"/>
                  </a:solidFill>
                  <a:effectLst/>
                  <a:ea typeface="Times New Roman" charset="0"/>
                </a:rPr>
                <a:t>financing</a:t>
              </a:r>
              <a:r>
                <a:rPr lang="fr-FR" sz="1050" kern="1200" dirty="0">
                  <a:solidFill>
                    <a:srgbClr val="595959"/>
                  </a:solidFill>
                  <a:effectLst/>
                  <a:ea typeface="Times New Roman" charset="0"/>
                </a:rPr>
                <a:t> </a:t>
              </a:r>
              <a:r>
                <a:rPr lang="fr-FR" sz="1050" kern="1200" dirty="0" err="1">
                  <a:solidFill>
                    <a:srgbClr val="595959"/>
                  </a:solidFill>
                  <a:effectLst/>
                  <a:ea typeface="Times New Roman" charset="0"/>
                </a:rPr>
                <a:t>mechanisms</a:t>
              </a:r>
              <a:r>
                <a:rPr lang="fr-FR" sz="1050" kern="1200" dirty="0">
                  <a:solidFill>
                    <a:srgbClr val="595959"/>
                  </a:solidFill>
                  <a:effectLst/>
                  <a:ea typeface="Times New Roman" charset="0"/>
                </a:rPr>
                <a:t> (</a:t>
              </a:r>
              <a:r>
                <a:rPr lang="fr-FR" sz="1050" kern="1200" dirty="0" err="1">
                  <a:solidFill>
                    <a:srgbClr val="595959"/>
                  </a:solidFill>
                  <a:effectLst/>
                  <a:ea typeface="Times New Roman" charset="0"/>
                </a:rPr>
                <a:t>e.g</a:t>
              </a:r>
              <a:r>
                <a:rPr lang="fr-FR" sz="1050" kern="1200" dirty="0">
                  <a:solidFill>
                    <a:srgbClr val="595959"/>
                  </a:solidFill>
                  <a:effectLst/>
                  <a:ea typeface="Times New Roman" charset="0"/>
                </a:rPr>
                <a:t>. </a:t>
              </a:r>
              <a:r>
                <a:rPr lang="fr-FR" sz="1050" kern="1200" dirty="0" err="1">
                  <a:solidFill>
                    <a:srgbClr val="595959"/>
                  </a:solidFill>
                  <a:effectLst/>
                  <a:ea typeface="Times New Roman" charset="0"/>
                </a:rPr>
                <a:t>Gavi</a:t>
              </a:r>
              <a:r>
                <a:rPr lang="fr-FR" sz="1050" kern="1200" dirty="0">
                  <a:solidFill>
                    <a:srgbClr val="595959"/>
                  </a:solidFill>
                  <a:effectLst/>
                  <a:ea typeface="Times New Roman" charset="0"/>
                </a:rPr>
                <a:t>, Global </a:t>
              </a:r>
              <a:r>
                <a:rPr lang="fr-FR" sz="1050" kern="1200" dirty="0" err="1">
                  <a:solidFill>
                    <a:srgbClr val="595959"/>
                  </a:solidFill>
                  <a:effectLst/>
                  <a:ea typeface="Times New Roman" charset="0"/>
                </a:rPr>
                <a:t>Fund</a:t>
              </a:r>
              <a:r>
                <a:rPr lang="fr-FR" sz="1050" kern="1200" dirty="0">
                  <a:solidFill>
                    <a:srgbClr val="595959"/>
                  </a:solidFill>
                  <a:effectLst/>
                  <a:ea typeface="Times New Roman" charset="0"/>
                </a:rPr>
                <a:t>, UHC2030, SUN).</a:t>
              </a:r>
              <a:endParaRPr lang="fr-FR" sz="1050" dirty="0">
                <a:effectLst/>
                <a:ea typeface="Times New Roman" charset="0"/>
              </a:endParaRPr>
            </a:p>
            <a:p>
              <a:pPr>
                <a:tabLst>
                  <a:tab pos="139700" algn="l"/>
                  <a:tab pos="457200" algn="l"/>
                </a:tabLst>
              </a:pPr>
              <a:r>
                <a:rPr lang="fr-FR" sz="1050" dirty="0">
                  <a:effectLst/>
                  <a:ea typeface="Times New Roman" charset="0"/>
                </a:rPr>
                <a:t> </a:t>
              </a:r>
            </a:p>
          </p:txBody>
        </p:sp>
        <p:sp>
          <p:nvSpPr>
            <p:cNvPr id="25" name="Zone de texte 12"/>
            <p:cNvSpPr txBox="1"/>
            <p:nvPr/>
          </p:nvSpPr>
          <p:spPr>
            <a:xfrm>
              <a:off x="6792529" y="2191187"/>
              <a:ext cx="1556202" cy="3182879"/>
            </a:xfrm>
            <a:prstGeom prst="roundRect">
              <a:avLst/>
            </a:prstGeom>
            <a:grp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tabLst>
                  <a:tab pos="139700" algn="l"/>
                  <a:tab pos="457200" algn="l"/>
                </a:tabLst>
              </a:pPr>
              <a:r>
                <a:rPr lang="fr-FR" sz="1050" b="1" dirty="0">
                  <a:effectLst/>
                  <a:ea typeface="Times New Roman" charset="0"/>
                </a:rPr>
                <a:t>	</a:t>
              </a:r>
              <a:r>
                <a:rPr lang="fr-FR" sz="1050" b="1" kern="1200" dirty="0" err="1">
                  <a:solidFill>
                    <a:srgbClr val="0070C0"/>
                  </a:solidFill>
                  <a:effectLst/>
                  <a:ea typeface="Times New Roman" charset="0"/>
                </a:rPr>
                <a:t>Outcome</a:t>
              </a:r>
              <a:r>
                <a:rPr lang="fr-FR" sz="1050" b="1" kern="1200" dirty="0">
                  <a:solidFill>
                    <a:srgbClr val="0070C0"/>
                  </a:solidFill>
                  <a:effectLst/>
                  <a:ea typeface="Times New Roman" charset="0"/>
                </a:rPr>
                <a:t> 2.3</a:t>
              </a:r>
              <a:endParaRPr lang="fr-FR" sz="1050" dirty="0">
                <a:effectLst/>
                <a:ea typeface="Times New Roman" charset="0"/>
              </a:endParaRPr>
            </a:p>
            <a:p>
              <a:pPr>
                <a:tabLst>
                  <a:tab pos="139700" algn="l"/>
                  <a:tab pos="457200" algn="l"/>
                </a:tabLst>
              </a:pPr>
              <a:r>
                <a:rPr lang="fr-FR" sz="1050" b="1" kern="1200" dirty="0">
                  <a:solidFill>
                    <a:srgbClr val="0070C0"/>
                  </a:solidFill>
                  <a:effectLst/>
                  <a:ea typeface="Times New Roman" charset="0"/>
                </a:rPr>
                <a:t> </a:t>
              </a:r>
              <a:endParaRPr lang="fr-FR" sz="1050" dirty="0">
                <a:effectLst/>
                <a:ea typeface="Times New Roman" charset="0"/>
              </a:endParaRPr>
            </a:p>
            <a:p>
              <a:pPr>
                <a:spcAft>
                  <a:spcPts val="1200"/>
                </a:spcAft>
                <a:tabLst>
                  <a:tab pos="139700" algn="l"/>
                  <a:tab pos="457200" algn="l"/>
                </a:tabLst>
              </a:pPr>
              <a:r>
                <a:rPr lang="fr-FR" sz="1050" kern="1200" dirty="0">
                  <a:solidFill>
                    <a:srgbClr val="595959"/>
                  </a:solidFill>
                  <a:effectLst/>
                  <a:ea typeface="Times New Roman" charset="0"/>
                </a:rPr>
                <a:t>Global </a:t>
              </a:r>
              <a:r>
                <a:rPr lang="fr-FR" sz="1050" kern="1200" dirty="0" err="1">
                  <a:solidFill>
                    <a:srgbClr val="595959"/>
                  </a:solidFill>
                  <a:effectLst/>
                  <a:ea typeface="Times New Roman" charset="0"/>
                </a:rPr>
                <a:t>health</a:t>
              </a:r>
              <a:r>
                <a:rPr lang="fr-FR" sz="1050" kern="1200" dirty="0">
                  <a:solidFill>
                    <a:srgbClr val="595959"/>
                  </a:solidFill>
                  <a:effectLst/>
                  <a:ea typeface="Times New Roman" charset="0"/>
                </a:rPr>
                <a:t> initiatives, the </a:t>
              </a:r>
              <a:r>
                <a:rPr lang="fr-FR" sz="1050" kern="1200" dirty="0" err="1">
                  <a:solidFill>
                    <a:srgbClr val="595959"/>
                  </a:solidFill>
                  <a:effectLst/>
                  <a:ea typeface="Times New Roman" charset="0"/>
                </a:rPr>
                <a:t>private</a:t>
              </a:r>
              <a:r>
                <a:rPr lang="fr-FR" sz="1050" kern="1200" dirty="0">
                  <a:solidFill>
                    <a:srgbClr val="595959"/>
                  </a:solidFill>
                  <a:effectLst/>
                  <a:ea typeface="Times New Roman" charset="0"/>
                </a:rPr>
                <a:t> </a:t>
              </a:r>
              <a:r>
                <a:rPr lang="fr-FR" sz="1050" kern="1200" dirty="0" err="1">
                  <a:solidFill>
                    <a:srgbClr val="595959"/>
                  </a:solidFill>
                  <a:effectLst/>
                  <a:ea typeface="Times New Roman" charset="0"/>
                </a:rPr>
                <a:t>sector</a:t>
              </a:r>
              <a:r>
                <a:rPr lang="fr-FR" sz="1050" kern="1200" dirty="0">
                  <a:solidFill>
                    <a:srgbClr val="595959"/>
                  </a:solidFill>
                  <a:effectLst/>
                  <a:ea typeface="Times New Roman" charset="0"/>
                </a:rPr>
                <a:t> and </a:t>
              </a:r>
              <a:r>
                <a:rPr lang="fr-FR" sz="1050" kern="1200" dirty="0" err="1">
                  <a:solidFill>
                    <a:srgbClr val="595959"/>
                  </a:solidFill>
                  <a:effectLst/>
                  <a:ea typeface="Times New Roman" charset="0"/>
                </a:rPr>
                <a:t>donors</a:t>
              </a:r>
              <a:r>
                <a:rPr lang="fr-FR" sz="1050" kern="1200" dirty="0">
                  <a:solidFill>
                    <a:srgbClr val="595959"/>
                  </a:solidFill>
                  <a:effectLst/>
                  <a:ea typeface="Times New Roman" charset="0"/>
                </a:rPr>
                <a:t> support national civil society </a:t>
              </a:r>
              <a:r>
                <a:rPr lang="fr-FR" sz="1050" kern="1200" dirty="0" err="1">
                  <a:solidFill>
                    <a:srgbClr val="595959"/>
                  </a:solidFill>
                  <a:effectLst/>
                  <a:ea typeface="Times New Roman" charset="0"/>
                </a:rPr>
                <a:t>priorities</a:t>
              </a:r>
              <a:r>
                <a:rPr lang="fr-FR" sz="1050" kern="1200" dirty="0">
                  <a:solidFill>
                    <a:srgbClr val="595959"/>
                  </a:solidFill>
                  <a:effectLst/>
                  <a:ea typeface="Times New Roman" charset="0"/>
                </a:rPr>
                <a:t> by </a:t>
              </a:r>
              <a:r>
                <a:rPr lang="fr-FR" sz="1050" kern="1200" dirty="0" err="1">
                  <a:solidFill>
                    <a:srgbClr val="595959"/>
                  </a:solidFill>
                  <a:effectLst/>
                  <a:ea typeface="Times New Roman" charset="0"/>
                </a:rPr>
                <a:t>streamlining</a:t>
              </a:r>
              <a:r>
                <a:rPr lang="fr-FR" sz="1050" kern="1200" dirty="0">
                  <a:solidFill>
                    <a:srgbClr val="595959"/>
                  </a:solidFill>
                  <a:effectLst/>
                  <a:ea typeface="Times New Roman" charset="0"/>
                </a:rPr>
                <a:t> and </a:t>
              </a:r>
              <a:r>
                <a:rPr lang="fr-FR" sz="1050" kern="1200" dirty="0" err="1">
                  <a:solidFill>
                    <a:srgbClr val="595959"/>
                  </a:solidFill>
                  <a:effectLst/>
                  <a:ea typeface="Times New Roman" charset="0"/>
                </a:rPr>
                <a:t>leveraging</a:t>
              </a:r>
              <a:r>
                <a:rPr lang="fr-FR" sz="1050" kern="1200" dirty="0">
                  <a:solidFill>
                    <a:srgbClr val="595959"/>
                  </a:solidFill>
                  <a:effectLst/>
                  <a:ea typeface="Times New Roman" charset="0"/>
                </a:rPr>
                <a:t> </a:t>
              </a:r>
              <a:r>
                <a:rPr lang="fr-FR" sz="1050" kern="1200" dirty="0" err="1">
                  <a:solidFill>
                    <a:srgbClr val="595959"/>
                  </a:solidFill>
                  <a:effectLst/>
                  <a:ea typeface="Times New Roman" charset="0"/>
                </a:rPr>
                <a:t>their</a:t>
              </a:r>
              <a:r>
                <a:rPr lang="fr-FR" sz="1050" kern="1200" dirty="0">
                  <a:solidFill>
                    <a:srgbClr val="595959"/>
                  </a:solidFill>
                  <a:effectLst/>
                  <a:ea typeface="Times New Roman" charset="0"/>
                </a:rPr>
                <a:t> </a:t>
              </a:r>
              <a:r>
                <a:rPr lang="fr-FR" sz="1050" kern="1200" dirty="0" err="1">
                  <a:solidFill>
                    <a:srgbClr val="595959"/>
                  </a:solidFill>
                  <a:effectLst/>
                  <a:ea typeface="Times New Roman" charset="0"/>
                </a:rPr>
                <a:t>resources</a:t>
              </a:r>
              <a:r>
                <a:rPr lang="fr-FR" sz="1050" kern="1200" dirty="0">
                  <a:solidFill>
                    <a:srgbClr val="595959"/>
                  </a:solidFill>
                  <a:effectLst/>
                  <a:ea typeface="Times New Roman" charset="0"/>
                </a:rPr>
                <a:t> </a:t>
              </a:r>
              <a:r>
                <a:rPr lang="fr-FR" sz="1050" kern="1200" dirty="0" err="1">
                  <a:solidFill>
                    <a:srgbClr val="595959"/>
                  </a:solidFill>
                  <a:effectLst/>
                  <a:ea typeface="Times New Roman" charset="0"/>
                </a:rPr>
                <a:t>through</a:t>
              </a:r>
              <a:r>
                <a:rPr lang="fr-FR" sz="1050" kern="1200" dirty="0">
                  <a:solidFill>
                    <a:srgbClr val="595959"/>
                  </a:solidFill>
                  <a:effectLst/>
                  <a:ea typeface="Times New Roman" charset="0"/>
                </a:rPr>
                <a:t> a </a:t>
              </a:r>
              <a:r>
                <a:rPr lang="fr-FR" sz="1050" kern="1200" dirty="0" err="1">
                  <a:solidFill>
                    <a:srgbClr val="595959"/>
                  </a:solidFill>
                  <a:effectLst/>
                  <a:ea typeface="Times New Roman" charset="0"/>
                </a:rPr>
                <a:t>harmonized</a:t>
              </a:r>
              <a:r>
                <a:rPr lang="fr-FR" sz="1050" kern="1200" dirty="0">
                  <a:solidFill>
                    <a:srgbClr val="595959"/>
                  </a:solidFill>
                  <a:effectLst/>
                  <a:ea typeface="Times New Roman" charset="0"/>
                </a:rPr>
                <a:t> and </a:t>
              </a:r>
              <a:r>
                <a:rPr lang="fr-FR" sz="1050" kern="1200" dirty="0" err="1">
                  <a:solidFill>
                    <a:srgbClr val="595959"/>
                  </a:solidFill>
                  <a:effectLst/>
                  <a:ea typeface="Times New Roman" charset="0"/>
                </a:rPr>
                <a:t>coordinated</a:t>
              </a:r>
              <a:r>
                <a:rPr lang="fr-FR" sz="1050" kern="1200" dirty="0">
                  <a:solidFill>
                    <a:srgbClr val="595959"/>
                  </a:solidFill>
                  <a:effectLst/>
                  <a:ea typeface="Times New Roman" charset="0"/>
                </a:rPr>
                <a:t> joint </a:t>
              </a:r>
              <a:r>
                <a:rPr lang="fr-FR" sz="1050" kern="1200" dirty="0" err="1">
                  <a:solidFill>
                    <a:srgbClr val="595959"/>
                  </a:solidFill>
                  <a:effectLst/>
                  <a:ea typeface="Times New Roman" charset="0"/>
                </a:rPr>
                <a:t>funding</a:t>
              </a:r>
              <a:r>
                <a:rPr lang="fr-FR" sz="1050" kern="1200" dirty="0">
                  <a:solidFill>
                    <a:srgbClr val="595959"/>
                  </a:solidFill>
                  <a:effectLst/>
                  <a:ea typeface="Times New Roman" charset="0"/>
                </a:rPr>
                <a:t> </a:t>
              </a:r>
              <a:r>
                <a:rPr lang="fr-FR" sz="1050" kern="1200" dirty="0" err="1">
                  <a:solidFill>
                    <a:srgbClr val="595959"/>
                  </a:solidFill>
                  <a:effectLst/>
                  <a:ea typeface="Times New Roman" charset="0"/>
                </a:rPr>
                <a:t>mechanism</a:t>
              </a:r>
              <a:endParaRPr lang="fr-FR" sz="1050" dirty="0">
                <a:effectLst/>
                <a:ea typeface="Times New Roman" charset="0"/>
              </a:endParaRPr>
            </a:p>
          </p:txBody>
        </p:sp>
        <p:sp>
          <p:nvSpPr>
            <p:cNvPr id="26" name="Zone de texte 13"/>
            <p:cNvSpPr txBox="1"/>
            <p:nvPr/>
          </p:nvSpPr>
          <p:spPr>
            <a:xfrm>
              <a:off x="8448103" y="2191187"/>
              <a:ext cx="1692619" cy="3190231"/>
            </a:xfrm>
            <a:prstGeom prst="roundRect">
              <a:avLst/>
            </a:prstGeom>
            <a:grp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tabLst>
                  <a:tab pos="139700" algn="l"/>
                  <a:tab pos="457200" algn="l"/>
                </a:tabLst>
              </a:pPr>
              <a:r>
                <a:rPr lang="fr-FR" sz="1050" b="1" dirty="0">
                  <a:effectLst/>
                  <a:ea typeface="Times New Roman" charset="0"/>
                </a:rPr>
                <a:t>	</a:t>
              </a:r>
              <a:r>
                <a:rPr lang="fr-FR" sz="1050" b="1" kern="1200" dirty="0" err="1">
                  <a:solidFill>
                    <a:srgbClr val="0070C0"/>
                  </a:solidFill>
                  <a:effectLst/>
                  <a:ea typeface="Times New Roman" charset="0"/>
                </a:rPr>
                <a:t>Outcome</a:t>
              </a:r>
              <a:r>
                <a:rPr lang="fr-FR" sz="1050" b="1" kern="1200" dirty="0">
                  <a:solidFill>
                    <a:srgbClr val="0070C0"/>
                  </a:solidFill>
                  <a:effectLst/>
                  <a:ea typeface="Times New Roman" charset="0"/>
                </a:rPr>
                <a:t> 3</a:t>
              </a:r>
              <a:endParaRPr lang="fr-FR" sz="1050" dirty="0">
                <a:effectLst/>
                <a:ea typeface="Times New Roman" charset="0"/>
              </a:endParaRPr>
            </a:p>
            <a:p>
              <a:pPr>
                <a:tabLst>
                  <a:tab pos="139700" algn="l"/>
                  <a:tab pos="457200" algn="l"/>
                </a:tabLst>
              </a:pPr>
              <a:r>
                <a:rPr lang="fr-FR" sz="1050" b="1" kern="1200" dirty="0">
                  <a:solidFill>
                    <a:srgbClr val="0070C0"/>
                  </a:solidFill>
                  <a:effectLst/>
                  <a:ea typeface="Times New Roman" charset="0"/>
                </a:rPr>
                <a:t> </a:t>
              </a:r>
              <a:endParaRPr lang="fr-FR" sz="1050" dirty="0">
                <a:effectLst/>
                <a:ea typeface="Times New Roman" charset="0"/>
              </a:endParaRPr>
            </a:p>
            <a:p>
              <a:pPr>
                <a:tabLst>
                  <a:tab pos="139700" algn="l"/>
                  <a:tab pos="457200" algn="l"/>
                </a:tabLst>
              </a:pPr>
              <a:r>
                <a:rPr lang="fr-FR" sz="1050" kern="1200" dirty="0" err="1">
                  <a:solidFill>
                    <a:srgbClr val="595959"/>
                  </a:solidFill>
                  <a:effectLst/>
                  <a:ea typeface="Times New Roman" charset="0"/>
                </a:rPr>
                <a:t>CSOs</a:t>
              </a:r>
              <a:r>
                <a:rPr lang="fr-FR" sz="1050" kern="1200" dirty="0">
                  <a:solidFill>
                    <a:srgbClr val="595959"/>
                  </a:solidFill>
                  <a:effectLst/>
                  <a:ea typeface="Times New Roman" charset="0"/>
                </a:rPr>
                <a:t> are </a:t>
              </a:r>
              <a:r>
                <a:rPr lang="fr-FR" sz="1050" kern="1200" dirty="0" err="1">
                  <a:solidFill>
                    <a:srgbClr val="595959"/>
                  </a:solidFill>
                  <a:effectLst/>
                  <a:ea typeface="Times New Roman" charset="0"/>
                </a:rPr>
                <a:t>recognized</a:t>
              </a:r>
              <a:r>
                <a:rPr lang="fr-FR" sz="1050" kern="1200" dirty="0">
                  <a:solidFill>
                    <a:srgbClr val="595959"/>
                  </a:solidFill>
                  <a:effectLst/>
                  <a:ea typeface="Times New Roman" charset="0"/>
                </a:rPr>
                <a:t> and </a:t>
              </a:r>
              <a:r>
                <a:rPr lang="fr-FR" sz="1050" kern="1200" dirty="0" err="1">
                  <a:solidFill>
                    <a:srgbClr val="595959"/>
                  </a:solidFill>
                  <a:effectLst/>
                  <a:ea typeface="Times New Roman" charset="0"/>
                </a:rPr>
                <a:t>engaged</a:t>
              </a:r>
              <a:r>
                <a:rPr lang="fr-FR" sz="1050" kern="1200" dirty="0">
                  <a:solidFill>
                    <a:srgbClr val="595959"/>
                  </a:solidFill>
                  <a:effectLst/>
                  <a:ea typeface="Times New Roman" charset="0"/>
                </a:rPr>
                <a:t> as </a:t>
              </a:r>
              <a:r>
                <a:rPr lang="fr-FR" sz="1050" kern="1200" dirty="0" err="1">
                  <a:solidFill>
                    <a:srgbClr val="595959"/>
                  </a:solidFill>
                  <a:effectLst/>
                  <a:ea typeface="Times New Roman" charset="0"/>
                </a:rPr>
                <a:t>critical</a:t>
              </a:r>
              <a:r>
                <a:rPr lang="fr-FR" sz="1050" kern="1200" dirty="0">
                  <a:solidFill>
                    <a:srgbClr val="595959"/>
                  </a:solidFill>
                  <a:effectLst/>
                  <a:ea typeface="Times New Roman" charset="0"/>
                </a:rPr>
                <a:t> </a:t>
              </a:r>
              <a:r>
                <a:rPr lang="fr-FR" sz="1050" kern="1200" dirty="0" err="1">
                  <a:solidFill>
                    <a:srgbClr val="595959"/>
                  </a:solidFill>
                  <a:effectLst/>
                  <a:ea typeface="Times New Roman" charset="0"/>
                </a:rPr>
                <a:t>independent</a:t>
              </a:r>
              <a:r>
                <a:rPr lang="fr-FR" sz="1050" kern="1200" dirty="0">
                  <a:solidFill>
                    <a:srgbClr val="595959"/>
                  </a:solidFill>
                  <a:effectLst/>
                  <a:ea typeface="Times New Roman" charset="0"/>
                </a:rPr>
                <a:t> </a:t>
              </a:r>
              <a:r>
                <a:rPr lang="fr-FR" sz="1050" kern="1200" dirty="0" err="1">
                  <a:solidFill>
                    <a:srgbClr val="595959"/>
                  </a:solidFill>
                  <a:effectLst/>
                  <a:ea typeface="Times New Roman" charset="0"/>
                </a:rPr>
                <a:t>players</a:t>
              </a:r>
              <a:r>
                <a:rPr lang="fr-FR" sz="1050" kern="1200" dirty="0">
                  <a:solidFill>
                    <a:srgbClr val="595959"/>
                  </a:solidFill>
                  <a:effectLst/>
                  <a:ea typeface="Times New Roman" charset="0"/>
                </a:rPr>
                <a:t> in </a:t>
              </a:r>
              <a:r>
                <a:rPr lang="fr-FR" sz="1050" kern="1200" dirty="0" err="1">
                  <a:solidFill>
                    <a:srgbClr val="595959"/>
                  </a:solidFill>
                  <a:effectLst/>
                  <a:ea typeface="Times New Roman" charset="0"/>
                </a:rPr>
                <a:t>ensuring</a:t>
              </a:r>
              <a:r>
                <a:rPr lang="fr-FR" sz="1050" kern="1200" dirty="0">
                  <a:solidFill>
                    <a:srgbClr val="595959"/>
                  </a:solidFill>
                  <a:effectLst/>
                  <a:ea typeface="Times New Roman" charset="0"/>
                </a:rPr>
                <a:t> </a:t>
              </a:r>
              <a:r>
                <a:rPr lang="fr-FR" sz="1050" kern="1200" dirty="0" err="1">
                  <a:solidFill>
                    <a:srgbClr val="595959"/>
                  </a:solidFill>
                  <a:effectLst/>
                  <a:ea typeface="Times New Roman" charset="0"/>
                </a:rPr>
                <a:t>accountability</a:t>
              </a:r>
              <a:r>
                <a:rPr lang="fr-FR" sz="1050" kern="1200" dirty="0">
                  <a:solidFill>
                    <a:srgbClr val="595959"/>
                  </a:solidFill>
                  <a:effectLst/>
                  <a:ea typeface="Times New Roman" charset="0"/>
                </a:rPr>
                <a:t> for the GFF; CSO </a:t>
              </a:r>
              <a:r>
                <a:rPr lang="fr-FR" sz="1050" kern="1200" dirty="0" err="1">
                  <a:solidFill>
                    <a:srgbClr val="595959"/>
                  </a:solidFill>
                  <a:effectLst/>
                  <a:ea typeface="Times New Roman" charset="0"/>
                </a:rPr>
                <a:t>capacity</a:t>
              </a:r>
              <a:r>
                <a:rPr lang="fr-FR" sz="1050" kern="1200" dirty="0">
                  <a:solidFill>
                    <a:srgbClr val="595959"/>
                  </a:solidFill>
                  <a:effectLst/>
                  <a:ea typeface="Times New Roman" charset="0"/>
                </a:rPr>
                <a:t> to </a:t>
              </a:r>
              <a:r>
                <a:rPr lang="fr-FR" sz="1050" kern="1200" dirty="0" err="1">
                  <a:solidFill>
                    <a:srgbClr val="595959"/>
                  </a:solidFill>
                  <a:effectLst/>
                  <a:ea typeface="Times New Roman" charset="0"/>
                </a:rPr>
                <a:t>implement</a:t>
              </a:r>
              <a:r>
                <a:rPr lang="fr-FR" sz="1050" kern="1200" dirty="0">
                  <a:solidFill>
                    <a:srgbClr val="595959"/>
                  </a:solidFill>
                  <a:effectLst/>
                  <a:ea typeface="Times New Roman" charset="0"/>
                </a:rPr>
                <a:t> </a:t>
              </a:r>
              <a:r>
                <a:rPr lang="fr-FR" sz="1050" kern="1200" dirty="0" err="1">
                  <a:solidFill>
                    <a:srgbClr val="595959"/>
                  </a:solidFill>
                  <a:effectLst/>
                  <a:ea typeface="Times New Roman" charset="0"/>
                </a:rPr>
                <a:t>successful</a:t>
              </a:r>
              <a:r>
                <a:rPr lang="fr-FR" sz="1050" kern="1200" dirty="0">
                  <a:solidFill>
                    <a:srgbClr val="595959"/>
                  </a:solidFill>
                  <a:effectLst/>
                  <a:ea typeface="Times New Roman" charset="0"/>
                </a:rPr>
                <a:t> </a:t>
              </a:r>
              <a:r>
                <a:rPr lang="fr-FR" sz="1050" kern="1200" dirty="0" err="1">
                  <a:solidFill>
                    <a:srgbClr val="595959"/>
                  </a:solidFill>
                  <a:effectLst/>
                  <a:ea typeface="Times New Roman" charset="0"/>
                </a:rPr>
                <a:t>accountability</a:t>
              </a:r>
              <a:r>
                <a:rPr lang="fr-FR" sz="1050" kern="1200" dirty="0">
                  <a:solidFill>
                    <a:srgbClr val="595959"/>
                  </a:solidFill>
                  <a:effectLst/>
                  <a:ea typeface="Times New Roman" charset="0"/>
                </a:rPr>
                <a:t> </a:t>
              </a:r>
              <a:r>
                <a:rPr lang="fr-FR" sz="1050" kern="1200" dirty="0" err="1">
                  <a:solidFill>
                    <a:srgbClr val="595959"/>
                  </a:solidFill>
                  <a:effectLst/>
                  <a:ea typeface="Times New Roman" charset="0"/>
                </a:rPr>
                <a:t>mechanisms</a:t>
              </a:r>
              <a:r>
                <a:rPr lang="fr-FR" sz="1050" kern="1200" dirty="0">
                  <a:solidFill>
                    <a:srgbClr val="595959"/>
                  </a:solidFill>
                  <a:effectLst/>
                  <a:ea typeface="Times New Roman" charset="0"/>
                </a:rPr>
                <a:t> </a:t>
              </a:r>
              <a:r>
                <a:rPr lang="fr-FR" sz="1050" kern="1200" dirty="0" err="1">
                  <a:solidFill>
                    <a:srgbClr val="595959"/>
                  </a:solidFill>
                  <a:effectLst/>
                  <a:ea typeface="Times New Roman" charset="0"/>
                </a:rPr>
                <a:t>is</a:t>
              </a:r>
              <a:r>
                <a:rPr lang="fr-FR" sz="1050" kern="1200" dirty="0">
                  <a:solidFill>
                    <a:srgbClr val="595959"/>
                  </a:solidFill>
                  <a:effectLst/>
                  <a:ea typeface="Times New Roman" charset="0"/>
                </a:rPr>
                <a:t> </a:t>
              </a:r>
              <a:r>
                <a:rPr lang="fr-FR" sz="1050" kern="1200" dirty="0" err="1">
                  <a:solidFill>
                    <a:srgbClr val="595959"/>
                  </a:solidFill>
                  <a:effectLst/>
                  <a:ea typeface="Times New Roman" charset="0"/>
                </a:rPr>
                <a:t>strong</a:t>
              </a:r>
              <a:endParaRPr lang="fr-FR" sz="1050" dirty="0">
                <a:effectLst/>
                <a:ea typeface="Times New Roman" charset="0"/>
              </a:endParaRPr>
            </a:p>
            <a:p>
              <a:pPr>
                <a:spcAft>
                  <a:spcPts val="1200"/>
                </a:spcAft>
                <a:tabLst>
                  <a:tab pos="139700" algn="l"/>
                  <a:tab pos="457200" algn="l"/>
                </a:tabLst>
              </a:pPr>
              <a:r>
                <a:rPr lang="fr-FR" sz="1050" dirty="0">
                  <a:effectLst/>
                  <a:ea typeface="Times New Roman" charset="0"/>
                </a:rPr>
                <a:t> </a:t>
              </a:r>
            </a:p>
          </p:txBody>
        </p:sp>
      </p:grpSp>
      <p:sp>
        <p:nvSpPr>
          <p:cNvPr id="27" name="Title 1">
            <a:extLst>
              <a:ext uri="{FF2B5EF4-FFF2-40B4-BE49-F238E27FC236}">
                <a16:creationId xmlns:a16="http://schemas.microsoft.com/office/drawing/2014/main" id="{183C2C8E-6E4B-F24E-B7C3-45355678BB83}"/>
              </a:ext>
            </a:extLst>
          </p:cNvPr>
          <p:cNvSpPr>
            <a:spLocks noGrp="1"/>
          </p:cNvSpPr>
          <p:nvPr>
            <p:ph type="title"/>
          </p:nvPr>
        </p:nvSpPr>
        <p:spPr>
          <a:xfrm>
            <a:off x="364210" y="135153"/>
            <a:ext cx="7620000" cy="1143000"/>
          </a:xfrm>
        </p:spPr>
        <p:txBody>
          <a:bodyPr/>
          <a:lstStyle/>
          <a:p>
            <a:r>
              <a:rPr lang="en-US" sz="4000" dirty="0"/>
              <a:t>CSES Implementation Plan</a:t>
            </a:r>
          </a:p>
        </p:txBody>
      </p:sp>
      <p:sp>
        <p:nvSpPr>
          <p:cNvPr id="28" name="Content Placeholder 2">
            <a:extLst>
              <a:ext uri="{FF2B5EF4-FFF2-40B4-BE49-F238E27FC236}">
                <a16:creationId xmlns:a16="http://schemas.microsoft.com/office/drawing/2014/main" id="{4F4222C7-7018-954A-847E-17079AFEBFCF}"/>
              </a:ext>
            </a:extLst>
          </p:cNvPr>
          <p:cNvSpPr txBox="1">
            <a:spLocks/>
          </p:cNvSpPr>
          <p:nvPr/>
        </p:nvSpPr>
        <p:spPr>
          <a:xfrm>
            <a:off x="88900" y="1010422"/>
            <a:ext cx="8280400" cy="1026826"/>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b="0" i="0" kern="1200">
                <a:solidFill>
                  <a:schemeClr val="tx1">
                    <a:lumMod val="50000"/>
                    <a:lumOff val="50000"/>
                  </a:schemeClr>
                </a:solidFill>
                <a:latin typeface="Helvetica Neue Light"/>
                <a:ea typeface="+mn-ea"/>
                <a:cs typeface="Helvetica Neue Light"/>
              </a:defRPr>
            </a:lvl1pPr>
            <a:lvl2pPr marL="640080" indent="-228600" algn="l" defTabSz="914400" rtl="0" eaLnBrk="1" latinLnBrk="0" hangingPunct="1">
              <a:spcBef>
                <a:spcPct val="20000"/>
              </a:spcBef>
              <a:buClr>
                <a:schemeClr val="accent2"/>
              </a:buClr>
              <a:buFont typeface="Arial" pitchFamily="34" charset="0"/>
              <a:buChar char="•"/>
              <a:defRPr sz="2000" b="0" i="0" kern="1200">
                <a:solidFill>
                  <a:schemeClr val="tx1">
                    <a:lumMod val="50000"/>
                    <a:lumOff val="50000"/>
                  </a:schemeClr>
                </a:solidFill>
                <a:latin typeface="Helvetica Neue Light"/>
                <a:ea typeface="+mn-ea"/>
                <a:cs typeface="Helvetica Neue Light"/>
              </a:defRPr>
            </a:lvl2pPr>
            <a:lvl3pPr marL="1005840" indent="-228600" algn="l" defTabSz="914400" rtl="0" eaLnBrk="1" latinLnBrk="0" hangingPunct="1">
              <a:spcBef>
                <a:spcPct val="20000"/>
              </a:spcBef>
              <a:buClr>
                <a:schemeClr val="accent3"/>
              </a:buClr>
              <a:buFont typeface="Arial" pitchFamily="34" charset="0"/>
              <a:buChar char="•"/>
              <a:defRPr sz="1800" b="0" i="0" kern="1200">
                <a:solidFill>
                  <a:schemeClr val="tx1">
                    <a:lumMod val="50000"/>
                    <a:lumOff val="50000"/>
                  </a:schemeClr>
                </a:solidFill>
                <a:latin typeface="Helvetica Neue Light"/>
                <a:ea typeface="+mn-ea"/>
                <a:cs typeface="Helvetica Neue Light"/>
              </a:defRPr>
            </a:lvl3pPr>
            <a:lvl4pPr marL="1280160" indent="-228600" algn="l" defTabSz="914400" rtl="0" eaLnBrk="1" latinLnBrk="0" hangingPunct="1">
              <a:spcBef>
                <a:spcPct val="20000"/>
              </a:spcBef>
              <a:buClr>
                <a:schemeClr val="accent4"/>
              </a:buClr>
              <a:buFont typeface="Arial" pitchFamily="34" charset="0"/>
              <a:buChar char="•"/>
              <a:defRPr sz="1600" b="0" i="0" kern="1200">
                <a:solidFill>
                  <a:schemeClr val="tx1">
                    <a:lumMod val="50000"/>
                    <a:lumOff val="50000"/>
                  </a:schemeClr>
                </a:solidFill>
                <a:latin typeface="Helvetica Neue Light"/>
                <a:ea typeface="+mn-ea"/>
                <a:cs typeface="Helvetica Neue Light"/>
              </a:defRPr>
            </a:lvl4pPr>
            <a:lvl5pPr marL="1554480" indent="-228600" algn="l" defTabSz="914400" rtl="0" eaLnBrk="1" latinLnBrk="0" hangingPunct="1">
              <a:spcBef>
                <a:spcPct val="20000"/>
              </a:spcBef>
              <a:buClr>
                <a:schemeClr val="accent5"/>
              </a:buClr>
              <a:buFont typeface="Arial" pitchFamily="34" charset="0"/>
              <a:buChar char="•"/>
              <a:defRPr sz="1400" b="0" i="0" kern="1200" baseline="0">
                <a:solidFill>
                  <a:schemeClr val="tx1">
                    <a:lumMod val="50000"/>
                    <a:lumOff val="50000"/>
                  </a:schemeClr>
                </a:solidFill>
                <a:latin typeface="Helvetica Neue Light"/>
                <a:ea typeface="+mn-ea"/>
                <a:cs typeface="Helvetica Neue Light"/>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411480" lvl="1" indent="0">
              <a:spcAft>
                <a:spcPts val="600"/>
              </a:spcAft>
              <a:buNone/>
            </a:pPr>
            <a:r>
              <a:rPr lang="fr-FR" i="1" dirty="0" err="1">
                <a:solidFill>
                  <a:srgbClr val="0070C0"/>
                </a:solidFill>
                <a:latin typeface="+mn-lt"/>
              </a:rPr>
              <a:t>Provides</a:t>
            </a:r>
            <a:r>
              <a:rPr lang="fr-FR" i="1" dirty="0">
                <a:solidFill>
                  <a:srgbClr val="0070C0"/>
                </a:solidFill>
                <a:latin typeface="+mn-lt"/>
              </a:rPr>
              <a:t> an </a:t>
            </a:r>
            <a:r>
              <a:rPr lang="fr-FR" i="1" dirty="0" err="1">
                <a:solidFill>
                  <a:srgbClr val="0070C0"/>
                </a:solidFill>
                <a:latin typeface="+mn-lt"/>
              </a:rPr>
              <a:t>operational</a:t>
            </a:r>
            <a:r>
              <a:rPr lang="fr-FR" i="1" dirty="0">
                <a:solidFill>
                  <a:srgbClr val="0070C0"/>
                </a:solidFill>
                <a:latin typeface="+mn-lt"/>
              </a:rPr>
              <a:t> </a:t>
            </a:r>
            <a:r>
              <a:rPr lang="fr-FR" i="1" dirty="0" err="1">
                <a:solidFill>
                  <a:srgbClr val="0070C0"/>
                </a:solidFill>
                <a:latin typeface="+mn-lt"/>
              </a:rPr>
              <a:t>framework</a:t>
            </a:r>
            <a:r>
              <a:rPr lang="fr-FR" i="1" dirty="0">
                <a:solidFill>
                  <a:srgbClr val="0070C0"/>
                </a:solidFill>
                <a:latin typeface="+mn-lt"/>
              </a:rPr>
              <a:t> for </a:t>
            </a:r>
            <a:r>
              <a:rPr lang="fr-FR" i="1" dirty="0" err="1">
                <a:solidFill>
                  <a:srgbClr val="0070C0"/>
                </a:solidFill>
                <a:latin typeface="+mn-lt"/>
              </a:rPr>
              <a:t>implementing</a:t>
            </a:r>
            <a:r>
              <a:rPr lang="fr-FR" i="1" dirty="0">
                <a:solidFill>
                  <a:srgbClr val="0070C0"/>
                </a:solidFill>
                <a:latin typeface="+mn-lt"/>
              </a:rPr>
              <a:t> the CSES. For </a:t>
            </a:r>
            <a:r>
              <a:rPr lang="fr-FR" i="1" dirty="0" err="1">
                <a:solidFill>
                  <a:srgbClr val="0070C0"/>
                </a:solidFill>
                <a:latin typeface="+mn-lt"/>
              </a:rPr>
              <a:t>each</a:t>
            </a:r>
            <a:r>
              <a:rPr lang="fr-FR" i="1" dirty="0">
                <a:solidFill>
                  <a:srgbClr val="0070C0"/>
                </a:solidFill>
                <a:latin typeface="+mn-lt"/>
              </a:rPr>
              <a:t> objective of the CSES, the </a:t>
            </a:r>
            <a:r>
              <a:rPr lang="fr-FR" i="1" dirty="0" err="1">
                <a:solidFill>
                  <a:srgbClr val="0070C0"/>
                </a:solidFill>
                <a:latin typeface="+mn-lt"/>
              </a:rPr>
              <a:t>implementation</a:t>
            </a:r>
            <a:r>
              <a:rPr lang="fr-FR" i="1" dirty="0">
                <a:solidFill>
                  <a:srgbClr val="0070C0"/>
                </a:solidFill>
                <a:latin typeface="+mn-lt"/>
              </a:rPr>
              <a:t> plan </a:t>
            </a:r>
            <a:r>
              <a:rPr lang="fr-FR" i="1" dirty="0" err="1">
                <a:solidFill>
                  <a:srgbClr val="0070C0"/>
                </a:solidFill>
                <a:latin typeface="+mn-lt"/>
              </a:rPr>
              <a:t>outlines</a:t>
            </a:r>
            <a:r>
              <a:rPr lang="fr-FR" i="1" dirty="0">
                <a:solidFill>
                  <a:srgbClr val="0070C0"/>
                </a:solidFill>
                <a:latin typeface="+mn-lt"/>
              </a:rPr>
              <a:t> key </a:t>
            </a:r>
            <a:r>
              <a:rPr lang="fr-FR" i="1" dirty="0" err="1">
                <a:solidFill>
                  <a:srgbClr val="0070C0"/>
                </a:solidFill>
                <a:latin typeface="+mn-lt"/>
              </a:rPr>
              <a:t>expected</a:t>
            </a:r>
            <a:r>
              <a:rPr lang="fr-FR" i="1" dirty="0">
                <a:solidFill>
                  <a:srgbClr val="0070C0"/>
                </a:solidFill>
                <a:latin typeface="+mn-lt"/>
              </a:rPr>
              <a:t> </a:t>
            </a:r>
            <a:r>
              <a:rPr lang="fr-FR" i="1" dirty="0" err="1">
                <a:solidFill>
                  <a:srgbClr val="0070C0"/>
                </a:solidFill>
                <a:latin typeface="+mn-lt"/>
              </a:rPr>
              <a:t>outcomes</a:t>
            </a:r>
            <a:r>
              <a:rPr lang="fr-FR" i="1" dirty="0">
                <a:solidFill>
                  <a:srgbClr val="0070C0"/>
                </a:solidFill>
                <a:latin typeface="+mn-lt"/>
              </a:rPr>
              <a:t>, outputs, and </a:t>
            </a:r>
            <a:r>
              <a:rPr lang="fr-FR" i="1" dirty="0" err="1">
                <a:solidFill>
                  <a:srgbClr val="0070C0"/>
                </a:solidFill>
                <a:latin typeface="+mn-lt"/>
              </a:rPr>
              <a:t>recommended</a:t>
            </a:r>
            <a:r>
              <a:rPr lang="fr-FR" i="1" dirty="0">
                <a:solidFill>
                  <a:srgbClr val="0070C0"/>
                </a:solidFill>
                <a:latin typeface="+mn-lt"/>
              </a:rPr>
              <a:t> </a:t>
            </a:r>
            <a:r>
              <a:rPr lang="fr-FR" i="1" dirty="0" err="1">
                <a:solidFill>
                  <a:srgbClr val="0070C0"/>
                </a:solidFill>
                <a:latin typeface="+mn-lt"/>
              </a:rPr>
              <a:t>activities</a:t>
            </a:r>
            <a:r>
              <a:rPr lang="fr-FR" i="1" dirty="0">
                <a:solidFill>
                  <a:srgbClr val="0070C0"/>
                </a:solidFill>
                <a:latin typeface="+mn-lt"/>
              </a:rPr>
              <a:t> for </a:t>
            </a:r>
            <a:r>
              <a:rPr lang="fr-FR" i="1" dirty="0" err="1">
                <a:solidFill>
                  <a:srgbClr val="0070C0"/>
                </a:solidFill>
                <a:latin typeface="+mn-lt"/>
              </a:rPr>
              <a:t>CSOs</a:t>
            </a:r>
            <a:r>
              <a:rPr lang="fr-FR" i="1" dirty="0">
                <a:solidFill>
                  <a:srgbClr val="0070C0"/>
                </a:solidFill>
                <a:latin typeface="+mn-lt"/>
              </a:rPr>
              <a:t>. </a:t>
            </a:r>
          </a:p>
        </p:txBody>
      </p:sp>
    </p:spTree>
    <p:extLst>
      <p:ext uri="{BB962C8B-B14F-4D97-AF65-F5344CB8AC3E}">
        <p14:creationId xmlns:p14="http://schemas.microsoft.com/office/powerpoint/2010/main" val="947308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210" y="135153"/>
            <a:ext cx="7620000" cy="1143000"/>
          </a:xfrm>
        </p:spPr>
        <p:txBody>
          <a:bodyPr/>
          <a:lstStyle/>
          <a:p>
            <a:r>
              <a:rPr lang="en-US" sz="4000" dirty="0"/>
              <a:t>Cross-Cutting Principals</a:t>
            </a:r>
          </a:p>
        </p:txBody>
      </p:sp>
      <p:sp>
        <p:nvSpPr>
          <p:cNvPr id="3" name="Content Placeholder 2"/>
          <p:cNvSpPr>
            <a:spLocks noGrp="1"/>
          </p:cNvSpPr>
          <p:nvPr>
            <p:ph idx="1"/>
          </p:nvPr>
        </p:nvSpPr>
        <p:spPr>
          <a:xfrm>
            <a:off x="457200" y="1259840"/>
            <a:ext cx="7620000" cy="5140960"/>
          </a:xfrm>
        </p:spPr>
        <p:txBody>
          <a:bodyPr>
            <a:noAutofit/>
          </a:bodyPr>
          <a:lstStyle/>
          <a:p>
            <a:pPr>
              <a:spcBef>
                <a:spcPts val="1000"/>
              </a:spcBef>
            </a:pPr>
            <a:r>
              <a:rPr lang="en-US" sz="2000" b="1" dirty="0">
                <a:solidFill>
                  <a:srgbClr val="0070C0"/>
                </a:solidFill>
              </a:rPr>
              <a:t>Results: </a:t>
            </a:r>
            <a:r>
              <a:rPr lang="en-US" sz="1600" dirty="0"/>
              <a:t>Maintain focus on the achievement of measurable results in support of GFF and country goals. </a:t>
            </a:r>
          </a:p>
          <a:p>
            <a:pPr>
              <a:spcBef>
                <a:spcPts val="1000"/>
              </a:spcBef>
            </a:pPr>
            <a:r>
              <a:rPr lang="en-US" sz="2000" b="1" dirty="0">
                <a:solidFill>
                  <a:srgbClr val="0070C0"/>
                </a:solidFill>
              </a:rPr>
              <a:t>Country context specificity and leadership: </a:t>
            </a:r>
            <a:r>
              <a:rPr lang="en-US" sz="1600" dirty="0"/>
              <a:t>CSOs in GFF countries develop context-specific action plans in support of country investment cases.</a:t>
            </a:r>
          </a:p>
          <a:p>
            <a:pPr>
              <a:spcBef>
                <a:spcPts val="1000"/>
              </a:spcBef>
            </a:pPr>
            <a:r>
              <a:rPr lang="en-US" sz="2000" b="1" dirty="0">
                <a:solidFill>
                  <a:srgbClr val="0070C0"/>
                </a:solidFill>
              </a:rPr>
              <a:t>Inclusiveness, Transparency, and Accountability: </a:t>
            </a:r>
            <a:r>
              <a:rPr lang="en-US" sz="1600" dirty="0"/>
              <a:t>The principals from the </a:t>
            </a:r>
            <a:r>
              <a:rPr lang="en-US" sz="1600" i="1" dirty="0"/>
              <a:t>Guidance Note on Inclusive Multi-Stakeholder County Platforms </a:t>
            </a:r>
            <a:r>
              <a:rPr lang="en-US" sz="1600" dirty="0"/>
              <a:t>are also integrated into national CSO platforms</a:t>
            </a:r>
          </a:p>
          <a:p>
            <a:pPr>
              <a:spcBef>
                <a:spcPts val="1000"/>
              </a:spcBef>
            </a:pPr>
            <a:r>
              <a:rPr lang="en-GB" sz="2000" b="1" dirty="0">
                <a:solidFill>
                  <a:srgbClr val="0070C0"/>
                </a:solidFill>
              </a:rPr>
              <a:t>Engagement of local and grassroots CSOs, youth, and representatives of marginalized and vulnerable populations, including those from fragile contexts: </a:t>
            </a:r>
            <a:r>
              <a:rPr lang="en-GB" sz="1600" dirty="0"/>
              <a:t>Elevate their voices and support their participation in political and decision-making processes</a:t>
            </a:r>
          </a:p>
          <a:p>
            <a:pPr>
              <a:spcBef>
                <a:spcPts val="1000"/>
              </a:spcBef>
            </a:pPr>
            <a:r>
              <a:rPr lang="en-US" sz="1800" b="1" dirty="0">
                <a:solidFill>
                  <a:srgbClr val="0070C0"/>
                </a:solidFill>
              </a:rPr>
              <a:t>Alignment with other global health initiatives in-country</a:t>
            </a:r>
            <a:r>
              <a:rPr lang="en-US" sz="2000" b="1" dirty="0">
                <a:solidFill>
                  <a:srgbClr val="0070C0"/>
                </a:solidFill>
              </a:rPr>
              <a:t>:</a:t>
            </a:r>
            <a:r>
              <a:rPr lang="en-US" sz="1600" b="1" dirty="0">
                <a:solidFill>
                  <a:srgbClr val="0070C0"/>
                </a:solidFill>
              </a:rPr>
              <a:t> S</a:t>
            </a:r>
            <a:r>
              <a:rPr lang="en-US" sz="1600" dirty="0"/>
              <a:t>trengthen alignment among civil society supported by other Global Health Initiatives (e.g. Gavi, Global Fund, Fp2020, UHC2030 etc.) to promote efficient use of resources and time, and achievement of common results</a:t>
            </a:r>
          </a:p>
        </p:txBody>
      </p:sp>
    </p:spTree>
    <p:extLst>
      <p:ext uri="{BB962C8B-B14F-4D97-AF65-F5344CB8AC3E}">
        <p14:creationId xmlns:p14="http://schemas.microsoft.com/office/powerpoint/2010/main" val="2496736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59E6A-C807-884E-9640-403FDE0DA1FB}"/>
              </a:ext>
            </a:extLst>
          </p:cNvPr>
          <p:cNvSpPr>
            <a:spLocks noGrp="1"/>
          </p:cNvSpPr>
          <p:nvPr>
            <p:ph type="title"/>
          </p:nvPr>
        </p:nvSpPr>
        <p:spPr/>
        <p:txBody>
          <a:bodyPr/>
          <a:lstStyle/>
          <a:p>
            <a:r>
              <a:rPr lang="en-US" sz="4000" dirty="0"/>
              <a:t>Adolescents &amp; Youth Addendum to the CSES</a:t>
            </a:r>
          </a:p>
        </p:txBody>
      </p:sp>
      <p:sp>
        <p:nvSpPr>
          <p:cNvPr id="3" name="Content Placeholder 2">
            <a:extLst>
              <a:ext uri="{FF2B5EF4-FFF2-40B4-BE49-F238E27FC236}">
                <a16:creationId xmlns:a16="http://schemas.microsoft.com/office/drawing/2014/main" id="{B881D9B2-3DE9-3D4C-A55E-3F8C99495B91}"/>
              </a:ext>
            </a:extLst>
          </p:cNvPr>
          <p:cNvSpPr txBox="1">
            <a:spLocks/>
          </p:cNvSpPr>
          <p:nvPr/>
        </p:nvSpPr>
        <p:spPr>
          <a:xfrm>
            <a:off x="457199" y="2895600"/>
            <a:ext cx="4251961" cy="3725118"/>
          </a:xfrm>
          <a:prstGeom prst="rect">
            <a:avLst/>
          </a:prstGeom>
        </p:spPr>
        <p:txBody>
          <a:bodyPr>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spcBef>
                <a:spcPts val="1400"/>
              </a:spcBef>
            </a:pPr>
            <a:r>
              <a:rPr lang="en-US" sz="2400" b="1" dirty="0"/>
              <a:t>Global representation</a:t>
            </a:r>
            <a:endParaRPr lang="en-US" sz="2400" dirty="0"/>
          </a:p>
          <a:p>
            <a:pPr>
              <a:spcBef>
                <a:spcPts val="1400"/>
              </a:spcBef>
            </a:pPr>
            <a:r>
              <a:rPr lang="en-US" sz="2400" b="1" dirty="0"/>
              <a:t>Knowledge sharing &amp; capacity building</a:t>
            </a:r>
          </a:p>
          <a:p>
            <a:pPr>
              <a:spcBef>
                <a:spcPts val="1400"/>
              </a:spcBef>
            </a:pPr>
            <a:r>
              <a:rPr lang="en-US" sz="2400" b="1" dirty="0"/>
              <a:t>Youth in national CSO action plans</a:t>
            </a:r>
          </a:p>
          <a:p>
            <a:pPr>
              <a:spcBef>
                <a:spcPts val="1400"/>
              </a:spcBef>
            </a:pPr>
            <a:r>
              <a:rPr lang="en-US" sz="2400" b="1" dirty="0"/>
              <a:t>Multi-stakeholder country platforms</a:t>
            </a:r>
          </a:p>
          <a:p>
            <a:pPr>
              <a:spcBef>
                <a:spcPts val="1400"/>
              </a:spcBef>
            </a:pPr>
            <a:r>
              <a:rPr lang="en-US" sz="2400" b="1" dirty="0"/>
              <a:t>Accountability</a:t>
            </a:r>
          </a:p>
        </p:txBody>
      </p:sp>
      <p:sp>
        <p:nvSpPr>
          <p:cNvPr id="5" name="Content Placeholder 2">
            <a:extLst>
              <a:ext uri="{FF2B5EF4-FFF2-40B4-BE49-F238E27FC236}">
                <a16:creationId xmlns:a16="http://schemas.microsoft.com/office/drawing/2014/main" id="{828C5458-5EDB-8D4E-B225-F0E0D6D57E5A}"/>
              </a:ext>
            </a:extLst>
          </p:cNvPr>
          <p:cNvSpPr txBox="1">
            <a:spLocks/>
          </p:cNvSpPr>
          <p:nvPr/>
        </p:nvSpPr>
        <p:spPr>
          <a:xfrm>
            <a:off x="457198" y="1506730"/>
            <a:ext cx="7784757" cy="123647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spcAft>
                <a:spcPts val="600"/>
              </a:spcAft>
              <a:buFont typeface="Arial" pitchFamily="34" charset="0"/>
              <a:buNone/>
            </a:pPr>
            <a:r>
              <a:rPr lang="en-US" sz="2400" i="1" dirty="0">
                <a:solidFill>
                  <a:srgbClr val="0070C0"/>
                </a:solidFill>
              </a:rPr>
              <a:t>To further recognize, strengthen, and delineate the critical role of young people and youth-led organizations in supporting the GFF at global and national levels. </a:t>
            </a:r>
            <a:endParaRPr lang="en-US" sz="2800" dirty="0">
              <a:solidFill>
                <a:srgbClr val="0070C0"/>
              </a:solidFill>
              <a:latin typeface="Calibri" charset="0"/>
              <a:ea typeface="Calibri" charset="0"/>
              <a:cs typeface="Calibri" charset="0"/>
            </a:endParaRPr>
          </a:p>
        </p:txBody>
      </p:sp>
      <p:pic>
        <p:nvPicPr>
          <p:cNvPr id="6" name="Picture 5">
            <a:extLst>
              <a:ext uri="{FF2B5EF4-FFF2-40B4-BE49-F238E27FC236}">
                <a16:creationId xmlns:a16="http://schemas.microsoft.com/office/drawing/2014/main" id="{73E608F0-3569-0745-B3E2-CE40B8181BA7}"/>
              </a:ext>
            </a:extLst>
          </p:cNvPr>
          <p:cNvPicPr>
            <a:picLocks noChangeAspect="1"/>
          </p:cNvPicPr>
          <p:nvPr/>
        </p:nvPicPr>
        <p:blipFill rotWithShape="1">
          <a:blip r:embed="rId3">
            <a:extLst>
              <a:ext uri="{28A0092B-C50C-407E-A947-70E740481C1C}">
                <a14:useLocalDpi xmlns:a14="http://schemas.microsoft.com/office/drawing/2010/main" val="0"/>
              </a:ext>
            </a:extLst>
          </a:blip>
          <a:srcRect l="4229" r="22978" b="-1"/>
          <a:stretch/>
        </p:blipFill>
        <p:spPr>
          <a:xfrm>
            <a:off x="4709160" y="2806508"/>
            <a:ext cx="4434840" cy="4051491"/>
          </a:xfrm>
          <a:prstGeom prst="rect">
            <a:avLst/>
          </a:prstGeom>
        </p:spPr>
      </p:pic>
    </p:spTree>
    <p:extLst>
      <p:ext uri="{BB962C8B-B14F-4D97-AF65-F5344CB8AC3E}">
        <p14:creationId xmlns:p14="http://schemas.microsoft.com/office/powerpoint/2010/main" val="731031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7897091" cy="1143000"/>
          </a:xfrm>
        </p:spPr>
        <p:txBody>
          <a:bodyPr/>
          <a:lstStyle/>
          <a:p>
            <a:r>
              <a:rPr lang="en-US" sz="3400" dirty="0">
                <a:solidFill>
                  <a:schemeClr val="accent1"/>
                </a:solidFill>
              </a:rPr>
              <a:t>2. </a:t>
            </a:r>
            <a:r>
              <a:rPr lang="en-US" sz="3400" dirty="0"/>
              <a:t>Guidance Note: Inclusive Multi-stakeholder Platforms in Support of EWEC</a:t>
            </a:r>
          </a:p>
        </p:txBody>
      </p:sp>
      <p:sp>
        <p:nvSpPr>
          <p:cNvPr id="3" name="Content Placeholder 2"/>
          <p:cNvSpPr txBox="1">
            <a:spLocks/>
          </p:cNvSpPr>
          <p:nvPr/>
        </p:nvSpPr>
        <p:spPr>
          <a:xfrm>
            <a:off x="457200" y="1593274"/>
            <a:ext cx="7620000" cy="4807526"/>
          </a:xfrm>
          <a:prstGeom prst="rect">
            <a:avLst/>
          </a:prstGeom>
        </p:spPr>
        <p:txBody>
          <a:bodyPr>
            <a:normAutofit fontScale="925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22238" indent="0">
              <a:spcBef>
                <a:spcPts val="1224"/>
              </a:spcBef>
              <a:buNone/>
            </a:pPr>
            <a:r>
              <a:rPr lang="en-US" sz="2800" i="1" dirty="0">
                <a:solidFill>
                  <a:schemeClr val="accent5">
                    <a:lumMod val="50000"/>
                  </a:schemeClr>
                </a:solidFill>
              </a:rPr>
              <a:t>Aims to:</a:t>
            </a:r>
          </a:p>
          <a:p>
            <a:pPr marL="628650" indent="-514350">
              <a:spcBef>
                <a:spcPts val="1224"/>
              </a:spcBef>
              <a:buFont typeface="+mj-lt"/>
              <a:buAutoNum type="arabicPeriod"/>
            </a:pPr>
            <a:r>
              <a:rPr lang="en-US" sz="2800" dirty="0">
                <a:solidFill>
                  <a:schemeClr val="accent5">
                    <a:lumMod val="50000"/>
                  </a:schemeClr>
                </a:solidFill>
              </a:rPr>
              <a:t>To highlight how </a:t>
            </a:r>
            <a:r>
              <a:rPr lang="en-US" sz="2800" b="1" dirty="0">
                <a:solidFill>
                  <a:srgbClr val="0070C0"/>
                </a:solidFill>
              </a:rPr>
              <a:t>multi-stakeholder country platforms</a:t>
            </a:r>
            <a:r>
              <a:rPr lang="en-US" sz="2800" dirty="0">
                <a:solidFill>
                  <a:schemeClr val="accent5">
                    <a:lumMod val="50000"/>
                  </a:schemeClr>
                </a:solidFill>
              </a:rPr>
              <a:t>, built on development effectiveness principles, in line with the globally agreed recommendations of IHP+, can be reinforced within the framework of the Global Strategy and its supporting mechanisms and </a:t>
            </a:r>
            <a:r>
              <a:rPr lang="en-US" sz="2800" b="1" dirty="0">
                <a:solidFill>
                  <a:srgbClr val="0070C0"/>
                </a:solidFill>
              </a:rPr>
              <a:t>are key to the Global Strategy’s successful implementation</a:t>
            </a:r>
            <a:r>
              <a:rPr lang="en-US" sz="2800" dirty="0">
                <a:solidFill>
                  <a:schemeClr val="accent5">
                    <a:lumMod val="50000"/>
                  </a:schemeClr>
                </a:solidFill>
              </a:rPr>
              <a:t>.</a:t>
            </a:r>
          </a:p>
          <a:p>
            <a:pPr marL="628650" indent="-514350">
              <a:spcBef>
                <a:spcPts val="1224"/>
              </a:spcBef>
              <a:buFont typeface="+mj-lt"/>
              <a:buAutoNum type="arabicPeriod"/>
            </a:pPr>
            <a:r>
              <a:rPr lang="en-US" sz="2800" dirty="0">
                <a:solidFill>
                  <a:schemeClr val="accent5">
                    <a:lumMod val="50000"/>
                  </a:schemeClr>
                </a:solidFill>
              </a:rPr>
              <a:t>To lay out key considerations for new multi - stakeholder country platforms,</a:t>
            </a:r>
            <a:r>
              <a:rPr lang="en-US" sz="2800" b="1" dirty="0">
                <a:solidFill>
                  <a:schemeClr val="accent5">
                    <a:lumMod val="50000"/>
                  </a:schemeClr>
                </a:solidFill>
              </a:rPr>
              <a:t> </a:t>
            </a:r>
            <a:r>
              <a:rPr lang="en-US" sz="2800" dirty="0">
                <a:solidFill>
                  <a:schemeClr val="accent5">
                    <a:lumMod val="50000"/>
                  </a:schemeClr>
                </a:solidFill>
              </a:rPr>
              <a:t>along with the relevant mechanisms and a </a:t>
            </a:r>
            <a:r>
              <a:rPr lang="en-US" sz="2800" b="1" dirty="0">
                <a:solidFill>
                  <a:srgbClr val="0070C0"/>
                </a:solidFill>
              </a:rPr>
              <a:t>minimum set of standards to support the process of national coordination among actors engaged in RMNCAH </a:t>
            </a:r>
          </a:p>
        </p:txBody>
      </p:sp>
    </p:spTree>
    <p:extLst>
      <p:ext uri="{BB962C8B-B14F-4D97-AF65-F5344CB8AC3E}">
        <p14:creationId xmlns:p14="http://schemas.microsoft.com/office/powerpoint/2010/main" val="11193526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11744</TotalTime>
  <Words>2929</Words>
  <Application>Microsoft Macintosh PowerPoint</Application>
  <PresentationFormat>On-screen Show (4:3)</PresentationFormat>
  <Paragraphs>223</Paragraphs>
  <Slides>16</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Cambria</vt:lpstr>
      <vt:lpstr>Helvetica Neue</vt:lpstr>
      <vt:lpstr>Helvetica Neue Light</vt:lpstr>
      <vt:lpstr>Mangal</vt:lpstr>
      <vt:lpstr>Times New Roman</vt:lpstr>
      <vt:lpstr>Wingdings</vt:lpstr>
      <vt:lpstr>Adjacency</vt:lpstr>
      <vt:lpstr>Key Tools &amp; Resources for Enhancing Civil Society Engagement in the GFF</vt:lpstr>
      <vt:lpstr>Key Tools for CSOs and Other GFF Stakeholders</vt:lpstr>
      <vt:lpstr>1. Civil Society Engagement Strategy (CSES)</vt:lpstr>
      <vt:lpstr>CSES Strategic Approach</vt:lpstr>
      <vt:lpstr>The Value of Civil Society to RMNCAH+N</vt:lpstr>
      <vt:lpstr>CSES Implementation Plan</vt:lpstr>
      <vt:lpstr>Cross-Cutting Principals</vt:lpstr>
      <vt:lpstr>Adolescents &amp; Youth Addendum to the CSES</vt:lpstr>
      <vt:lpstr>2. Guidance Note: Inclusive Multi-stakeholder Platforms in Support of EWEC</vt:lpstr>
      <vt:lpstr>Guidance Note: Principals and Minimum Standards</vt:lpstr>
      <vt:lpstr>3. Civil Society Guide to the GFF</vt:lpstr>
      <vt:lpstr>4. GFF CSCG hosted by PMNCH</vt:lpstr>
      <vt:lpstr>4. GFF CSCG hosted by PMNCH</vt:lpstr>
      <vt:lpstr>CSCG Communication &amp; Information Sharing</vt:lpstr>
      <vt:lpstr>CSCG Steering Committee</vt:lpstr>
      <vt:lpstr>5. GFF Country CSO Partner Mapping</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meeting objectives Gff overview  November 1, 2016</dc:title>
  <dc:creator>Susannah Hurd</dc:creator>
  <cp:lastModifiedBy>Maty Wandeler Dia</cp:lastModifiedBy>
  <cp:revision>210</cp:revision>
  <dcterms:created xsi:type="dcterms:W3CDTF">2016-10-31T18:32:52Z</dcterms:created>
  <dcterms:modified xsi:type="dcterms:W3CDTF">2018-07-25T07:33:12Z</dcterms:modified>
</cp:coreProperties>
</file>